
<file path=[Content_Types].xml><?xml version="1.0" encoding="utf-8"?>
<Types xmlns="http://schemas.openxmlformats.org/package/2006/content-types">
  <Default ContentType="image/jpeg" Extension="jpg"/>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7F93B169-C03F-4BDB-B354-1CBE81BBE29F}">
  <a:tblStyle styleId="{7F93B169-C03F-4BDB-B354-1CBE81BBE29F}" styleName="Table_0">
    <a:wholeTbl>
      <a:tcTxStyle b="off" i="off">
        <a:font>
          <a:latin typeface="Cambria"/>
          <a:ea typeface="Cambria"/>
          <a:cs typeface="Cambria"/>
        </a:font>
        <a:schemeClr val="dk1"/>
      </a:tcTxStyle>
      <a:tcStyle>
        <a:tcBdr>
          <a:left>
            <a:ln cap="flat" cmpd="sng" w="12700">
              <a:solidFill>
                <a:schemeClr val="lt1"/>
              </a:solidFill>
              <a:prstDash val="solid"/>
              <a:round/>
              <a:headEnd len="med" w="med" type="none"/>
              <a:tailEnd len="med" w="med" type="none"/>
            </a:ln>
          </a:left>
          <a:right>
            <a:ln cap="flat" cmpd="sng" w="12700">
              <a:solidFill>
                <a:schemeClr val="lt1"/>
              </a:solidFill>
              <a:prstDash val="solid"/>
              <a:round/>
              <a:headEnd len="med" w="med" type="none"/>
              <a:tailEnd len="med" w="med" type="none"/>
            </a:ln>
          </a:right>
          <a:top>
            <a:ln cap="flat" cmpd="sng" w="12700">
              <a:solidFill>
                <a:schemeClr val="lt1"/>
              </a:solidFill>
              <a:prstDash val="solid"/>
              <a:round/>
              <a:headEnd len="med" w="med" type="none"/>
              <a:tailEnd len="med" w="med" type="none"/>
            </a:ln>
          </a:top>
          <a:bottom>
            <a:ln cap="flat" cmpd="sng" w="12700">
              <a:solidFill>
                <a:schemeClr val="lt1"/>
              </a:solidFill>
              <a:prstDash val="solid"/>
              <a:round/>
              <a:headEnd len="med" w="med" type="none"/>
              <a:tailEnd len="med" w="med" type="none"/>
            </a:ln>
          </a:bottom>
          <a:insideH>
            <a:ln cap="flat" cmpd="sng" w="12700">
              <a:solidFill>
                <a:schemeClr val="lt1"/>
              </a:solidFill>
              <a:prstDash val="solid"/>
              <a:round/>
              <a:headEnd len="med" w="med" type="none"/>
              <a:tailEnd len="med" w="med" type="none"/>
            </a:ln>
          </a:insideH>
          <a:insideV>
            <a:ln cap="flat" cmpd="sng" w="12700">
              <a:solidFill>
                <a:schemeClr val="lt1"/>
              </a:solidFill>
              <a:prstDash val="solid"/>
              <a:round/>
              <a:headEnd len="med" w="med" type="none"/>
              <a:tailEnd len="med" w="med" type="none"/>
            </a:ln>
          </a:insideV>
        </a:tcBdr>
        <a:fill>
          <a:solidFill>
            <a:srgbClr val="EFF3F9"/>
          </a:solidFill>
        </a:fill>
      </a:tcStyle>
    </a:wholeTbl>
    <a:band1H>
      <a:tcStyle>
        <a:fill>
          <a:solidFill>
            <a:srgbClr val="DBE5F1"/>
          </a:solidFill>
        </a:fill>
      </a:tcStyle>
    </a:band1H>
    <a:band1V>
      <a:tcStyle>
        <a:fill>
          <a:solidFill>
            <a:srgbClr val="DBE5F1"/>
          </a:solidFill>
        </a:fill>
      </a:tcStyle>
    </a:band1V>
    <a:lastCol>
      <a:tcTxStyle b="on" i="off">
        <a:font>
          <a:latin typeface="Cambria"/>
          <a:ea typeface="Cambria"/>
          <a:cs typeface="Cambria"/>
        </a:font>
        <a:schemeClr val="lt1"/>
      </a:tcTxStyle>
      <a:tcStyle>
        <a:fill>
          <a:solidFill>
            <a:schemeClr val="accent1"/>
          </a:solidFill>
        </a:fill>
      </a:tcStyle>
    </a:lastCol>
    <a:firstCol>
      <a:tcTxStyle b="on" i="off">
        <a:font>
          <a:latin typeface="Cambria"/>
          <a:ea typeface="Cambria"/>
          <a:cs typeface="Cambria"/>
        </a:font>
        <a:schemeClr val="lt1"/>
      </a:tcTxStyle>
      <a:tcStyle>
        <a:fill>
          <a:solidFill>
            <a:schemeClr val="accent1"/>
          </a:solidFill>
        </a:fill>
      </a:tcStyle>
    </a:firstCol>
    <a:lastRow>
      <a:tcTxStyle b="on" i="off">
        <a:font>
          <a:latin typeface="Cambria"/>
          <a:ea typeface="Cambria"/>
          <a:cs typeface="Cambria"/>
        </a:font>
        <a:schemeClr val="lt1"/>
      </a:tcTxStyle>
      <a:tcStyle>
        <a:tcBdr>
          <a:top>
            <a:ln cap="flat" cmpd="sng" w="38100">
              <a:solidFill>
                <a:schemeClr val="lt1"/>
              </a:solidFill>
              <a:prstDash val="solid"/>
              <a:round/>
              <a:headEnd len="med" w="med" type="none"/>
              <a:tailEnd len="med" w="med" type="none"/>
            </a:ln>
          </a:top>
        </a:tcBdr>
        <a:fill>
          <a:solidFill>
            <a:schemeClr val="accent1"/>
          </a:solidFill>
        </a:fill>
      </a:tcStyle>
    </a:lastRow>
    <a:firstRow>
      <a:tcTxStyle b="on" i="off">
        <a:font>
          <a:latin typeface="Cambria"/>
          <a:ea typeface="Cambria"/>
          <a:cs typeface="Cambria"/>
        </a:font>
        <a:schemeClr val="lt1"/>
      </a:tcTxStyle>
      <a:tcStyle>
        <a:tcBdr>
          <a:bottom>
            <a:ln cap="flat" cmpd="sng" w="38100">
              <a:solidFill>
                <a:schemeClr val="lt1"/>
              </a:solidFill>
              <a:prstDash val="solid"/>
              <a:round/>
              <a:headEnd len="med" w="med" type="none"/>
              <a:tailEnd len="med" w="med" type="none"/>
            </a:ln>
          </a:bottom>
        </a:tcBdr>
        <a:fill>
          <a:solidFill>
            <a:schemeClr val="accent1"/>
          </a:solidFill>
        </a:fill>
      </a:tcStyle>
    </a:firstRow>
  </a:tblStyle>
  <a:tblStyle styleId="{72605580-CAF3-42C0-B2D6-0B227B4C2BBD}" styleName="Table_1"/>
  <a:tblStyle styleId="{94306B6C-BD3E-4E62-87DB-06144FBC1FC0}" styleName="Table_2">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84" Type="http://schemas.openxmlformats.org/officeDocument/2006/relationships/slide" Target="slides/slide79.xml"/><Relationship Id="rId83" Type="http://schemas.openxmlformats.org/officeDocument/2006/relationships/slide" Target="slides/slide78.xml"/><Relationship Id="rId42" Type="http://schemas.openxmlformats.org/officeDocument/2006/relationships/slide" Target="slides/slide37.xml"/><Relationship Id="rId86" Type="http://schemas.openxmlformats.org/officeDocument/2006/relationships/slide" Target="slides/slide81.xml"/><Relationship Id="rId41" Type="http://schemas.openxmlformats.org/officeDocument/2006/relationships/slide" Target="slides/slide36.xml"/><Relationship Id="rId85" Type="http://schemas.openxmlformats.org/officeDocument/2006/relationships/slide" Target="slides/slide80.xml"/><Relationship Id="rId44" Type="http://schemas.openxmlformats.org/officeDocument/2006/relationships/slide" Target="slides/slide39.xml"/><Relationship Id="rId88" Type="http://schemas.openxmlformats.org/officeDocument/2006/relationships/slide" Target="slides/slide83.xml"/><Relationship Id="rId43" Type="http://schemas.openxmlformats.org/officeDocument/2006/relationships/slide" Target="slides/slide38.xml"/><Relationship Id="rId87" Type="http://schemas.openxmlformats.org/officeDocument/2006/relationships/slide" Target="slides/slide82.xml"/><Relationship Id="rId46" Type="http://schemas.openxmlformats.org/officeDocument/2006/relationships/slide" Target="slides/slide41.xml"/><Relationship Id="rId45" Type="http://schemas.openxmlformats.org/officeDocument/2006/relationships/slide" Target="slides/slide40.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31" Type="http://schemas.openxmlformats.org/officeDocument/2006/relationships/slide" Target="slides/slide26.xml"/><Relationship Id="rId75" Type="http://schemas.openxmlformats.org/officeDocument/2006/relationships/slide" Target="slides/slide70.xml"/><Relationship Id="rId30" Type="http://schemas.openxmlformats.org/officeDocument/2006/relationships/slide" Target="slides/slide25.xml"/><Relationship Id="rId74" Type="http://schemas.openxmlformats.org/officeDocument/2006/relationships/slide" Target="slides/slide69.xml"/><Relationship Id="rId33" Type="http://schemas.openxmlformats.org/officeDocument/2006/relationships/slide" Target="slides/slide28.xml"/><Relationship Id="rId77" Type="http://schemas.openxmlformats.org/officeDocument/2006/relationships/slide" Target="slides/slide72.xml"/><Relationship Id="rId32" Type="http://schemas.openxmlformats.org/officeDocument/2006/relationships/slide" Target="slides/slide27.xml"/><Relationship Id="rId76" Type="http://schemas.openxmlformats.org/officeDocument/2006/relationships/slide" Target="slides/slide71.xml"/><Relationship Id="rId35" Type="http://schemas.openxmlformats.org/officeDocument/2006/relationships/slide" Target="slides/slide30.xml"/><Relationship Id="rId79" Type="http://schemas.openxmlformats.org/officeDocument/2006/relationships/slide" Target="slides/slide74.xml"/><Relationship Id="rId34" Type="http://schemas.openxmlformats.org/officeDocument/2006/relationships/slide" Target="slides/slide29.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62" Type="http://schemas.openxmlformats.org/officeDocument/2006/relationships/slide" Target="slides/slide57.xml"/><Relationship Id="rId61" Type="http://schemas.openxmlformats.org/officeDocument/2006/relationships/slide" Target="slides/slide56.xml"/><Relationship Id="rId20" Type="http://schemas.openxmlformats.org/officeDocument/2006/relationships/slide" Target="slides/slide15.xml"/><Relationship Id="rId64" Type="http://schemas.openxmlformats.org/officeDocument/2006/relationships/slide" Target="slides/slide59.xml"/><Relationship Id="rId63" Type="http://schemas.openxmlformats.org/officeDocument/2006/relationships/slide" Target="slides/slide58.xml"/><Relationship Id="rId22" Type="http://schemas.openxmlformats.org/officeDocument/2006/relationships/slide" Target="slides/slide17.xml"/><Relationship Id="rId66" Type="http://schemas.openxmlformats.org/officeDocument/2006/relationships/slide" Target="slides/slide61.xml"/><Relationship Id="rId21" Type="http://schemas.openxmlformats.org/officeDocument/2006/relationships/slide" Target="slides/slide16.xml"/><Relationship Id="rId65" Type="http://schemas.openxmlformats.org/officeDocument/2006/relationships/slide" Target="slides/slide60.xml"/><Relationship Id="rId24" Type="http://schemas.openxmlformats.org/officeDocument/2006/relationships/slide" Target="slides/slide19.xml"/><Relationship Id="rId68" Type="http://schemas.openxmlformats.org/officeDocument/2006/relationships/slide" Target="slides/slide63.xml"/><Relationship Id="rId23" Type="http://schemas.openxmlformats.org/officeDocument/2006/relationships/slide" Target="slides/slide18.xml"/><Relationship Id="rId67" Type="http://schemas.openxmlformats.org/officeDocument/2006/relationships/slide" Target="slides/slide62.xml"/><Relationship Id="rId60" Type="http://schemas.openxmlformats.org/officeDocument/2006/relationships/slide" Target="slides/slide55.xml"/><Relationship Id="rId26" Type="http://schemas.openxmlformats.org/officeDocument/2006/relationships/slide" Target="slides/slide21.xml"/><Relationship Id="rId25" Type="http://schemas.openxmlformats.org/officeDocument/2006/relationships/slide" Target="slides/slide20.xml"/><Relationship Id="rId69" Type="http://schemas.openxmlformats.org/officeDocument/2006/relationships/slide" Target="slides/slide64.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11" Type="http://schemas.openxmlformats.org/officeDocument/2006/relationships/slide" Target="slides/slide6.xml"/><Relationship Id="rId55" Type="http://schemas.openxmlformats.org/officeDocument/2006/relationships/slide" Target="slides/slide50.xml"/><Relationship Id="rId10" Type="http://schemas.openxmlformats.org/officeDocument/2006/relationships/slide" Target="slides/slide5.xml"/><Relationship Id="rId54" Type="http://schemas.openxmlformats.org/officeDocument/2006/relationships/slide" Target="slides/slide49.xml"/><Relationship Id="rId13" Type="http://schemas.openxmlformats.org/officeDocument/2006/relationships/slide" Target="slides/slide8.xml"/><Relationship Id="rId57" Type="http://schemas.openxmlformats.org/officeDocument/2006/relationships/slide" Target="slides/slide52.xml"/><Relationship Id="rId12" Type="http://schemas.openxmlformats.org/officeDocument/2006/relationships/slide" Target="slides/slide7.xml"/><Relationship Id="rId56" Type="http://schemas.openxmlformats.org/officeDocument/2006/relationships/slide" Target="slides/slide51.xml"/><Relationship Id="rId15" Type="http://schemas.openxmlformats.org/officeDocument/2006/relationships/slide" Target="slides/slide10.xml"/><Relationship Id="rId59" Type="http://schemas.openxmlformats.org/officeDocument/2006/relationships/slide" Target="slides/slide54.xml"/><Relationship Id="rId14" Type="http://schemas.openxmlformats.org/officeDocument/2006/relationships/slide" Target="slides/slide9.xml"/><Relationship Id="rId58" Type="http://schemas.openxmlformats.org/officeDocument/2006/relationships/slide" Target="slides/slide53.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799" cy="45878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 name="Shape 4"/>
          <p:cNvSpPr txBox="1"/>
          <p:nvPr>
            <p:ph idx="10" type="dt"/>
          </p:nvPr>
        </p:nvSpPr>
        <p:spPr>
          <a:xfrm>
            <a:off x="3884612" y="0"/>
            <a:ext cx="2971799" cy="458788"/>
          </a:xfrm>
          <a:prstGeom prst="rect">
            <a:avLst/>
          </a:prstGeom>
          <a:noFill/>
          <a:ln>
            <a:noFill/>
          </a:ln>
        </p:spPr>
        <p:txBody>
          <a:bodyPr anchorCtr="0" anchor="t" bIns="91425" lIns="91425" rIns="91425" tIns="91425"/>
          <a:lstStyle>
            <a:lvl1pPr indent="0" lvl="0" marL="0" marR="0" rtl="0" algn="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 name="Shape 5"/>
          <p:cNvSpPr/>
          <p:nvPr>
            <p:ph idx="3"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 name="Shape 6"/>
          <p:cNvSpPr txBox="1"/>
          <p:nvPr>
            <p:ph idx="1" type="body"/>
          </p:nvPr>
        </p:nvSpPr>
        <p:spPr>
          <a:xfrm>
            <a:off x="685800" y="4400550"/>
            <a:ext cx="5486399" cy="3600450"/>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 name="Shape 7"/>
          <p:cNvSpPr txBox="1"/>
          <p:nvPr>
            <p:ph idx="11" type="ftr"/>
          </p:nvPr>
        </p:nvSpPr>
        <p:spPr>
          <a:xfrm>
            <a:off x="0" y="8685213"/>
            <a:ext cx="2971799" cy="458786"/>
          </a:xfrm>
          <a:prstGeom prst="rect">
            <a:avLst/>
          </a:prstGeom>
          <a:noFill/>
          <a:ln>
            <a:noFill/>
          </a:ln>
        </p:spPr>
        <p:txBody>
          <a:bodyPr anchorCtr="0" anchor="b"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 name="Shape 8"/>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d35brb9zkkbdsd.cloudfront.net/wp-content/uploads/2013/03/Understanding-your-child1.jpg" TargetMode="External"/><Relationship Id="rId3" Type="http://schemas.openxmlformats.org/officeDocument/2006/relationships/hyperlink" Target="https://www.facebook.com/womaninthestriped/"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rPr lang="en-US"/>
              <a:t>http://l.pulipuli.info/16/9/sa/slide</a:t>
            </a:r>
          </a:p>
        </p:txBody>
      </p:sp>
      <p:sp>
        <p:nvSpPr>
          <p:cNvPr id="91" name="Shape 91"/>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5" name="Shape 205"/>
        <p:cNvGrpSpPr/>
        <p:nvPr/>
      </p:nvGrpSpPr>
      <p:grpSpPr>
        <a:xfrm>
          <a:off x="0" y="0"/>
          <a:ext cx="0" cy="0"/>
          <a:chOff x="0" y="0"/>
          <a:chExt cx="0" cy="0"/>
        </a:xfrm>
      </p:grpSpPr>
      <p:sp>
        <p:nvSpPr>
          <p:cNvPr id="206" name="Shape 20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07" name="Shape 207"/>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2" name="Shape 212"/>
        <p:cNvGrpSpPr/>
        <p:nvPr/>
      </p:nvGrpSpPr>
      <p:grpSpPr>
        <a:xfrm>
          <a:off x="0" y="0"/>
          <a:ext cx="0" cy="0"/>
          <a:chOff x="0" y="0"/>
          <a:chExt cx="0" cy="0"/>
        </a:xfrm>
      </p:grpSpPr>
      <p:sp>
        <p:nvSpPr>
          <p:cNvPr id="213" name="Shape 213"/>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4" name="Shape 214"/>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15" name="Shape 215"/>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0" name="Shape 230"/>
        <p:cNvGrpSpPr/>
        <p:nvPr/>
      </p:nvGrpSpPr>
      <p:grpSpPr>
        <a:xfrm>
          <a:off x="0" y="0"/>
          <a:ext cx="0" cy="0"/>
          <a:chOff x="0" y="0"/>
          <a:chExt cx="0" cy="0"/>
        </a:xfrm>
      </p:grpSpPr>
      <p:sp>
        <p:nvSpPr>
          <p:cNvPr id="231" name="Shape 231"/>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32" name="Shape 232"/>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33" name="Shape 233"/>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9" name="Shape 239"/>
        <p:cNvGrpSpPr/>
        <p:nvPr/>
      </p:nvGrpSpPr>
      <p:grpSpPr>
        <a:xfrm>
          <a:off x="0" y="0"/>
          <a:ext cx="0" cy="0"/>
          <a:chOff x="0" y="0"/>
          <a:chExt cx="0" cy="0"/>
        </a:xfrm>
      </p:grpSpPr>
      <p:sp>
        <p:nvSpPr>
          <p:cNvPr id="240" name="Shape 240"/>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1" name="Shape 241"/>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200">
                <a:solidFill>
                  <a:schemeClr val="dk1"/>
                </a:solidFill>
                <a:latin typeface="Calibri"/>
                <a:ea typeface="Calibri"/>
                <a:cs typeface="Calibri"/>
                <a:sym typeface="Calibri"/>
              </a:rPr>
              <a:t>http://163.20.119.100/f2blog/attachments/201203/4168874042.pdf</a:t>
            </a:r>
          </a:p>
        </p:txBody>
      </p:sp>
      <p:sp>
        <p:nvSpPr>
          <p:cNvPr id="242" name="Shape 242"/>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8" name="Shape 248"/>
        <p:cNvGrpSpPr/>
        <p:nvPr/>
      </p:nvGrpSpPr>
      <p:grpSpPr>
        <a:xfrm>
          <a:off x="0" y="0"/>
          <a:ext cx="0" cy="0"/>
          <a:chOff x="0" y="0"/>
          <a:chExt cx="0" cy="0"/>
        </a:xfrm>
      </p:grpSpPr>
      <p:sp>
        <p:nvSpPr>
          <p:cNvPr id="249" name="Shape 249"/>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50" name="Shape 250"/>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6" name="Shape 256"/>
        <p:cNvGrpSpPr/>
        <p:nvPr/>
      </p:nvGrpSpPr>
      <p:grpSpPr>
        <a:xfrm>
          <a:off x="0" y="0"/>
          <a:ext cx="0" cy="0"/>
          <a:chOff x="0" y="0"/>
          <a:chExt cx="0" cy="0"/>
        </a:xfrm>
      </p:grpSpPr>
      <p:sp>
        <p:nvSpPr>
          <p:cNvPr id="257" name="Shape 257"/>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8" name="Shape 258"/>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t/>
            </a:r>
            <a:endParaRPr b="0" i="0" sz="1200" u="none" cap="none" strike="noStrike">
              <a:solidFill>
                <a:schemeClr val="dk1"/>
              </a:solidFill>
              <a:latin typeface="Calibri"/>
              <a:ea typeface="Calibri"/>
              <a:cs typeface="Calibri"/>
              <a:sym typeface="Calibri"/>
            </a:endParaRPr>
          </a:p>
        </p:txBody>
      </p:sp>
      <p:sp>
        <p:nvSpPr>
          <p:cNvPr id="259" name="Shape 259"/>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5" name="Shape 265"/>
        <p:cNvGrpSpPr/>
        <p:nvPr/>
      </p:nvGrpSpPr>
      <p:grpSpPr>
        <a:xfrm>
          <a:off x="0" y="0"/>
          <a:ext cx="0" cy="0"/>
          <a:chOff x="0" y="0"/>
          <a:chExt cx="0" cy="0"/>
        </a:xfrm>
      </p:grpSpPr>
      <p:sp>
        <p:nvSpPr>
          <p:cNvPr id="266" name="Shape 26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67" name="Shape 267"/>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3" name="Shape 273"/>
        <p:cNvGrpSpPr/>
        <p:nvPr/>
      </p:nvGrpSpPr>
      <p:grpSpPr>
        <a:xfrm>
          <a:off x="0" y="0"/>
          <a:ext cx="0" cy="0"/>
          <a:chOff x="0" y="0"/>
          <a:chExt cx="0" cy="0"/>
        </a:xfrm>
      </p:grpSpPr>
      <p:sp>
        <p:nvSpPr>
          <p:cNvPr id="274" name="Shape 274"/>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75" name="Shape 275"/>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1" name="Shape 281"/>
        <p:cNvGrpSpPr/>
        <p:nvPr/>
      </p:nvGrpSpPr>
      <p:grpSpPr>
        <a:xfrm>
          <a:off x="0" y="0"/>
          <a:ext cx="0" cy="0"/>
          <a:chOff x="0" y="0"/>
          <a:chExt cx="0" cy="0"/>
        </a:xfrm>
      </p:grpSpPr>
      <p:sp>
        <p:nvSpPr>
          <p:cNvPr id="282" name="Shape 282"/>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83" name="Shape 283"/>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9" name="Shape 289"/>
        <p:cNvGrpSpPr/>
        <p:nvPr/>
      </p:nvGrpSpPr>
      <p:grpSpPr>
        <a:xfrm>
          <a:off x="0" y="0"/>
          <a:ext cx="0" cy="0"/>
          <a:chOff x="0" y="0"/>
          <a:chExt cx="0" cy="0"/>
        </a:xfrm>
      </p:grpSpPr>
      <p:sp>
        <p:nvSpPr>
          <p:cNvPr id="290" name="Shape 290"/>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291" name="Shape 291"/>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98" name="Shape 98"/>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99" name="Shape 99"/>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6" name="Shape 296"/>
        <p:cNvGrpSpPr/>
        <p:nvPr/>
      </p:nvGrpSpPr>
      <p:grpSpPr>
        <a:xfrm>
          <a:off x="0" y="0"/>
          <a:ext cx="0" cy="0"/>
          <a:chOff x="0" y="0"/>
          <a:chExt cx="0" cy="0"/>
        </a:xfrm>
      </p:grpSpPr>
      <p:sp>
        <p:nvSpPr>
          <p:cNvPr id="297" name="Shape 297"/>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98" name="Shape 298"/>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80638</a:t>
            </a:r>
          </a:p>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88024</a:t>
            </a:r>
          </a:p>
        </p:txBody>
      </p:sp>
      <p:sp>
        <p:nvSpPr>
          <p:cNvPr id="299" name="Shape 299"/>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4" name="Shape 314"/>
        <p:cNvGrpSpPr/>
        <p:nvPr/>
      </p:nvGrpSpPr>
      <p:grpSpPr>
        <a:xfrm>
          <a:off x="0" y="0"/>
          <a:ext cx="0" cy="0"/>
          <a:chOff x="0" y="0"/>
          <a:chExt cx="0" cy="0"/>
        </a:xfrm>
      </p:grpSpPr>
      <p:sp>
        <p:nvSpPr>
          <p:cNvPr id="315" name="Shape 31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316" name="Shape 316"/>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5" name="Shape 325"/>
        <p:cNvGrpSpPr/>
        <p:nvPr/>
      </p:nvGrpSpPr>
      <p:grpSpPr>
        <a:xfrm>
          <a:off x="0" y="0"/>
          <a:ext cx="0" cy="0"/>
          <a:chOff x="0" y="0"/>
          <a:chExt cx="0" cy="0"/>
        </a:xfrm>
      </p:grpSpPr>
      <p:sp>
        <p:nvSpPr>
          <p:cNvPr id="326" name="Shape 32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327" name="Shape 327"/>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2" name="Shape 352"/>
        <p:cNvGrpSpPr/>
        <p:nvPr/>
      </p:nvGrpSpPr>
      <p:grpSpPr>
        <a:xfrm>
          <a:off x="0" y="0"/>
          <a:ext cx="0" cy="0"/>
          <a:chOff x="0" y="0"/>
          <a:chExt cx="0" cy="0"/>
        </a:xfrm>
      </p:grpSpPr>
      <p:sp>
        <p:nvSpPr>
          <p:cNvPr id="353" name="Shape 353"/>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354" name="Shape 354"/>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355" name="Shape 355"/>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4" name="Shape 364"/>
        <p:cNvGrpSpPr/>
        <p:nvPr/>
      </p:nvGrpSpPr>
      <p:grpSpPr>
        <a:xfrm>
          <a:off x="0" y="0"/>
          <a:ext cx="0" cy="0"/>
          <a:chOff x="0" y="0"/>
          <a:chExt cx="0" cy="0"/>
        </a:xfrm>
      </p:grpSpPr>
      <p:sp>
        <p:nvSpPr>
          <p:cNvPr id="365" name="Shape 365"/>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366" name="Shape 366"/>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rPr lang="en-US"/>
              <a:t>http://www.sciencedirect.com/science/article/pii/S0360131511003009</a:t>
            </a:r>
          </a:p>
        </p:txBody>
      </p:sp>
      <p:sp>
        <p:nvSpPr>
          <p:cNvPr id="367" name="Shape 367"/>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6" name="Shape 376"/>
        <p:cNvGrpSpPr/>
        <p:nvPr/>
      </p:nvGrpSpPr>
      <p:grpSpPr>
        <a:xfrm>
          <a:off x="0" y="0"/>
          <a:ext cx="0" cy="0"/>
          <a:chOff x="0" y="0"/>
          <a:chExt cx="0" cy="0"/>
        </a:xfrm>
      </p:grpSpPr>
      <p:sp>
        <p:nvSpPr>
          <p:cNvPr id="377" name="Shape 377"/>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378" name="Shape 378"/>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4" name="Shape 384"/>
        <p:cNvGrpSpPr/>
        <p:nvPr/>
      </p:nvGrpSpPr>
      <p:grpSpPr>
        <a:xfrm>
          <a:off x="0" y="0"/>
          <a:ext cx="0" cy="0"/>
          <a:chOff x="0" y="0"/>
          <a:chExt cx="0" cy="0"/>
        </a:xfrm>
      </p:grpSpPr>
      <p:sp>
        <p:nvSpPr>
          <p:cNvPr id="385" name="Shape 38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386" name="Shape 386"/>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3" name="Shape 403"/>
        <p:cNvGrpSpPr/>
        <p:nvPr/>
      </p:nvGrpSpPr>
      <p:grpSpPr>
        <a:xfrm>
          <a:off x="0" y="0"/>
          <a:ext cx="0" cy="0"/>
          <a:chOff x="0" y="0"/>
          <a:chExt cx="0" cy="0"/>
        </a:xfrm>
      </p:grpSpPr>
      <p:sp>
        <p:nvSpPr>
          <p:cNvPr id="404" name="Shape 404"/>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405" name="Shape 405"/>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406" name="Shape 406"/>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4" name="Shape 414"/>
        <p:cNvGrpSpPr/>
        <p:nvPr/>
      </p:nvGrpSpPr>
      <p:grpSpPr>
        <a:xfrm>
          <a:off x="0" y="0"/>
          <a:ext cx="0" cy="0"/>
          <a:chOff x="0" y="0"/>
          <a:chExt cx="0" cy="0"/>
        </a:xfrm>
      </p:grpSpPr>
      <p:sp>
        <p:nvSpPr>
          <p:cNvPr id="415" name="Shape 41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16" name="Shape 416"/>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3" name="Shape 423"/>
        <p:cNvGrpSpPr/>
        <p:nvPr/>
      </p:nvGrpSpPr>
      <p:grpSpPr>
        <a:xfrm>
          <a:off x="0" y="0"/>
          <a:ext cx="0" cy="0"/>
          <a:chOff x="0" y="0"/>
          <a:chExt cx="0" cy="0"/>
        </a:xfrm>
      </p:grpSpPr>
      <p:sp>
        <p:nvSpPr>
          <p:cNvPr id="424" name="Shape 424"/>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25" name="Shape 425"/>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06" name="Shape 106"/>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2" name="Shape 432"/>
        <p:cNvGrpSpPr/>
        <p:nvPr/>
      </p:nvGrpSpPr>
      <p:grpSpPr>
        <a:xfrm>
          <a:off x="0" y="0"/>
          <a:ext cx="0" cy="0"/>
          <a:chOff x="0" y="0"/>
          <a:chExt cx="0" cy="0"/>
        </a:xfrm>
      </p:grpSpPr>
      <p:sp>
        <p:nvSpPr>
          <p:cNvPr id="433" name="Shape 43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34" name="Shape 434"/>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9" name="Shape 439"/>
        <p:cNvGrpSpPr/>
        <p:nvPr/>
      </p:nvGrpSpPr>
      <p:grpSpPr>
        <a:xfrm>
          <a:off x="0" y="0"/>
          <a:ext cx="0" cy="0"/>
          <a:chOff x="0" y="0"/>
          <a:chExt cx="0" cy="0"/>
        </a:xfrm>
      </p:grpSpPr>
      <p:sp>
        <p:nvSpPr>
          <p:cNvPr id="440" name="Shape 440"/>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441" name="Shape 441"/>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2" name="Shape 462"/>
        <p:cNvGrpSpPr/>
        <p:nvPr/>
      </p:nvGrpSpPr>
      <p:grpSpPr>
        <a:xfrm>
          <a:off x="0" y="0"/>
          <a:ext cx="0" cy="0"/>
          <a:chOff x="0" y="0"/>
          <a:chExt cx="0" cy="0"/>
        </a:xfrm>
      </p:grpSpPr>
      <p:sp>
        <p:nvSpPr>
          <p:cNvPr id="463" name="Shape 46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64" name="Shape 464"/>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5" name="Shape 475"/>
        <p:cNvGrpSpPr/>
        <p:nvPr/>
      </p:nvGrpSpPr>
      <p:grpSpPr>
        <a:xfrm>
          <a:off x="0" y="0"/>
          <a:ext cx="0" cy="0"/>
          <a:chOff x="0" y="0"/>
          <a:chExt cx="0" cy="0"/>
        </a:xfrm>
      </p:grpSpPr>
      <p:sp>
        <p:nvSpPr>
          <p:cNvPr id="476" name="Shape 47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77" name="Shape 477"/>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5" name="Shape 485"/>
        <p:cNvGrpSpPr/>
        <p:nvPr/>
      </p:nvGrpSpPr>
      <p:grpSpPr>
        <a:xfrm>
          <a:off x="0" y="0"/>
          <a:ext cx="0" cy="0"/>
          <a:chOff x="0" y="0"/>
          <a:chExt cx="0" cy="0"/>
        </a:xfrm>
      </p:grpSpPr>
      <p:sp>
        <p:nvSpPr>
          <p:cNvPr id="486" name="Shape 48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87" name="Shape 487"/>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4" name="Shape 494"/>
        <p:cNvGrpSpPr/>
        <p:nvPr/>
      </p:nvGrpSpPr>
      <p:grpSpPr>
        <a:xfrm>
          <a:off x="0" y="0"/>
          <a:ext cx="0" cy="0"/>
          <a:chOff x="0" y="0"/>
          <a:chExt cx="0" cy="0"/>
        </a:xfrm>
      </p:grpSpPr>
      <p:sp>
        <p:nvSpPr>
          <p:cNvPr id="495" name="Shape 49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496" name="Shape 496"/>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9" name="Shape 509"/>
        <p:cNvGrpSpPr/>
        <p:nvPr/>
      </p:nvGrpSpPr>
      <p:grpSpPr>
        <a:xfrm>
          <a:off x="0" y="0"/>
          <a:ext cx="0" cy="0"/>
          <a:chOff x="0" y="0"/>
          <a:chExt cx="0" cy="0"/>
        </a:xfrm>
      </p:grpSpPr>
      <p:sp>
        <p:nvSpPr>
          <p:cNvPr id="510" name="Shape 510"/>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11" name="Shape 511"/>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1" name="Shape 521"/>
        <p:cNvGrpSpPr/>
        <p:nvPr/>
      </p:nvGrpSpPr>
      <p:grpSpPr>
        <a:xfrm>
          <a:off x="0" y="0"/>
          <a:ext cx="0" cy="0"/>
          <a:chOff x="0" y="0"/>
          <a:chExt cx="0" cy="0"/>
        </a:xfrm>
      </p:grpSpPr>
      <p:sp>
        <p:nvSpPr>
          <p:cNvPr id="522" name="Shape 522"/>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523" name="Shape 523"/>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9" name="Shape 539"/>
        <p:cNvGrpSpPr/>
        <p:nvPr/>
      </p:nvGrpSpPr>
      <p:grpSpPr>
        <a:xfrm>
          <a:off x="0" y="0"/>
          <a:ext cx="0" cy="0"/>
          <a:chOff x="0" y="0"/>
          <a:chExt cx="0" cy="0"/>
        </a:xfrm>
      </p:grpSpPr>
      <p:sp>
        <p:nvSpPr>
          <p:cNvPr id="540" name="Shape 540"/>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541" name="Shape 541"/>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542" name="Shape 542"/>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8" name="Shape 548"/>
        <p:cNvGrpSpPr/>
        <p:nvPr/>
      </p:nvGrpSpPr>
      <p:grpSpPr>
        <a:xfrm>
          <a:off x="0" y="0"/>
          <a:ext cx="0" cy="0"/>
          <a:chOff x="0" y="0"/>
          <a:chExt cx="0" cy="0"/>
        </a:xfrm>
      </p:grpSpPr>
      <p:sp>
        <p:nvSpPr>
          <p:cNvPr id="549" name="Shape 549"/>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550" name="Shape 550"/>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551" name="Shape 551"/>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13" name="Shape 113"/>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http://www.clipartpanda.com/clipart_images/classroom-clip-art-teacher-at-26279702</a:t>
            </a:r>
          </a:p>
        </p:txBody>
      </p:sp>
      <p:sp>
        <p:nvSpPr>
          <p:cNvPr id="114" name="Shape 114"/>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0" name="Shape 560"/>
        <p:cNvGrpSpPr/>
        <p:nvPr/>
      </p:nvGrpSpPr>
      <p:grpSpPr>
        <a:xfrm>
          <a:off x="0" y="0"/>
          <a:ext cx="0" cy="0"/>
          <a:chOff x="0" y="0"/>
          <a:chExt cx="0" cy="0"/>
        </a:xfrm>
      </p:grpSpPr>
      <p:sp>
        <p:nvSpPr>
          <p:cNvPr id="561" name="Shape 561"/>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62" name="Shape 562"/>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7" name="Shape 567"/>
        <p:cNvGrpSpPr/>
        <p:nvPr/>
      </p:nvGrpSpPr>
      <p:grpSpPr>
        <a:xfrm>
          <a:off x="0" y="0"/>
          <a:ext cx="0" cy="0"/>
          <a:chOff x="0" y="0"/>
          <a:chExt cx="0" cy="0"/>
        </a:xfrm>
      </p:grpSpPr>
      <p:sp>
        <p:nvSpPr>
          <p:cNvPr id="568" name="Shape 568"/>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569" name="Shape 569"/>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4" name="Shape 574"/>
        <p:cNvGrpSpPr/>
        <p:nvPr/>
      </p:nvGrpSpPr>
      <p:grpSpPr>
        <a:xfrm>
          <a:off x="0" y="0"/>
          <a:ext cx="0" cy="0"/>
          <a:chOff x="0" y="0"/>
          <a:chExt cx="0" cy="0"/>
        </a:xfrm>
      </p:grpSpPr>
      <p:sp>
        <p:nvSpPr>
          <p:cNvPr id="575" name="Shape 575"/>
          <p:cNvSpPr/>
          <p:nvPr>
            <p:ph idx="2" type="sldImg"/>
          </p:nvPr>
        </p:nvSpPr>
        <p:spPr>
          <a:xfrm>
            <a:off x="1270000" y="762000"/>
            <a:ext cx="5080000" cy="38099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76" name="Shape 576"/>
          <p:cNvSpPr txBox="1"/>
          <p:nvPr>
            <p:ph idx="1" type="body"/>
          </p:nvPr>
        </p:nvSpPr>
        <p:spPr>
          <a:xfrm>
            <a:off x="762000" y="4826000"/>
            <a:ext cx="6096000" cy="45720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t/>
            </a:r>
            <a:endParaRPr b="0" i="0" sz="1466"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2" name="Shape 582"/>
        <p:cNvGrpSpPr/>
        <p:nvPr/>
      </p:nvGrpSpPr>
      <p:grpSpPr>
        <a:xfrm>
          <a:off x="0" y="0"/>
          <a:ext cx="0" cy="0"/>
          <a:chOff x="0" y="0"/>
          <a:chExt cx="0" cy="0"/>
        </a:xfrm>
      </p:grpSpPr>
      <p:sp>
        <p:nvSpPr>
          <p:cNvPr id="583" name="Shape 583"/>
          <p:cNvSpPr/>
          <p:nvPr>
            <p:ph idx="2" type="sldImg"/>
          </p:nvPr>
        </p:nvSpPr>
        <p:spPr>
          <a:xfrm>
            <a:off x="1270000" y="762000"/>
            <a:ext cx="5079900" cy="3810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84" name="Shape 584"/>
          <p:cNvSpPr txBox="1"/>
          <p:nvPr>
            <p:ph idx="1" type="body"/>
          </p:nvPr>
        </p:nvSpPr>
        <p:spPr>
          <a:xfrm>
            <a:off x="762000" y="4826000"/>
            <a:ext cx="6096000" cy="45720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t/>
            </a:r>
            <a:endParaRPr b="0" i="0" sz="1466"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1" name="Shape 591"/>
        <p:cNvGrpSpPr/>
        <p:nvPr/>
      </p:nvGrpSpPr>
      <p:grpSpPr>
        <a:xfrm>
          <a:off x="0" y="0"/>
          <a:ext cx="0" cy="0"/>
          <a:chOff x="0" y="0"/>
          <a:chExt cx="0" cy="0"/>
        </a:xfrm>
      </p:grpSpPr>
      <p:sp>
        <p:nvSpPr>
          <p:cNvPr id="592" name="Shape 592"/>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593" name="Shape 593"/>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594" name="Shape 594"/>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3" name="Shape 603"/>
        <p:cNvGrpSpPr/>
        <p:nvPr/>
      </p:nvGrpSpPr>
      <p:grpSpPr>
        <a:xfrm>
          <a:off x="0" y="0"/>
          <a:ext cx="0" cy="0"/>
          <a:chOff x="0" y="0"/>
          <a:chExt cx="0" cy="0"/>
        </a:xfrm>
      </p:grpSpPr>
      <p:sp>
        <p:nvSpPr>
          <p:cNvPr id="604" name="Shape 604"/>
          <p:cNvSpPr/>
          <p:nvPr>
            <p:ph idx="2" type="sldImg"/>
          </p:nvPr>
        </p:nvSpPr>
        <p:spPr>
          <a:xfrm>
            <a:off x="1270000" y="762000"/>
            <a:ext cx="5079900" cy="3810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05" name="Shape 605"/>
          <p:cNvSpPr txBox="1"/>
          <p:nvPr>
            <p:ph idx="1" type="body"/>
          </p:nvPr>
        </p:nvSpPr>
        <p:spPr>
          <a:xfrm>
            <a:off x="762000" y="4826000"/>
            <a:ext cx="6096000" cy="4572000"/>
          </a:xfrm>
          <a:prstGeom prst="rect">
            <a:avLst/>
          </a:prstGeom>
          <a:noFill/>
          <a:ln>
            <a:noFill/>
          </a:ln>
        </p:spPr>
        <p:txBody>
          <a:bodyPr anchorCtr="0" anchor="t" bIns="91425" lIns="91425" rIns="91425" tIns="91425">
            <a:noAutofit/>
          </a:bodyPr>
          <a:lstStyle/>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f(g,t)：欲觀察轉換序列(給定編碼g-&gt;目標編碼t)的頻率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f(g)：給定編碼g出現的頻率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p(t)：目標編碼t出現的機率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p(g)：給定編碼出現的機率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z：序列轉換的顯著程度</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超過1.95即達到顯著性(同等於右尾檢定中p &lt; 0.05)</a:t>
            </a:r>
          </a:p>
          <a:p>
            <a:pPr indent="-69850" lvl="0" marL="0" marR="0" rtl="0" algn="l">
              <a:spcBef>
                <a:spcPts val="0"/>
              </a:spcBef>
              <a:buClr>
                <a:schemeClr val="dk1"/>
              </a:buClr>
              <a:buSzPct val="73333"/>
              <a:buFont typeface="Arial"/>
              <a:buNone/>
            </a:pPr>
            <a:r>
              <a:t/>
            </a:r>
            <a:endParaRPr sz="1466">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sz="1466">
              <a:solidFill>
                <a:schemeClr val="dk1"/>
              </a:solidFill>
              <a:latin typeface="Calibri"/>
              <a:ea typeface="Calibri"/>
              <a:cs typeface="Calibri"/>
              <a:sym typeface="Calibri"/>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0" name="Shape 610"/>
        <p:cNvGrpSpPr/>
        <p:nvPr/>
      </p:nvGrpSpPr>
      <p:grpSpPr>
        <a:xfrm>
          <a:off x="0" y="0"/>
          <a:ext cx="0" cy="0"/>
          <a:chOff x="0" y="0"/>
          <a:chExt cx="0" cy="0"/>
        </a:xfrm>
      </p:grpSpPr>
      <p:sp>
        <p:nvSpPr>
          <p:cNvPr id="611" name="Shape 611"/>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612" name="Shape 612"/>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613" name="Shape 613"/>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2" name="Shape 622"/>
        <p:cNvGrpSpPr/>
        <p:nvPr/>
      </p:nvGrpSpPr>
      <p:grpSpPr>
        <a:xfrm>
          <a:off x="0" y="0"/>
          <a:ext cx="0" cy="0"/>
          <a:chOff x="0" y="0"/>
          <a:chExt cx="0" cy="0"/>
        </a:xfrm>
      </p:grpSpPr>
      <p:sp>
        <p:nvSpPr>
          <p:cNvPr id="623" name="Shape 623"/>
          <p:cNvSpPr/>
          <p:nvPr>
            <p:ph idx="2" type="sldImg"/>
          </p:nvPr>
        </p:nvSpPr>
        <p:spPr>
          <a:xfrm>
            <a:off x="1270000" y="762000"/>
            <a:ext cx="5080000" cy="38099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24" name="Shape 624"/>
          <p:cNvSpPr txBox="1"/>
          <p:nvPr>
            <p:ph idx="1" type="body"/>
          </p:nvPr>
        </p:nvSpPr>
        <p:spPr>
          <a:xfrm>
            <a:off x="762000" y="4826000"/>
            <a:ext cx="6096000" cy="45720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t/>
            </a:r>
            <a:endParaRPr b="0" i="0" sz="1466"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1" name="Shape 631"/>
        <p:cNvGrpSpPr/>
        <p:nvPr/>
      </p:nvGrpSpPr>
      <p:grpSpPr>
        <a:xfrm>
          <a:off x="0" y="0"/>
          <a:ext cx="0" cy="0"/>
          <a:chOff x="0" y="0"/>
          <a:chExt cx="0" cy="0"/>
        </a:xfrm>
      </p:grpSpPr>
      <p:sp>
        <p:nvSpPr>
          <p:cNvPr id="632" name="Shape 632"/>
          <p:cNvSpPr/>
          <p:nvPr>
            <p:ph idx="2" type="sldImg"/>
          </p:nvPr>
        </p:nvSpPr>
        <p:spPr>
          <a:xfrm>
            <a:off x="1270000" y="762000"/>
            <a:ext cx="5079900" cy="3810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33" name="Shape 633"/>
          <p:cNvSpPr txBox="1"/>
          <p:nvPr>
            <p:ph idx="1" type="body"/>
          </p:nvPr>
        </p:nvSpPr>
        <p:spPr>
          <a:xfrm>
            <a:off x="762000" y="4826000"/>
            <a:ext cx="6096000" cy="4572000"/>
          </a:xfrm>
          <a:prstGeom prst="rect">
            <a:avLst/>
          </a:prstGeom>
          <a:noFill/>
          <a:ln>
            <a:noFill/>
          </a:ln>
        </p:spPr>
        <p:txBody>
          <a:bodyPr anchorCtr="0" anchor="t" bIns="91425" lIns="91425" rIns="91425" tIns="91425">
            <a:noAutofit/>
          </a:bodyPr>
          <a:lstStyle/>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f(g,t)：欲觀察轉換序列(給定編碼g-&gt;目標編碼t)的頻率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f(g)：給定編碼g出現的頻率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p(t)：目標編碼t出現的機率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p(g)：給定編碼出現的機率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z：序列轉換的顯著程度</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超過1.95即達到顯著性(同等於右尾檢定中p &lt; 0.05)</a:t>
            </a:r>
          </a:p>
          <a:p>
            <a:pPr indent="-69850" lvl="0" marL="0" marR="0" rtl="0" algn="l">
              <a:spcBef>
                <a:spcPts val="0"/>
              </a:spcBef>
              <a:buClr>
                <a:schemeClr val="dk1"/>
              </a:buClr>
              <a:buSzPct val="73333"/>
              <a:buFont typeface="Arial"/>
              <a:buNone/>
            </a:pPr>
            <a:r>
              <a:t/>
            </a:r>
            <a:endParaRPr sz="1466">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sz="1466">
              <a:solidFill>
                <a:schemeClr val="dk1"/>
              </a:solidFill>
              <a:latin typeface="Calibri"/>
              <a:ea typeface="Calibri"/>
              <a:cs typeface="Calibri"/>
              <a:sym typeface="Calibri"/>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39" name="Shape 639"/>
        <p:cNvGrpSpPr/>
        <p:nvPr/>
      </p:nvGrpSpPr>
      <p:grpSpPr>
        <a:xfrm>
          <a:off x="0" y="0"/>
          <a:ext cx="0" cy="0"/>
          <a:chOff x="0" y="0"/>
          <a:chExt cx="0" cy="0"/>
        </a:xfrm>
      </p:grpSpPr>
      <p:sp>
        <p:nvSpPr>
          <p:cNvPr id="640" name="Shape 640"/>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641" name="Shape 641"/>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642" name="Shape 642"/>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3" name="Shape 123"/>
        <p:cNvGrpSpPr/>
        <p:nvPr/>
      </p:nvGrpSpPr>
      <p:grpSpPr>
        <a:xfrm>
          <a:off x="0" y="0"/>
          <a:ext cx="0" cy="0"/>
          <a:chOff x="0" y="0"/>
          <a:chExt cx="0" cy="0"/>
        </a:xfrm>
      </p:grpSpPr>
      <p:sp>
        <p:nvSpPr>
          <p:cNvPr id="124" name="Shape 124"/>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25" name="Shape 125"/>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8" name="Shape 648"/>
        <p:cNvGrpSpPr/>
        <p:nvPr/>
      </p:nvGrpSpPr>
      <p:grpSpPr>
        <a:xfrm>
          <a:off x="0" y="0"/>
          <a:ext cx="0" cy="0"/>
          <a:chOff x="0" y="0"/>
          <a:chExt cx="0" cy="0"/>
        </a:xfrm>
      </p:grpSpPr>
      <p:sp>
        <p:nvSpPr>
          <p:cNvPr id="649" name="Shape 649"/>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650" name="Shape 650"/>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651" name="Shape 651"/>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7" name="Shape 657"/>
        <p:cNvGrpSpPr/>
        <p:nvPr/>
      </p:nvGrpSpPr>
      <p:grpSpPr>
        <a:xfrm>
          <a:off x="0" y="0"/>
          <a:ext cx="0" cy="0"/>
          <a:chOff x="0" y="0"/>
          <a:chExt cx="0" cy="0"/>
        </a:xfrm>
      </p:grpSpPr>
      <p:sp>
        <p:nvSpPr>
          <p:cNvPr id="658" name="Shape 658"/>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659" name="Shape 659"/>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rPr lang="en-US"/>
              <a:t>4-(2*0.44)</a:t>
            </a:r>
          </a:p>
          <a:p>
            <a:pPr lvl="0">
              <a:spcBef>
                <a:spcPts val="0"/>
              </a:spcBef>
              <a:buNone/>
            </a:pPr>
            <a:r>
              <a:t/>
            </a:r>
            <a:endParaRPr/>
          </a:p>
          <a:p>
            <a:pPr lvl="0">
              <a:spcBef>
                <a:spcPts val="0"/>
              </a:spcBef>
              <a:buNone/>
            </a:pPr>
            <a:r>
              <a:rPr lang="en-US"/>
              <a:t>0.12</a:t>
            </a:r>
          </a:p>
          <a:p>
            <a:pPr lvl="0">
              <a:spcBef>
                <a:spcPts val="0"/>
              </a:spcBef>
              <a:buNone/>
            </a:pPr>
            <a:r>
              <a:t/>
            </a:r>
            <a:endParaRPr/>
          </a:p>
          <a:p>
            <a:pPr lvl="0">
              <a:spcBef>
                <a:spcPts val="0"/>
              </a:spcBef>
              <a:buNone/>
            </a:pPr>
            <a:r>
              <a:rPr lang="en-US"/>
              <a:t>2*0.44(1-0.44)(1-0.22)</a:t>
            </a:r>
          </a:p>
          <a:p>
            <a:pPr lvl="0">
              <a:spcBef>
                <a:spcPts val="0"/>
              </a:spcBef>
              <a:buNone/>
            </a:pPr>
            <a:r>
              <a:rPr lang="en-US"/>
              <a:t>0.38</a:t>
            </a:r>
          </a:p>
          <a:p>
            <a:pPr lvl="0">
              <a:spcBef>
                <a:spcPts val="0"/>
              </a:spcBef>
              <a:buNone/>
            </a:pPr>
            <a:r>
              <a:t/>
            </a:r>
            <a:endParaRPr/>
          </a:p>
          <a:p>
            <a:pPr lvl="0">
              <a:spcBef>
                <a:spcPts val="0"/>
              </a:spcBef>
              <a:buNone/>
            </a:pPr>
            <a:r>
              <a:rPr lang="en-US"/>
              <a:t>sqrt(0.38</a:t>
            </a:r>
            <a:r>
              <a:rPr lang="en-US">
                <a:solidFill>
                  <a:schemeClr val="dk1"/>
                </a:solidFill>
              </a:rPr>
              <a:t>) = 0.62</a:t>
            </a:r>
          </a:p>
          <a:p>
            <a:pPr lvl="0">
              <a:spcBef>
                <a:spcPts val="0"/>
              </a:spcBef>
              <a:buNone/>
            </a:pPr>
            <a:r>
              <a:t/>
            </a:r>
            <a:endParaRPr>
              <a:solidFill>
                <a:schemeClr val="dk1"/>
              </a:solidFill>
            </a:endParaRPr>
          </a:p>
          <a:p>
            <a:pPr lvl="0">
              <a:spcBef>
                <a:spcPts val="0"/>
              </a:spcBef>
              <a:buNone/>
            </a:pPr>
            <a:r>
              <a:rPr lang="en-US">
                <a:solidFill>
                  <a:schemeClr val="dk1"/>
                </a:solidFill>
              </a:rPr>
              <a:t>0.12/0.62=</a:t>
            </a:r>
          </a:p>
          <a:p>
            <a:pPr lvl="0">
              <a:spcBef>
                <a:spcPts val="0"/>
              </a:spcBef>
              <a:buNone/>
            </a:pPr>
            <a:r>
              <a:t/>
            </a:r>
            <a:endParaRPr>
              <a:solidFill>
                <a:schemeClr val="dk1"/>
              </a:solidFill>
            </a:endParaRPr>
          </a:p>
          <a:p>
            <a:pPr lvl="0">
              <a:spcBef>
                <a:spcPts val="0"/>
              </a:spcBef>
              <a:buClr>
                <a:schemeClr val="dk1"/>
              </a:buClr>
              <a:buSzPct val="78571"/>
              <a:buFont typeface="Arial"/>
              <a:buNone/>
            </a:pPr>
            <a:r>
              <a:rPr lang="en-US">
                <a:solidFill>
                  <a:schemeClr val="dk1"/>
                </a:solidFill>
              </a:rPr>
              <a:t>(2-(4*0.33)) / </a:t>
            </a:r>
            <a:r>
              <a:rPr lang="en-US" sz="1200">
                <a:solidFill>
                  <a:schemeClr val="dk1"/>
                </a:solidFill>
                <a:highlight>
                  <a:srgbClr val="FFFFFF"/>
                </a:highlight>
                <a:latin typeface="Consolas"/>
                <a:ea typeface="Consolas"/>
                <a:cs typeface="Consolas"/>
                <a:sym typeface="Consolas"/>
              </a:rPr>
              <a:t>Math.sqrt(</a:t>
            </a:r>
            <a:r>
              <a:rPr lang="en-US">
                <a:solidFill>
                  <a:schemeClr val="dk1"/>
                </a:solidFill>
              </a:rPr>
              <a:t>(4 * 0.33 * (1-0.33) * (1-0.44)))</a:t>
            </a:r>
          </a:p>
          <a:p>
            <a:pPr lvl="0">
              <a:spcBef>
                <a:spcPts val="0"/>
              </a:spcBef>
              <a:buClr>
                <a:schemeClr val="dk1"/>
              </a:buClr>
              <a:buSzPct val="78571"/>
              <a:buFont typeface="Arial"/>
              <a:buNone/>
            </a:pPr>
            <a:r>
              <a:rPr lang="en-US">
                <a:solidFill>
                  <a:schemeClr val="dk1"/>
                </a:solidFill>
              </a:rPr>
              <a:t>-0.4547069558667864</a:t>
            </a:r>
          </a:p>
        </p:txBody>
      </p:sp>
      <p:sp>
        <p:nvSpPr>
          <p:cNvPr id="660" name="Shape 660"/>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70" name="Shape 670"/>
        <p:cNvGrpSpPr/>
        <p:nvPr/>
      </p:nvGrpSpPr>
      <p:grpSpPr>
        <a:xfrm>
          <a:off x="0" y="0"/>
          <a:ext cx="0" cy="0"/>
          <a:chOff x="0" y="0"/>
          <a:chExt cx="0" cy="0"/>
        </a:xfrm>
      </p:grpSpPr>
      <p:sp>
        <p:nvSpPr>
          <p:cNvPr id="671" name="Shape 671"/>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672" name="Shape 672"/>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673" name="Shape 673"/>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2" name="Shape 682"/>
        <p:cNvGrpSpPr/>
        <p:nvPr/>
      </p:nvGrpSpPr>
      <p:grpSpPr>
        <a:xfrm>
          <a:off x="0" y="0"/>
          <a:ext cx="0" cy="0"/>
          <a:chOff x="0" y="0"/>
          <a:chExt cx="0" cy="0"/>
        </a:xfrm>
      </p:grpSpPr>
      <p:sp>
        <p:nvSpPr>
          <p:cNvPr id="683" name="Shape 683"/>
          <p:cNvSpPr/>
          <p:nvPr>
            <p:ph idx="2" type="sldImg"/>
          </p:nvPr>
        </p:nvSpPr>
        <p:spPr>
          <a:xfrm>
            <a:off x="1270000" y="762000"/>
            <a:ext cx="5079900" cy="3810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84" name="Shape 684"/>
          <p:cNvSpPr txBox="1"/>
          <p:nvPr>
            <p:ph idx="1" type="body"/>
          </p:nvPr>
        </p:nvSpPr>
        <p:spPr>
          <a:xfrm>
            <a:off x="762000" y="4826000"/>
            <a:ext cx="6096000" cy="4572000"/>
          </a:xfrm>
          <a:prstGeom prst="rect">
            <a:avLst/>
          </a:prstGeom>
          <a:noFill/>
          <a:ln>
            <a:noFill/>
          </a:ln>
        </p:spPr>
        <p:txBody>
          <a:bodyPr anchorCtr="0" anchor="t" bIns="91425" lIns="91425" rIns="91425" tIns="91425">
            <a:noAutofit/>
          </a:bodyPr>
          <a:lstStyle/>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f(g,t)：欲觀察轉換序列(給定編碼g-&gt;目標編碼t)的頻率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f(g)：給定編碼g出現的頻率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p(t)：目標編碼t出現的機率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p(g)：給定編碼出現的機率</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z：序列轉換的顯著程度</a:t>
            </a:r>
          </a:p>
          <a:p>
            <a:pPr indent="-69850" lvl="0" marL="0" marR="0" rtl="0" algn="l">
              <a:spcBef>
                <a:spcPts val="0"/>
              </a:spcBef>
              <a:buClr>
                <a:schemeClr val="dk1"/>
              </a:buClr>
              <a:buSzPct val="73333"/>
              <a:buFont typeface="Arial"/>
              <a:buNone/>
            </a:pPr>
            <a:r>
              <a:rPr lang="en-US" sz="1466">
                <a:solidFill>
                  <a:schemeClr val="dk1"/>
                </a:solidFill>
                <a:latin typeface="Calibri"/>
                <a:ea typeface="Calibri"/>
                <a:cs typeface="Calibri"/>
                <a:sym typeface="Calibri"/>
              </a:rPr>
              <a:t>超過1.95即達到顯著性(同等於右尾檢定中p &lt; 0.05)</a:t>
            </a:r>
          </a:p>
          <a:p>
            <a:pPr indent="-69850" lvl="0" marL="0" marR="0" rtl="0" algn="l">
              <a:spcBef>
                <a:spcPts val="0"/>
              </a:spcBef>
              <a:buClr>
                <a:schemeClr val="dk1"/>
              </a:buClr>
              <a:buSzPct val="73333"/>
              <a:buFont typeface="Arial"/>
              <a:buNone/>
            </a:pPr>
            <a:r>
              <a:t/>
            </a:r>
            <a:endParaRPr sz="1466">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t/>
            </a:r>
            <a:endParaRPr sz="1466">
              <a:solidFill>
                <a:schemeClr val="dk1"/>
              </a:solidFill>
              <a:latin typeface="Calibri"/>
              <a:ea typeface="Calibri"/>
              <a:cs typeface="Calibri"/>
              <a:sym typeface="Calibri"/>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91" name="Shape 691"/>
        <p:cNvGrpSpPr/>
        <p:nvPr/>
      </p:nvGrpSpPr>
      <p:grpSpPr>
        <a:xfrm>
          <a:off x="0" y="0"/>
          <a:ext cx="0" cy="0"/>
          <a:chOff x="0" y="0"/>
          <a:chExt cx="0" cy="0"/>
        </a:xfrm>
      </p:grpSpPr>
      <p:sp>
        <p:nvSpPr>
          <p:cNvPr id="692" name="Shape 692"/>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693" name="Shape 693"/>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694" name="Shape 694"/>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2" name="Shape 702"/>
        <p:cNvGrpSpPr/>
        <p:nvPr/>
      </p:nvGrpSpPr>
      <p:grpSpPr>
        <a:xfrm>
          <a:off x="0" y="0"/>
          <a:ext cx="0" cy="0"/>
          <a:chOff x="0" y="0"/>
          <a:chExt cx="0" cy="0"/>
        </a:xfrm>
      </p:grpSpPr>
      <p:sp>
        <p:nvSpPr>
          <p:cNvPr id="703" name="Shape 703"/>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704" name="Shape 704"/>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705" name="Shape 705"/>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3" name="Shape 713"/>
        <p:cNvGrpSpPr/>
        <p:nvPr/>
      </p:nvGrpSpPr>
      <p:grpSpPr>
        <a:xfrm>
          <a:off x="0" y="0"/>
          <a:ext cx="0" cy="0"/>
          <a:chOff x="0" y="0"/>
          <a:chExt cx="0" cy="0"/>
        </a:xfrm>
      </p:grpSpPr>
      <p:sp>
        <p:nvSpPr>
          <p:cNvPr id="714" name="Shape 714"/>
          <p:cNvSpPr/>
          <p:nvPr>
            <p:ph idx="2" type="sldImg"/>
          </p:nvPr>
        </p:nvSpPr>
        <p:spPr>
          <a:xfrm>
            <a:off x="1270000" y="762000"/>
            <a:ext cx="5079900" cy="3810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15" name="Shape 715"/>
          <p:cNvSpPr txBox="1"/>
          <p:nvPr>
            <p:ph idx="1" type="body"/>
          </p:nvPr>
        </p:nvSpPr>
        <p:spPr>
          <a:xfrm>
            <a:off x="762000" y="4826000"/>
            <a:ext cx="6096000" cy="45720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t/>
            </a:r>
            <a:endParaRPr b="0" i="0" sz="1466"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2" name="Shape 722"/>
        <p:cNvGrpSpPr/>
        <p:nvPr/>
      </p:nvGrpSpPr>
      <p:grpSpPr>
        <a:xfrm>
          <a:off x="0" y="0"/>
          <a:ext cx="0" cy="0"/>
          <a:chOff x="0" y="0"/>
          <a:chExt cx="0" cy="0"/>
        </a:xfrm>
      </p:grpSpPr>
      <p:sp>
        <p:nvSpPr>
          <p:cNvPr id="723" name="Shape 723"/>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724" name="Shape 724"/>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725" name="Shape 725"/>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35" name="Shape 735"/>
        <p:cNvGrpSpPr/>
        <p:nvPr/>
      </p:nvGrpSpPr>
      <p:grpSpPr>
        <a:xfrm>
          <a:off x="0" y="0"/>
          <a:ext cx="0" cy="0"/>
          <a:chOff x="0" y="0"/>
          <a:chExt cx="0" cy="0"/>
        </a:xfrm>
      </p:grpSpPr>
      <p:sp>
        <p:nvSpPr>
          <p:cNvPr id="736" name="Shape 736"/>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737" name="Shape 737"/>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2" name="Shape 742"/>
        <p:cNvGrpSpPr/>
        <p:nvPr/>
      </p:nvGrpSpPr>
      <p:grpSpPr>
        <a:xfrm>
          <a:off x="0" y="0"/>
          <a:ext cx="0" cy="0"/>
          <a:chOff x="0" y="0"/>
          <a:chExt cx="0" cy="0"/>
        </a:xfrm>
      </p:grpSpPr>
      <p:sp>
        <p:nvSpPr>
          <p:cNvPr id="743" name="Shape 743"/>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744" name="Shape 744"/>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3" name="Shape 153"/>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libri"/>
                <a:ea typeface="Calibri"/>
                <a:cs typeface="Calibri"/>
                <a:sym typeface="Calibri"/>
              </a:rPr>
              <a:t>http://www.clipartpanda.com/clipart_images/school-student-clipart-5593450</a:t>
            </a:r>
          </a:p>
        </p:txBody>
      </p:sp>
      <p:sp>
        <p:nvSpPr>
          <p:cNvPr id="154" name="Shape 154"/>
          <p:cNvSpPr txBox="1"/>
          <p:nvPr>
            <p:ph idx="12" type="sldNum"/>
          </p:nvPr>
        </p:nvSpPr>
        <p:spPr>
          <a:xfrm>
            <a:off x="3884612" y="8685213"/>
            <a:ext cx="2971799" cy="458786"/>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2" name="Shape 752"/>
        <p:cNvGrpSpPr/>
        <p:nvPr/>
      </p:nvGrpSpPr>
      <p:grpSpPr>
        <a:xfrm>
          <a:off x="0" y="0"/>
          <a:ext cx="0" cy="0"/>
          <a:chOff x="0" y="0"/>
          <a:chExt cx="0" cy="0"/>
        </a:xfrm>
      </p:grpSpPr>
      <p:sp>
        <p:nvSpPr>
          <p:cNvPr id="753" name="Shape 753"/>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754" name="Shape 754"/>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755" name="Shape 755"/>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1" name="Shape 761"/>
        <p:cNvGrpSpPr/>
        <p:nvPr/>
      </p:nvGrpSpPr>
      <p:grpSpPr>
        <a:xfrm>
          <a:off x="0" y="0"/>
          <a:ext cx="0" cy="0"/>
          <a:chOff x="0" y="0"/>
          <a:chExt cx="0" cy="0"/>
        </a:xfrm>
      </p:grpSpPr>
      <p:sp>
        <p:nvSpPr>
          <p:cNvPr id="762" name="Shape 762"/>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763" name="Shape 763"/>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764" name="Shape 764"/>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70" name="Shape 770"/>
        <p:cNvGrpSpPr/>
        <p:nvPr/>
      </p:nvGrpSpPr>
      <p:grpSpPr>
        <a:xfrm>
          <a:off x="0" y="0"/>
          <a:ext cx="0" cy="0"/>
          <a:chOff x="0" y="0"/>
          <a:chExt cx="0" cy="0"/>
        </a:xfrm>
      </p:grpSpPr>
      <p:sp>
        <p:nvSpPr>
          <p:cNvPr id="771" name="Shape 771"/>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772" name="Shape 772"/>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773" name="Shape 773"/>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3" name="Shape 783"/>
        <p:cNvGrpSpPr/>
        <p:nvPr/>
      </p:nvGrpSpPr>
      <p:grpSpPr>
        <a:xfrm>
          <a:off x="0" y="0"/>
          <a:ext cx="0" cy="0"/>
          <a:chOff x="0" y="0"/>
          <a:chExt cx="0" cy="0"/>
        </a:xfrm>
      </p:grpSpPr>
      <p:sp>
        <p:nvSpPr>
          <p:cNvPr id="784" name="Shape 784"/>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785" name="Shape 785"/>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786" name="Shape 786"/>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97" name="Shape 797"/>
        <p:cNvGrpSpPr/>
        <p:nvPr/>
      </p:nvGrpSpPr>
      <p:grpSpPr>
        <a:xfrm>
          <a:off x="0" y="0"/>
          <a:ext cx="0" cy="0"/>
          <a:chOff x="0" y="0"/>
          <a:chExt cx="0" cy="0"/>
        </a:xfrm>
      </p:grpSpPr>
      <p:sp>
        <p:nvSpPr>
          <p:cNvPr id="798" name="Shape 798"/>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799" name="Shape 799"/>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800" name="Shape 800"/>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8" name="Shape 808"/>
        <p:cNvGrpSpPr/>
        <p:nvPr/>
      </p:nvGrpSpPr>
      <p:grpSpPr>
        <a:xfrm>
          <a:off x="0" y="0"/>
          <a:ext cx="0" cy="0"/>
          <a:chOff x="0" y="0"/>
          <a:chExt cx="0" cy="0"/>
        </a:xfrm>
      </p:grpSpPr>
      <p:sp>
        <p:nvSpPr>
          <p:cNvPr id="809" name="Shape 809"/>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810" name="Shape 810"/>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5" name="Shape 815"/>
        <p:cNvGrpSpPr/>
        <p:nvPr/>
      </p:nvGrpSpPr>
      <p:grpSpPr>
        <a:xfrm>
          <a:off x="0" y="0"/>
          <a:ext cx="0" cy="0"/>
          <a:chOff x="0" y="0"/>
          <a:chExt cx="0" cy="0"/>
        </a:xfrm>
      </p:grpSpPr>
      <p:sp>
        <p:nvSpPr>
          <p:cNvPr id="816" name="Shape 816"/>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817" name="Shape 817"/>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2" name="Shape 822"/>
        <p:cNvGrpSpPr/>
        <p:nvPr/>
      </p:nvGrpSpPr>
      <p:grpSpPr>
        <a:xfrm>
          <a:off x="0" y="0"/>
          <a:ext cx="0" cy="0"/>
          <a:chOff x="0" y="0"/>
          <a:chExt cx="0" cy="0"/>
        </a:xfrm>
      </p:grpSpPr>
      <p:sp>
        <p:nvSpPr>
          <p:cNvPr id="823" name="Shape 823"/>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824" name="Shape 824"/>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825" name="Shape 825"/>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41" name="Shape 841"/>
        <p:cNvGrpSpPr/>
        <p:nvPr/>
      </p:nvGrpSpPr>
      <p:grpSpPr>
        <a:xfrm>
          <a:off x="0" y="0"/>
          <a:ext cx="0" cy="0"/>
          <a:chOff x="0" y="0"/>
          <a:chExt cx="0" cy="0"/>
        </a:xfrm>
      </p:grpSpPr>
      <p:sp>
        <p:nvSpPr>
          <p:cNvPr id="842" name="Shape 842"/>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843" name="Shape 843"/>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844" name="Shape 844"/>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9" name="Shape 859"/>
        <p:cNvGrpSpPr/>
        <p:nvPr/>
      </p:nvGrpSpPr>
      <p:grpSpPr>
        <a:xfrm>
          <a:off x="0" y="0"/>
          <a:ext cx="0" cy="0"/>
          <a:chOff x="0" y="0"/>
          <a:chExt cx="0" cy="0"/>
        </a:xfrm>
      </p:grpSpPr>
      <p:sp>
        <p:nvSpPr>
          <p:cNvPr id="860" name="Shape 860"/>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861" name="Shape 861"/>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rPr lang="en-US"/>
              <a:t>1-(4*0.43) / Math.sqrt(4*0.43*(1-0.43)*(1-0.44))</a:t>
            </a:r>
          </a:p>
        </p:txBody>
      </p:sp>
      <p:sp>
        <p:nvSpPr>
          <p:cNvPr id="862" name="Shape 862"/>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72" name="Shape 172"/>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73" name="Shape 873"/>
        <p:cNvGrpSpPr/>
        <p:nvPr/>
      </p:nvGrpSpPr>
      <p:grpSpPr>
        <a:xfrm>
          <a:off x="0" y="0"/>
          <a:ext cx="0" cy="0"/>
          <a:chOff x="0" y="0"/>
          <a:chExt cx="0" cy="0"/>
        </a:xfrm>
      </p:grpSpPr>
      <p:sp>
        <p:nvSpPr>
          <p:cNvPr id="874" name="Shape 874"/>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875" name="Shape 875"/>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rPr lang="en-US"/>
              <a:t>-1.32</a:t>
            </a:r>
          </a:p>
        </p:txBody>
      </p:sp>
      <p:sp>
        <p:nvSpPr>
          <p:cNvPr id="876" name="Shape 876"/>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88" name="Shape 888"/>
        <p:cNvGrpSpPr/>
        <p:nvPr/>
      </p:nvGrpSpPr>
      <p:grpSpPr>
        <a:xfrm>
          <a:off x="0" y="0"/>
          <a:ext cx="0" cy="0"/>
          <a:chOff x="0" y="0"/>
          <a:chExt cx="0" cy="0"/>
        </a:xfrm>
      </p:grpSpPr>
      <p:sp>
        <p:nvSpPr>
          <p:cNvPr id="889" name="Shape 889"/>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890" name="Shape 890"/>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891" name="Shape 891"/>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2" name="Shape 912"/>
        <p:cNvGrpSpPr/>
        <p:nvPr/>
      </p:nvGrpSpPr>
      <p:grpSpPr>
        <a:xfrm>
          <a:off x="0" y="0"/>
          <a:ext cx="0" cy="0"/>
          <a:chOff x="0" y="0"/>
          <a:chExt cx="0" cy="0"/>
        </a:xfrm>
      </p:grpSpPr>
      <p:sp>
        <p:nvSpPr>
          <p:cNvPr id="913" name="Shape 913"/>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914" name="Shape 914"/>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915" name="Shape 915"/>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7" name="Shape 937"/>
        <p:cNvGrpSpPr/>
        <p:nvPr/>
      </p:nvGrpSpPr>
      <p:grpSpPr>
        <a:xfrm>
          <a:off x="0" y="0"/>
          <a:ext cx="0" cy="0"/>
          <a:chOff x="0" y="0"/>
          <a:chExt cx="0" cy="0"/>
        </a:xfrm>
      </p:grpSpPr>
      <p:sp>
        <p:nvSpPr>
          <p:cNvPr id="938" name="Shape 938"/>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939" name="Shape 939"/>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940" name="Shape 940"/>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0" name="Shape 950"/>
        <p:cNvGrpSpPr/>
        <p:nvPr/>
      </p:nvGrpSpPr>
      <p:grpSpPr>
        <a:xfrm>
          <a:off x="0" y="0"/>
          <a:ext cx="0" cy="0"/>
          <a:chOff x="0" y="0"/>
          <a:chExt cx="0" cy="0"/>
        </a:xfrm>
      </p:grpSpPr>
      <p:sp>
        <p:nvSpPr>
          <p:cNvPr id="951" name="Shape 951"/>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952" name="Shape 952"/>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spcBef>
                <a:spcPts val="0"/>
              </a:spcBef>
              <a:buNone/>
            </a:pPr>
            <a:r>
              <a:t/>
            </a:r>
            <a:endParaRPr/>
          </a:p>
        </p:txBody>
      </p:sp>
      <p:sp>
        <p:nvSpPr>
          <p:cNvPr id="953" name="Shape 953"/>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None/>
            </a:pPr>
            <a:fld id="{00000000-1234-1234-1234-123412341234}" type="slidenum">
              <a:rPr lang="en-US"/>
              <a:t>‹#›</a:t>
            </a:fld>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3" name="Shape 963"/>
        <p:cNvGrpSpPr/>
        <p:nvPr/>
      </p:nvGrpSpPr>
      <p:grpSpPr>
        <a:xfrm>
          <a:off x="0" y="0"/>
          <a:ext cx="0" cy="0"/>
          <a:chOff x="0" y="0"/>
          <a:chExt cx="0" cy="0"/>
        </a:xfrm>
      </p:grpSpPr>
      <p:sp>
        <p:nvSpPr>
          <p:cNvPr id="964" name="Shape 964"/>
          <p:cNvSpPr/>
          <p:nvPr>
            <p:ph idx="2" type="sldImg"/>
          </p:nvPr>
        </p:nvSpPr>
        <p:spPr>
          <a:xfrm>
            <a:off x="1270000" y="762000"/>
            <a:ext cx="5079900" cy="3810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65" name="Shape 965"/>
          <p:cNvSpPr txBox="1"/>
          <p:nvPr>
            <p:ph idx="1" type="body"/>
          </p:nvPr>
        </p:nvSpPr>
        <p:spPr>
          <a:xfrm>
            <a:off x="762000" y="4826000"/>
            <a:ext cx="6096000" cy="45720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Calibri"/>
              <a:buNone/>
            </a:pPr>
            <a:r>
              <a:t/>
            </a:r>
            <a:endParaRPr b="0" i="0" sz="1466"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4" name="Shape 974"/>
        <p:cNvGrpSpPr/>
        <p:nvPr/>
      </p:nvGrpSpPr>
      <p:grpSpPr>
        <a:xfrm>
          <a:off x="0" y="0"/>
          <a:ext cx="0" cy="0"/>
          <a:chOff x="0" y="0"/>
          <a:chExt cx="0" cy="0"/>
        </a:xfrm>
      </p:grpSpPr>
      <p:sp>
        <p:nvSpPr>
          <p:cNvPr id="975" name="Shape 975"/>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976" name="Shape 976"/>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1" name="Shape 981"/>
        <p:cNvGrpSpPr/>
        <p:nvPr/>
      </p:nvGrpSpPr>
      <p:grpSpPr>
        <a:xfrm>
          <a:off x="0" y="0"/>
          <a:ext cx="0" cy="0"/>
          <a:chOff x="0" y="0"/>
          <a:chExt cx="0" cy="0"/>
        </a:xfrm>
      </p:grpSpPr>
      <p:sp>
        <p:nvSpPr>
          <p:cNvPr id="982" name="Shape 982"/>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983" name="Shape 983"/>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0" name="Shape 990"/>
        <p:cNvGrpSpPr/>
        <p:nvPr/>
      </p:nvGrpSpPr>
      <p:grpSpPr>
        <a:xfrm>
          <a:off x="0" y="0"/>
          <a:ext cx="0" cy="0"/>
          <a:chOff x="0" y="0"/>
          <a:chExt cx="0" cy="0"/>
        </a:xfrm>
      </p:grpSpPr>
      <p:sp>
        <p:nvSpPr>
          <p:cNvPr id="991" name="Shape 991"/>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992" name="Shape 992"/>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993" name="Shape 993"/>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4" name="Shape 1014"/>
        <p:cNvGrpSpPr/>
        <p:nvPr/>
      </p:nvGrpSpPr>
      <p:grpSpPr>
        <a:xfrm>
          <a:off x="0" y="0"/>
          <a:ext cx="0" cy="0"/>
          <a:chOff x="0" y="0"/>
          <a:chExt cx="0" cy="0"/>
        </a:xfrm>
      </p:grpSpPr>
      <p:sp>
        <p:nvSpPr>
          <p:cNvPr id="1015" name="Shape 1015"/>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1016" name="Shape 1016"/>
          <p:cNvSpPr txBox="1"/>
          <p:nvPr>
            <p:ph idx="1" type="body"/>
          </p:nvPr>
        </p:nvSpPr>
        <p:spPr>
          <a:xfrm>
            <a:off x="685800" y="4400550"/>
            <a:ext cx="5486400" cy="3600600"/>
          </a:xfrm>
          <a:prstGeom prst="rect">
            <a:avLst/>
          </a:prstGeom>
        </p:spPr>
        <p:txBody>
          <a:bodyPr anchorCtr="0" anchor="t" bIns="91425" lIns="91425" rIns="91425" tIns="91425">
            <a:noAutofit/>
          </a:bodyPr>
          <a:lstStyle/>
          <a:p>
            <a:pPr lvl="0" rtl="0" algn="r">
              <a:lnSpc>
                <a:spcPct val="119791"/>
              </a:lnSpc>
              <a:spcBef>
                <a:spcPts val="0"/>
              </a:spcBef>
              <a:buNone/>
            </a:pPr>
            <a:r>
              <a:rPr lang="en-US" sz="2400"/>
              <a:t>0.31</a:t>
            </a:r>
          </a:p>
          <a:p>
            <a:pPr lvl="0" rtl="0" algn="r">
              <a:lnSpc>
                <a:spcPct val="119791"/>
              </a:lnSpc>
              <a:spcBef>
                <a:spcPts val="0"/>
              </a:spcBef>
              <a:buNone/>
            </a:pPr>
            <a:r>
              <a:rPr lang="en-US" sz="2400"/>
              <a:t>-0.32</a:t>
            </a:r>
          </a:p>
          <a:p>
            <a:pPr lvl="0" algn="r">
              <a:lnSpc>
                <a:spcPct val="119791"/>
              </a:lnSpc>
              <a:spcBef>
                <a:spcPts val="0"/>
              </a:spcBef>
              <a:buNone/>
            </a:pPr>
            <a:r>
              <a:rPr lang="en-US" sz="2400"/>
              <a:t>0</a:t>
            </a:r>
          </a:p>
          <a:p>
            <a:pPr lvl="0" rtl="0">
              <a:spcBef>
                <a:spcPts val="0"/>
              </a:spcBef>
              <a:buNone/>
            </a:pPr>
            <a:r>
              <a:t/>
            </a:r>
            <a:endParaRPr/>
          </a:p>
        </p:txBody>
      </p:sp>
      <p:sp>
        <p:nvSpPr>
          <p:cNvPr id="1017" name="Shape 1017"/>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9" name="Shape 179"/>
        <p:cNvGrpSpPr/>
        <p:nvPr/>
      </p:nvGrpSpPr>
      <p:grpSpPr>
        <a:xfrm>
          <a:off x="0" y="0"/>
          <a:ext cx="0" cy="0"/>
          <a:chOff x="0" y="0"/>
          <a:chExt cx="0" cy="0"/>
        </a:xfrm>
      </p:grpSpPr>
      <p:sp>
        <p:nvSpPr>
          <p:cNvPr id="180" name="Shape 180"/>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81" name="Shape 181"/>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38" name="Shape 1038"/>
        <p:cNvGrpSpPr/>
        <p:nvPr/>
      </p:nvGrpSpPr>
      <p:grpSpPr>
        <a:xfrm>
          <a:off x="0" y="0"/>
          <a:ext cx="0" cy="0"/>
          <a:chOff x="0" y="0"/>
          <a:chExt cx="0" cy="0"/>
        </a:xfrm>
      </p:grpSpPr>
      <p:sp>
        <p:nvSpPr>
          <p:cNvPr id="1039" name="Shape 1039"/>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040" name="Shape 1040"/>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9" name="Shape 1049"/>
        <p:cNvGrpSpPr/>
        <p:nvPr/>
      </p:nvGrpSpPr>
      <p:grpSpPr>
        <a:xfrm>
          <a:off x="0" y="0"/>
          <a:ext cx="0" cy="0"/>
          <a:chOff x="0" y="0"/>
          <a:chExt cx="0" cy="0"/>
        </a:xfrm>
      </p:grpSpPr>
      <p:sp>
        <p:nvSpPr>
          <p:cNvPr id="1050" name="Shape 1050"/>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051" name="Shape 1051"/>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9" name="Shape 1069"/>
        <p:cNvGrpSpPr/>
        <p:nvPr/>
      </p:nvGrpSpPr>
      <p:grpSpPr>
        <a:xfrm>
          <a:off x="0" y="0"/>
          <a:ext cx="0" cy="0"/>
          <a:chOff x="0" y="0"/>
          <a:chExt cx="0" cy="0"/>
        </a:xfrm>
      </p:grpSpPr>
      <p:sp>
        <p:nvSpPr>
          <p:cNvPr id="1070" name="Shape 1070"/>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p:spPr>
      </p:sp>
      <p:sp>
        <p:nvSpPr>
          <p:cNvPr id="1071" name="Shape 1071"/>
          <p:cNvSpPr txBox="1"/>
          <p:nvPr>
            <p:ph idx="1" type="body"/>
          </p:nvPr>
        </p:nvSpPr>
        <p:spPr>
          <a:xfrm>
            <a:off x="685800" y="4400550"/>
            <a:ext cx="5486400" cy="3600600"/>
          </a:xfrm>
          <a:prstGeom prst="rect">
            <a:avLst/>
          </a:prstGeom>
        </p:spPr>
        <p:txBody>
          <a:bodyPr anchorCtr="0" anchor="t" bIns="91425" lIns="91425" rIns="91425" tIns="91425">
            <a:noAutofit/>
          </a:bodyPr>
          <a:lstStyle/>
          <a:p>
            <a:pPr lvl="0">
              <a:spcBef>
                <a:spcPts val="0"/>
              </a:spcBef>
              <a:buNone/>
            </a:pPr>
            <a:r>
              <a:t/>
            </a:r>
            <a:endParaRPr/>
          </a:p>
        </p:txBody>
      </p:sp>
      <p:sp>
        <p:nvSpPr>
          <p:cNvPr id="1072" name="Shape 1072"/>
          <p:cNvSpPr txBox="1"/>
          <p:nvPr>
            <p:ph idx="12" type="sldNum"/>
          </p:nvPr>
        </p:nvSpPr>
        <p:spPr>
          <a:xfrm>
            <a:off x="3884612" y="8685213"/>
            <a:ext cx="2971800" cy="458700"/>
          </a:xfrm>
          <a:prstGeom prst="rect">
            <a:avLst/>
          </a:prstGeom>
        </p:spPr>
        <p:txBody>
          <a:bodyPr anchorCtr="0" anchor="b"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81" name="Shape 1081"/>
        <p:cNvGrpSpPr/>
        <p:nvPr/>
      </p:nvGrpSpPr>
      <p:grpSpPr>
        <a:xfrm>
          <a:off x="0" y="0"/>
          <a:ext cx="0" cy="0"/>
          <a:chOff x="0" y="0"/>
          <a:chExt cx="0" cy="0"/>
        </a:xfrm>
      </p:grpSpPr>
      <p:sp>
        <p:nvSpPr>
          <p:cNvPr id="1082" name="Shape 1082"/>
          <p:cNvSpPr txBox="1"/>
          <p:nvPr>
            <p:ph idx="1" type="body"/>
          </p:nvPr>
        </p:nvSpPr>
        <p:spPr>
          <a:xfrm>
            <a:off x="685800" y="4400550"/>
            <a:ext cx="5486399" cy="3600450"/>
          </a:xfrm>
          <a:prstGeom prst="rect">
            <a:avLst/>
          </a:prstGeom>
        </p:spPr>
        <p:txBody>
          <a:bodyPr anchorCtr="0" anchor="t" bIns="91425" lIns="91425" rIns="91425" tIns="91425">
            <a:noAutofit/>
          </a:bodyPr>
          <a:lstStyle/>
          <a:p>
            <a:pPr lvl="0">
              <a:spcBef>
                <a:spcPts val="0"/>
              </a:spcBef>
              <a:buNone/>
            </a:pPr>
            <a:r>
              <a:t/>
            </a:r>
            <a:endParaRPr/>
          </a:p>
        </p:txBody>
      </p:sp>
      <p:sp>
        <p:nvSpPr>
          <p:cNvPr id="1083" name="Shape 1083"/>
          <p:cNvSpPr/>
          <p:nvPr>
            <p:ph idx="2" type="sldImg"/>
          </p:nvPr>
        </p:nvSpPr>
        <p:spPr>
          <a:xfrm>
            <a:off x="1371600" y="1143000"/>
            <a:ext cx="4114800" cy="3086099"/>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8" name="Shape 188"/>
        <p:cNvGrpSpPr/>
        <p:nvPr/>
      </p:nvGrpSpPr>
      <p:grpSpPr>
        <a:xfrm>
          <a:off x="0" y="0"/>
          <a:ext cx="0" cy="0"/>
          <a:chOff x="0" y="0"/>
          <a:chExt cx="0" cy="0"/>
        </a:xfrm>
      </p:grpSpPr>
      <p:sp>
        <p:nvSpPr>
          <p:cNvPr id="189" name="Shape 189"/>
          <p:cNvSpPr/>
          <p:nvPr>
            <p:ph idx="2" type="sldImg"/>
          </p:nvPr>
        </p:nvSpPr>
        <p:spPr>
          <a:xfrm>
            <a:off x="1371600" y="1143000"/>
            <a:ext cx="41148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90" name="Shape 190"/>
          <p:cNvSpPr txBox="1"/>
          <p:nvPr>
            <p:ph idx="1" type="body"/>
          </p:nvPr>
        </p:nvSpPr>
        <p:spPr>
          <a:xfrm>
            <a:off x="685800" y="4400550"/>
            <a:ext cx="5486400" cy="36006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sng" cap="none" strike="noStrike">
                <a:solidFill>
                  <a:schemeClr val="hlink"/>
                </a:solidFill>
                <a:latin typeface="Calibri"/>
                <a:ea typeface="Calibri"/>
                <a:cs typeface="Calibri"/>
                <a:sym typeface="Calibri"/>
                <a:hlinkClick r:id="rId2"/>
              </a:rPr>
              <a:t>http://d35brb9zkkbdsd.cloudfront.net/wp-content/uploads/2013/03/Understanding-your-child1.jpg</a:t>
            </a:r>
          </a:p>
          <a:p>
            <a:pPr indent="0" lvl="0" marL="0" marR="0" rtl="0" algn="l">
              <a:spcBef>
                <a:spcPts val="0"/>
              </a:spcBef>
              <a:buSzPct val="25000"/>
              <a:buNone/>
            </a:pPr>
            <a:r>
              <a:t/>
            </a:r>
            <a:endParaRPr sz="1200">
              <a:solidFill>
                <a:schemeClr val="dk1"/>
              </a:solidFill>
              <a:latin typeface="Calibri"/>
              <a:ea typeface="Calibri"/>
              <a:cs typeface="Calibri"/>
              <a:sym typeface="Calibri"/>
            </a:endParaRPr>
          </a:p>
          <a:p>
            <a:pPr indent="0" lvl="0" marL="0" marR="0" rtl="0" algn="l">
              <a:spcBef>
                <a:spcPts val="0"/>
              </a:spcBef>
              <a:buSzPct val="25000"/>
              <a:buNone/>
            </a:pPr>
            <a:r>
              <a:t/>
            </a:r>
            <a:endParaRPr sz="1200">
              <a:solidFill>
                <a:schemeClr val="dk1"/>
              </a:solidFill>
              <a:latin typeface="Calibri"/>
              <a:ea typeface="Calibri"/>
              <a:cs typeface="Calibri"/>
              <a:sym typeface="Calibri"/>
            </a:endParaRPr>
          </a:p>
          <a:p>
            <a:pPr lvl="0" rtl="0">
              <a:spcBef>
                <a:spcPts val="0"/>
              </a:spcBef>
              <a:buSzPct val="25000"/>
              <a:buNone/>
            </a:pPr>
            <a:r>
              <a:rPr lang="en-US"/>
              <a:t>條紋衣女子 </a:t>
            </a:r>
            <a:r>
              <a:rPr lang="en-US" u="sng">
                <a:solidFill>
                  <a:schemeClr val="hlink"/>
                </a:solidFill>
                <a:hlinkClick r:id="rId3"/>
              </a:rPr>
              <a:t>https://www.facebook.com/womaninthestriped/</a:t>
            </a:r>
            <a:r>
              <a:rPr lang="en-US"/>
              <a:t> </a:t>
            </a:r>
          </a:p>
        </p:txBody>
      </p:sp>
      <p:sp>
        <p:nvSpPr>
          <p:cNvPr id="191" name="Shape 191"/>
          <p:cNvSpPr txBox="1"/>
          <p:nvPr>
            <p:ph idx="12" type="sldNum"/>
          </p:nvPr>
        </p:nvSpPr>
        <p:spPr>
          <a:xfrm>
            <a:off x="3884612" y="8685213"/>
            <a:ext cx="2971800" cy="4587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03.jpg"/><Relationship Id="rId3" Type="http://schemas.openxmlformats.org/officeDocument/2006/relationships/image" Target="../media/image0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標題投影片">
    <p:bg>
      <p:bgPr>
        <a:blipFill rotWithShape="1">
          <a:blip r:embed="rId2">
            <a:alphaModFix/>
          </a:blip>
          <a:stretch>
            <a:fillRect b="0" l="0" r="0" t="0"/>
          </a:stretch>
        </a:blipFill>
      </p:bgPr>
    </p:bg>
    <p:spTree>
      <p:nvGrpSpPr>
        <p:cNvPr id="17" name="Shape 17"/>
        <p:cNvGrpSpPr/>
        <p:nvPr/>
      </p:nvGrpSpPr>
      <p:grpSpPr>
        <a:xfrm>
          <a:off x="0" y="0"/>
          <a:ext cx="0" cy="0"/>
          <a:chOff x="0" y="0"/>
          <a:chExt cx="0" cy="0"/>
        </a:xfrm>
      </p:grpSpPr>
      <p:sp>
        <p:nvSpPr>
          <p:cNvPr id="18" name="Shape 18"/>
          <p:cNvSpPr txBox="1"/>
          <p:nvPr>
            <p:ph idx="10" type="dt"/>
          </p:nvPr>
        </p:nvSpPr>
        <p:spPr>
          <a:xfrm>
            <a:off x="6553200" y="6372225"/>
            <a:ext cx="2133599" cy="244474"/>
          </a:xfrm>
          <a:prstGeom prst="rect">
            <a:avLst/>
          </a:prstGeom>
          <a:noFill/>
          <a:ln>
            <a:noFill/>
          </a:ln>
        </p:spPr>
        <p:txBody>
          <a:bodyPr anchorCtr="0" anchor="t" bIns="91425" lIns="91425" rIns="91425" tIns="91425"/>
          <a:lstStyle>
            <a:lvl1pPr indent="0" lvl="0" marL="0" marR="0" rtl="0" algn="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9" name="Shape 19"/>
          <p:cNvSpPr txBox="1"/>
          <p:nvPr>
            <p:ph idx="11" type="ftr"/>
          </p:nvPr>
        </p:nvSpPr>
        <p:spPr>
          <a:xfrm>
            <a:off x="5372100" y="428625"/>
            <a:ext cx="2297113" cy="244474"/>
          </a:xfrm>
          <a:prstGeom prst="rect">
            <a:avLst/>
          </a:prstGeom>
          <a:noFill/>
          <a:ln>
            <a:noFill/>
          </a:ln>
        </p:spPr>
        <p:txBody>
          <a:bodyPr anchorCtr="0" anchor="t" bIns="91425" lIns="91425" rIns="91425" tIns="91425"/>
          <a:lstStyle>
            <a:lvl1pPr indent="0" lvl="0" marL="0" marR="0" rtl="0" algn="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20" name="Shape 20"/>
          <p:cNvSpPr txBox="1"/>
          <p:nvPr>
            <p:ph idx="1" type="subTitle"/>
          </p:nvPr>
        </p:nvSpPr>
        <p:spPr>
          <a:xfrm>
            <a:off x="2667000" y="3352800"/>
            <a:ext cx="4876799" cy="304799"/>
          </a:xfrm>
          <a:prstGeom prst="rect">
            <a:avLst/>
          </a:prstGeom>
          <a:noFill/>
          <a:ln>
            <a:noFill/>
          </a:ln>
        </p:spPr>
        <p:txBody>
          <a:bodyPr anchorCtr="0" anchor="t" bIns="91425" lIns="91425" rIns="91425" tIns="91425"/>
          <a:lstStyle>
            <a:lvl1pPr indent="0" lvl="0" marL="0" marR="0" rtl="0" algn="r">
              <a:spcBef>
                <a:spcPts val="360"/>
              </a:spcBef>
              <a:spcAft>
                <a:spcPts val="0"/>
              </a:spcAft>
              <a:buClr>
                <a:schemeClr val="dk2"/>
              </a:buClr>
              <a:buSzPct val="100000"/>
              <a:buFont typeface="Noto Symbol"/>
              <a:buNone/>
              <a:defRPr sz="2400"/>
            </a:lvl1pPr>
            <a:lvl2pPr indent="-120650" lvl="1" marL="742950" marR="0" rtl="0" algn="l">
              <a:spcBef>
                <a:spcPts val="520"/>
              </a:spcBef>
              <a:spcAft>
                <a:spcPts val="0"/>
              </a:spcAft>
              <a:buClr>
                <a:schemeClr val="accent1"/>
              </a:buClr>
              <a:buFont typeface="Noto Symbol"/>
              <a:buChar char="▪"/>
              <a:defRPr/>
            </a:lvl2pPr>
            <a:lvl3pPr indent="-76200" lvl="2" marL="1143000" marR="0" rtl="0" algn="l">
              <a:spcBef>
                <a:spcPts val="480"/>
              </a:spcBef>
              <a:spcAft>
                <a:spcPts val="0"/>
              </a:spcAft>
              <a:buClr>
                <a:schemeClr val="accent2"/>
              </a:buClr>
              <a:buFont typeface="Cambria"/>
              <a:buChar char="•"/>
              <a:defRPr/>
            </a:lvl3pPr>
            <a:lvl4pPr indent="-101600" lvl="3" marL="1600200" marR="0" rtl="0" algn="l">
              <a:spcBef>
                <a:spcPts val="400"/>
              </a:spcBef>
              <a:spcAft>
                <a:spcPts val="0"/>
              </a:spcAft>
              <a:buClr>
                <a:schemeClr val="dk1"/>
              </a:buClr>
              <a:buFont typeface="Cambria"/>
              <a:buChar char="–"/>
              <a:defRPr/>
            </a:lvl4pPr>
            <a:lvl5pPr indent="-101600" lvl="4" marL="2057400" marR="0" rtl="0" algn="l">
              <a:spcBef>
                <a:spcPts val="400"/>
              </a:spcBef>
              <a:spcAft>
                <a:spcPts val="0"/>
              </a:spcAft>
              <a:buClr>
                <a:schemeClr val="dk1"/>
              </a:buClr>
              <a:buFont typeface="Cambria"/>
              <a:buChar char="»"/>
              <a:defRPr/>
            </a:lvl5pPr>
            <a:lvl6pPr indent="-114300" lvl="5" marL="2514600" marR="0" rtl="0" algn="l">
              <a:lnSpc>
                <a:spcPct val="90000"/>
              </a:lnSpc>
              <a:spcBef>
                <a:spcPts val="500"/>
              </a:spcBef>
              <a:buClr>
                <a:schemeClr val="dk1"/>
              </a:buClr>
              <a:buFont typeface="Arial"/>
              <a:buChar char="•"/>
              <a:defRPr/>
            </a:lvl6pPr>
            <a:lvl7pPr indent="-114300" lvl="6" marL="2971800" marR="0" rtl="0" algn="l">
              <a:lnSpc>
                <a:spcPct val="90000"/>
              </a:lnSpc>
              <a:spcBef>
                <a:spcPts val="500"/>
              </a:spcBef>
              <a:buClr>
                <a:schemeClr val="dk1"/>
              </a:buClr>
              <a:buFont typeface="Arial"/>
              <a:buChar char="•"/>
              <a:defRPr/>
            </a:lvl7pPr>
            <a:lvl8pPr indent="-114300" lvl="7" marL="3429000" marR="0" rtl="0" algn="l">
              <a:lnSpc>
                <a:spcPct val="90000"/>
              </a:lnSpc>
              <a:spcBef>
                <a:spcPts val="500"/>
              </a:spcBef>
              <a:buClr>
                <a:schemeClr val="dk1"/>
              </a:buClr>
              <a:buFont typeface="Arial"/>
              <a:buChar char="•"/>
              <a:defRPr/>
            </a:lvl8pPr>
            <a:lvl9pPr indent="-114300" lvl="8" marL="3886200" marR="0" rtl="0" algn="l">
              <a:lnSpc>
                <a:spcPct val="90000"/>
              </a:lnSpc>
              <a:spcBef>
                <a:spcPts val="500"/>
              </a:spcBef>
              <a:buClr>
                <a:schemeClr val="dk1"/>
              </a:buClr>
              <a:buFont typeface="Arial"/>
              <a:buChar char="•"/>
              <a:defRPr/>
            </a:lvl9pPr>
          </a:lstStyle>
          <a:p/>
        </p:txBody>
      </p:sp>
      <p:sp>
        <p:nvSpPr>
          <p:cNvPr id="21" name="Shape 21"/>
          <p:cNvSpPr txBox="1"/>
          <p:nvPr>
            <p:ph type="ctrTitle"/>
          </p:nvPr>
        </p:nvSpPr>
        <p:spPr>
          <a:xfrm>
            <a:off x="762000" y="2790825"/>
            <a:ext cx="6781800" cy="533399"/>
          </a:xfrm>
          <a:prstGeom prst="rect">
            <a:avLst/>
          </a:prstGeom>
          <a:noFill/>
          <a:ln>
            <a:noFill/>
          </a:ln>
        </p:spPr>
        <p:txBody>
          <a:bodyPr anchorCtr="0" anchor="b" bIns="91425" lIns="91425" rIns="91425" tIns="91425"/>
          <a:lstStyle>
            <a:lvl1pPr indent="0" lvl="0" marL="0" marR="0" rtl="0" algn="r">
              <a:spcBef>
                <a:spcPts val="0"/>
              </a:spcBef>
              <a:spcAft>
                <a:spcPts val="0"/>
              </a:spcAft>
              <a:buClr>
                <a:srgbClr val="000000"/>
              </a:buClr>
              <a:defRPr>
                <a:solidFill>
                  <a:srgbClr val="000000"/>
                </a:solidFill>
              </a:defRPr>
            </a:lvl1pPr>
            <a:lvl2pPr indent="0" lvl="1" marL="0" marR="0" rtl="0" algn="r">
              <a:spcBef>
                <a:spcPts val="0"/>
              </a:spcBef>
              <a:spcAft>
                <a:spcPts val="0"/>
              </a:spcAft>
              <a:defRPr/>
            </a:lvl2pPr>
            <a:lvl3pPr indent="0" lvl="2" marL="0" marR="0" rtl="0" algn="r">
              <a:spcBef>
                <a:spcPts val="0"/>
              </a:spcBef>
              <a:spcAft>
                <a:spcPts val="0"/>
              </a:spcAft>
              <a:defRPr/>
            </a:lvl3pPr>
            <a:lvl4pPr indent="0" lvl="3" marL="0" marR="0" rtl="0" algn="r">
              <a:spcBef>
                <a:spcPts val="0"/>
              </a:spcBef>
              <a:spcAft>
                <a:spcPts val="0"/>
              </a:spcAft>
              <a:defRPr/>
            </a:lvl4pPr>
            <a:lvl5pPr indent="0" lvl="4" marL="0" marR="0" rtl="0" algn="r">
              <a:spcBef>
                <a:spcPts val="0"/>
              </a:spcBef>
              <a:spcAft>
                <a:spcPts val="0"/>
              </a:spcAft>
              <a:defRPr/>
            </a:lvl5pPr>
            <a:lvl6pPr indent="0" lvl="5" marL="457200" marR="0" rtl="0" algn="r">
              <a:spcBef>
                <a:spcPts val="0"/>
              </a:spcBef>
              <a:spcAft>
                <a:spcPts val="0"/>
              </a:spcAft>
              <a:defRPr/>
            </a:lvl6pPr>
            <a:lvl7pPr indent="0" lvl="6" marL="914400" marR="0" rtl="0" algn="r">
              <a:spcBef>
                <a:spcPts val="0"/>
              </a:spcBef>
              <a:spcAft>
                <a:spcPts val="0"/>
              </a:spcAft>
              <a:defRPr/>
            </a:lvl7pPr>
            <a:lvl8pPr indent="0" lvl="7" marL="1371600" marR="0" rtl="0" algn="r">
              <a:spcBef>
                <a:spcPts val="0"/>
              </a:spcBef>
              <a:spcAft>
                <a:spcPts val="0"/>
              </a:spcAft>
              <a:defRPr/>
            </a:lvl8pPr>
            <a:lvl9pPr indent="0" lvl="8" marL="1828800" marR="0" rtl="0" algn="r">
              <a:spcBef>
                <a:spcPts val="0"/>
              </a:spcBef>
              <a:spcAft>
                <a:spcPts val="0"/>
              </a:spcAft>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含標題的圖片">
    <p:spTree>
      <p:nvGrpSpPr>
        <p:cNvPr id="68" name="Shape 68"/>
        <p:cNvGrpSpPr/>
        <p:nvPr/>
      </p:nvGrpSpPr>
      <p:grpSpPr>
        <a:xfrm>
          <a:off x="0" y="0"/>
          <a:ext cx="0" cy="0"/>
          <a:chOff x="0" y="0"/>
          <a:chExt cx="0" cy="0"/>
        </a:xfrm>
      </p:grpSpPr>
      <p:sp>
        <p:nvSpPr>
          <p:cNvPr id="69" name="Shape 69"/>
          <p:cNvSpPr txBox="1"/>
          <p:nvPr>
            <p:ph type="title"/>
          </p:nvPr>
        </p:nvSpPr>
        <p:spPr>
          <a:xfrm>
            <a:off x="630237" y="457200"/>
            <a:ext cx="2949575" cy="1600199"/>
          </a:xfrm>
          <a:prstGeom prst="rect">
            <a:avLst/>
          </a:prstGeom>
          <a:noFill/>
          <a:ln>
            <a:noFill/>
          </a:ln>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70" name="Shape 70"/>
          <p:cNvSpPr/>
          <p:nvPr>
            <p:ph idx="2" type="pic"/>
          </p:nvPr>
        </p:nvSpPr>
        <p:spPr>
          <a:xfrm>
            <a:off x="3887787" y="987425"/>
            <a:ext cx="4629150" cy="4873624"/>
          </a:xfrm>
          <a:prstGeom prst="rect">
            <a:avLst/>
          </a:prstGeom>
          <a:noFill/>
          <a:ln>
            <a:noFill/>
          </a:ln>
        </p:spPr>
      </p:sp>
      <p:sp>
        <p:nvSpPr>
          <p:cNvPr id="71" name="Shape 71"/>
          <p:cNvSpPr txBox="1"/>
          <p:nvPr>
            <p:ph idx="1" type="body"/>
          </p:nvPr>
        </p:nvSpPr>
        <p:spPr>
          <a:xfrm>
            <a:off x="630237" y="2057400"/>
            <a:ext cx="2949575" cy="3811588"/>
          </a:xfrm>
          <a:prstGeom prst="rect">
            <a:avLst/>
          </a:prstGeom>
          <a:noFill/>
          <a:ln>
            <a:noFill/>
          </a:ln>
        </p:spPr>
        <p:txBody>
          <a:bodyPr anchorCtr="0" anchor="t" bIns="91425" lIns="91425" rIns="91425" tIns="91425"/>
          <a:lstStyle>
            <a:lvl1pPr indent="0" lvl="0" marL="0" rtl="0">
              <a:spcBef>
                <a:spcPts val="0"/>
              </a:spcBef>
              <a:buFont typeface="Cambria"/>
              <a:buNone/>
              <a:defRPr/>
            </a:lvl1pPr>
            <a:lvl2pPr indent="0" lvl="1" marL="457200" rtl="0">
              <a:spcBef>
                <a:spcPts val="0"/>
              </a:spcBef>
              <a:buFont typeface="Cambria"/>
              <a:buNone/>
              <a:defRPr/>
            </a:lvl2pPr>
            <a:lvl3pPr indent="0" lvl="2" marL="914400" rtl="0">
              <a:spcBef>
                <a:spcPts val="0"/>
              </a:spcBef>
              <a:buFont typeface="Cambria"/>
              <a:buNone/>
              <a:defRPr/>
            </a:lvl3pPr>
            <a:lvl4pPr indent="0" lvl="3" marL="1371600" rtl="0">
              <a:spcBef>
                <a:spcPts val="0"/>
              </a:spcBef>
              <a:buFont typeface="Cambria"/>
              <a:buNone/>
              <a:defRPr/>
            </a:lvl4pPr>
            <a:lvl5pPr indent="0" lvl="4" marL="1828800" rtl="0">
              <a:spcBef>
                <a:spcPts val="0"/>
              </a:spcBef>
              <a:buFont typeface="Cambria"/>
              <a:buNone/>
              <a:defRPr/>
            </a:lvl5pPr>
            <a:lvl6pPr indent="0" lvl="5" marL="2286000" rtl="0">
              <a:spcBef>
                <a:spcPts val="0"/>
              </a:spcBef>
              <a:buFont typeface="Cambria"/>
              <a:buNone/>
              <a:defRPr/>
            </a:lvl6pPr>
            <a:lvl7pPr indent="0" lvl="6" marL="2743200" rtl="0">
              <a:spcBef>
                <a:spcPts val="0"/>
              </a:spcBef>
              <a:buFont typeface="Cambria"/>
              <a:buNone/>
              <a:defRPr/>
            </a:lvl7pPr>
            <a:lvl8pPr indent="0" lvl="7" marL="3200400" rtl="0">
              <a:spcBef>
                <a:spcPts val="0"/>
              </a:spcBef>
              <a:buFont typeface="Cambria"/>
              <a:buNone/>
              <a:defRPr/>
            </a:lvl8pPr>
            <a:lvl9pPr indent="0" lvl="8" marL="3657600" rtl="0">
              <a:spcBef>
                <a:spcPts val="0"/>
              </a:spcBef>
              <a:buFont typeface="Cambria"/>
              <a:buNone/>
              <a:defRPr/>
            </a:lvl9pPr>
          </a:lstStyle>
          <a:p/>
        </p:txBody>
      </p:sp>
      <p:sp>
        <p:nvSpPr>
          <p:cNvPr id="72" name="Shape 72"/>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3" name="Shape 73"/>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標題及直排文字">
    <p:spTree>
      <p:nvGrpSpPr>
        <p:cNvPr id="74" name="Shape 74"/>
        <p:cNvGrpSpPr/>
        <p:nvPr/>
      </p:nvGrpSpPr>
      <p:grpSpPr>
        <a:xfrm>
          <a:off x="0" y="0"/>
          <a:ext cx="0" cy="0"/>
          <a:chOff x="0" y="0"/>
          <a:chExt cx="0" cy="0"/>
        </a:xfrm>
      </p:grpSpPr>
      <p:sp>
        <p:nvSpPr>
          <p:cNvPr id="75" name="Shape 75"/>
          <p:cNvSpPr txBox="1"/>
          <p:nvPr>
            <p:ph type="title"/>
          </p:nvPr>
        </p:nvSpPr>
        <p:spPr>
          <a:xfrm>
            <a:off x="838200" y="571500"/>
            <a:ext cx="7162799" cy="583532"/>
          </a:xfrm>
          <a:prstGeom prst="rect">
            <a:avLst/>
          </a:prstGeom>
          <a:noFill/>
          <a:ln>
            <a:noFill/>
          </a:ln>
        </p:spPr>
        <p:txBody>
          <a:bodyPr anchorCtr="0" anchor="b" bIns="91425" lIns="91425" rIns="91425" tIns="91425"/>
          <a:lstStyle>
            <a:lvl1pPr lvl="0" rtl="0" algn="l">
              <a:spcBef>
                <a:spcPts val="0"/>
              </a:spcBef>
              <a:spcAft>
                <a:spcPts val="0"/>
              </a:spcAft>
              <a:defRPr/>
            </a:lvl1pPr>
            <a:lvl2pPr lvl="1" rtl="0" algn="r">
              <a:spcBef>
                <a:spcPts val="0"/>
              </a:spcBef>
              <a:spcAft>
                <a:spcPts val="0"/>
              </a:spcAft>
              <a:defRPr/>
            </a:lvl2pPr>
            <a:lvl3pPr lvl="2" rtl="0" algn="r">
              <a:spcBef>
                <a:spcPts val="0"/>
              </a:spcBef>
              <a:spcAft>
                <a:spcPts val="0"/>
              </a:spcAft>
              <a:defRPr/>
            </a:lvl3pPr>
            <a:lvl4pPr lvl="3" rtl="0" algn="r">
              <a:spcBef>
                <a:spcPts val="0"/>
              </a:spcBef>
              <a:spcAft>
                <a:spcPts val="0"/>
              </a:spcAft>
              <a:defRPr/>
            </a:lvl4pPr>
            <a:lvl5pPr lvl="4" rtl="0" algn="r">
              <a:spcBef>
                <a:spcPts val="0"/>
              </a:spcBef>
              <a:spcAft>
                <a:spcPts val="0"/>
              </a:spcAft>
              <a:defRPr/>
            </a:lvl5pPr>
            <a:lvl6pPr lvl="5" marL="457200" rtl="0" algn="r">
              <a:spcBef>
                <a:spcPts val="0"/>
              </a:spcBef>
              <a:spcAft>
                <a:spcPts val="0"/>
              </a:spcAft>
              <a:defRPr/>
            </a:lvl6pPr>
            <a:lvl7pPr lvl="6" marL="914400" rtl="0" algn="r">
              <a:spcBef>
                <a:spcPts val="0"/>
              </a:spcBef>
              <a:spcAft>
                <a:spcPts val="0"/>
              </a:spcAft>
              <a:defRPr/>
            </a:lvl7pPr>
            <a:lvl8pPr lvl="7" marL="1371600" rtl="0" algn="r">
              <a:spcBef>
                <a:spcPts val="0"/>
              </a:spcBef>
              <a:spcAft>
                <a:spcPts val="0"/>
              </a:spcAft>
              <a:defRPr/>
            </a:lvl8pPr>
            <a:lvl9pPr lvl="8" marL="1828800" rtl="0" algn="r">
              <a:spcBef>
                <a:spcPts val="0"/>
              </a:spcBef>
              <a:spcAft>
                <a:spcPts val="0"/>
              </a:spcAft>
              <a:defRPr/>
            </a:lvl9pPr>
          </a:lstStyle>
          <a:p/>
        </p:txBody>
      </p:sp>
      <p:sp>
        <p:nvSpPr>
          <p:cNvPr id="76" name="Shape 76"/>
          <p:cNvSpPr txBox="1"/>
          <p:nvPr>
            <p:ph idx="1" type="body"/>
          </p:nvPr>
        </p:nvSpPr>
        <p:spPr>
          <a:xfrm rot="5400000">
            <a:off x="2190750" y="-209550"/>
            <a:ext cx="4876799" cy="8191499"/>
          </a:xfrm>
          <a:prstGeom prst="rect">
            <a:avLst/>
          </a:prstGeom>
          <a:noFill/>
          <a:ln>
            <a:noFill/>
          </a:ln>
        </p:spPr>
        <p:txBody>
          <a:bodyPr anchorCtr="0" anchor="t" bIns="91425" lIns="91425" rIns="91425" tIns="91425"/>
          <a:lstStyle>
            <a:lvl1pPr indent="-165100" lvl="0" marL="342900" rtl="0" algn="l">
              <a:spcBef>
                <a:spcPts val="560"/>
              </a:spcBef>
              <a:spcAft>
                <a:spcPts val="0"/>
              </a:spcAft>
              <a:buClr>
                <a:schemeClr val="dk2"/>
              </a:buClr>
              <a:buFont typeface="Noto Symbol"/>
              <a:buChar char="❖"/>
              <a:defRPr/>
            </a:lvl1pPr>
            <a:lvl2pPr indent="-120650" lvl="1" marL="742950" rtl="0" algn="l">
              <a:spcBef>
                <a:spcPts val="520"/>
              </a:spcBef>
              <a:spcAft>
                <a:spcPts val="0"/>
              </a:spcAft>
              <a:buClr>
                <a:schemeClr val="accent1"/>
              </a:buClr>
              <a:buFont typeface="Noto Symbol"/>
              <a:buChar char="▪"/>
              <a:defRPr/>
            </a:lvl2pPr>
            <a:lvl3pPr indent="-76200" lvl="2" marL="1143000" rtl="0" algn="l">
              <a:spcBef>
                <a:spcPts val="480"/>
              </a:spcBef>
              <a:spcAft>
                <a:spcPts val="0"/>
              </a:spcAft>
              <a:buClr>
                <a:schemeClr val="accent2"/>
              </a:buClr>
              <a:buFont typeface="Cambria"/>
              <a:buChar char="•"/>
              <a:defRPr/>
            </a:lvl3pPr>
            <a:lvl4pPr indent="-101600" lvl="3" marL="1600200" rtl="0" algn="l">
              <a:spcBef>
                <a:spcPts val="400"/>
              </a:spcBef>
              <a:spcAft>
                <a:spcPts val="0"/>
              </a:spcAft>
              <a:buClr>
                <a:schemeClr val="dk1"/>
              </a:buClr>
              <a:buFont typeface="Cambria"/>
              <a:buChar char="–"/>
              <a:defRPr/>
            </a:lvl4pPr>
            <a:lvl5pPr indent="-101600" lvl="4" marL="2057400" rtl="0" algn="l">
              <a:spcBef>
                <a:spcPts val="400"/>
              </a:spcBef>
              <a:spcAft>
                <a:spcPts val="0"/>
              </a:spcAft>
              <a:buClr>
                <a:schemeClr val="dk1"/>
              </a:buClr>
              <a:buFont typeface="Cambria"/>
              <a:buChar char="»"/>
              <a:defRPr/>
            </a:lvl5pPr>
            <a:lvl6pPr indent="-114300" lvl="5" marL="2514600" rtl="0" algn="l">
              <a:lnSpc>
                <a:spcPct val="90000"/>
              </a:lnSpc>
              <a:spcBef>
                <a:spcPts val="500"/>
              </a:spcBef>
              <a:buClr>
                <a:schemeClr val="dk1"/>
              </a:buClr>
              <a:buFont typeface="Arial"/>
              <a:buChar char="•"/>
              <a:defRPr/>
            </a:lvl6pPr>
            <a:lvl7pPr indent="-114300" lvl="6" marL="2971800" rtl="0" algn="l">
              <a:lnSpc>
                <a:spcPct val="90000"/>
              </a:lnSpc>
              <a:spcBef>
                <a:spcPts val="500"/>
              </a:spcBef>
              <a:buClr>
                <a:schemeClr val="dk1"/>
              </a:buClr>
              <a:buFont typeface="Arial"/>
              <a:buChar char="•"/>
              <a:defRPr/>
            </a:lvl7pPr>
            <a:lvl8pPr indent="-114300" lvl="7" marL="3429000" rtl="0" algn="l">
              <a:lnSpc>
                <a:spcPct val="90000"/>
              </a:lnSpc>
              <a:spcBef>
                <a:spcPts val="500"/>
              </a:spcBef>
              <a:buClr>
                <a:schemeClr val="dk1"/>
              </a:buClr>
              <a:buFont typeface="Arial"/>
              <a:buChar char="•"/>
              <a:defRPr/>
            </a:lvl8pPr>
            <a:lvl9pPr indent="-114300" lvl="8" marL="3886200" rtl="0" algn="l">
              <a:lnSpc>
                <a:spcPct val="90000"/>
              </a:lnSpc>
              <a:spcBef>
                <a:spcPts val="500"/>
              </a:spcBef>
              <a:buClr>
                <a:schemeClr val="dk1"/>
              </a:buClr>
              <a:buFont typeface="Arial"/>
              <a:buChar char="•"/>
              <a:defRPr/>
            </a:lvl9pPr>
          </a:lstStyle>
          <a:p/>
        </p:txBody>
      </p:sp>
      <p:sp>
        <p:nvSpPr>
          <p:cNvPr id="77" name="Shape 77"/>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8" name="Shape 78"/>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直排標題及文字">
    <p:spTree>
      <p:nvGrpSpPr>
        <p:cNvPr id="79" name="Shape 79"/>
        <p:cNvGrpSpPr/>
        <p:nvPr/>
      </p:nvGrpSpPr>
      <p:grpSpPr>
        <a:xfrm>
          <a:off x="0" y="0"/>
          <a:ext cx="0" cy="0"/>
          <a:chOff x="0" y="0"/>
          <a:chExt cx="0" cy="0"/>
        </a:xfrm>
      </p:grpSpPr>
      <p:sp>
        <p:nvSpPr>
          <p:cNvPr id="80" name="Shape 80"/>
          <p:cNvSpPr txBox="1"/>
          <p:nvPr>
            <p:ph type="title"/>
          </p:nvPr>
        </p:nvSpPr>
        <p:spPr>
          <a:xfrm rot="5400000">
            <a:off x="4824412" y="2424112"/>
            <a:ext cx="5753100" cy="2047874"/>
          </a:xfrm>
          <a:prstGeom prst="rect">
            <a:avLst/>
          </a:prstGeom>
          <a:noFill/>
          <a:ln>
            <a:noFill/>
          </a:ln>
        </p:spPr>
        <p:txBody>
          <a:bodyPr anchorCtr="0" anchor="b" bIns="91425" lIns="91425" rIns="91425" tIns="91425"/>
          <a:lstStyle>
            <a:lvl1pPr lvl="0" rtl="0" algn="l">
              <a:spcBef>
                <a:spcPts val="0"/>
              </a:spcBef>
              <a:spcAft>
                <a:spcPts val="0"/>
              </a:spcAft>
              <a:defRPr/>
            </a:lvl1pPr>
            <a:lvl2pPr lvl="1" rtl="0" algn="r">
              <a:spcBef>
                <a:spcPts val="0"/>
              </a:spcBef>
              <a:spcAft>
                <a:spcPts val="0"/>
              </a:spcAft>
              <a:defRPr/>
            </a:lvl2pPr>
            <a:lvl3pPr lvl="2" rtl="0" algn="r">
              <a:spcBef>
                <a:spcPts val="0"/>
              </a:spcBef>
              <a:spcAft>
                <a:spcPts val="0"/>
              </a:spcAft>
              <a:defRPr/>
            </a:lvl3pPr>
            <a:lvl4pPr lvl="3" rtl="0" algn="r">
              <a:spcBef>
                <a:spcPts val="0"/>
              </a:spcBef>
              <a:spcAft>
                <a:spcPts val="0"/>
              </a:spcAft>
              <a:defRPr/>
            </a:lvl4pPr>
            <a:lvl5pPr lvl="4" rtl="0" algn="r">
              <a:spcBef>
                <a:spcPts val="0"/>
              </a:spcBef>
              <a:spcAft>
                <a:spcPts val="0"/>
              </a:spcAft>
              <a:defRPr/>
            </a:lvl5pPr>
            <a:lvl6pPr lvl="5" marL="457200" rtl="0" algn="r">
              <a:spcBef>
                <a:spcPts val="0"/>
              </a:spcBef>
              <a:spcAft>
                <a:spcPts val="0"/>
              </a:spcAft>
              <a:defRPr/>
            </a:lvl6pPr>
            <a:lvl7pPr lvl="6" marL="914400" rtl="0" algn="r">
              <a:spcBef>
                <a:spcPts val="0"/>
              </a:spcBef>
              <a:spcAft>
                <a:spcPts val="0"/>
              </a:spcAft>
              <a:defRPr/>
            </a:lvl7pPr>
            <a:lvl8pPr lvl="7" marL="1371600" rtl="0" algn="r">
              <a:spcBef>
                <a:spcPts val="0"/>
              </a:spcBef>
              <a:spcAft>
                <a:spcPts val="0"/>
              </a:spcAft>
              <a:defRPr/>
            </a:lvl8pPr>
            <a:lvl9pPr lvl="8" marL="1828800" rtl="0" algn="r">
              <a:spcBef>
                <a:spcPts val="0"/>
              </a:spcBef>
              <a:spcAft>
                <a:spcPts val="0"/>
              </a:spcAft>
              <a:defRPr/>
            </a:lvl9pPr>
          </a:lstStyle>
          <a:p/>
        </p:txBody>
      </p:sp>
      <p:sp>
        <p:nvSpPr>
          <p:cNvPr id="81" name="Shape 81"/>
          <p:cNvSpPr txBox="1"/>
          <p:nvPr>
            <p:ph idx="1" type="body"/>
          </p:nvPr>
        </p:nvSpPr>
        <p:spPr>
          <a:xfrm rot="5400000">
            <a:off x="652462" y="452437"/>
            <a:ext cx="5753100" cy="5991224"/>
          </a:xfrm>
          <a:prstGeom prst="rect">
            <a:avLst/>
          </a:prstGeom>
          <a:noFill/>
          <a:ln>
            <a:noFill/>
          </a:ln>
        </p:spPr>
        <p:txBody>
          <a:bodyPr anchorCtr="0" anchor="t" bIns="91425" lIns="91425" rIns="91425" tIns="91425"/>
          <a:lstStyle>
            <a:lvl1pPr indent="-165100" lvl="0" marL="342900" rtl="0" algn="l">
              <a:spcBef>
                <a:spcPts val="560"/>
              </a:spcBef>
              <a:spcAft>
                <a:spcPts val="0"/>
              </a:spcAft>
              <a:buClr>
                <a:schemeClr val="dk2"/>
              </a:buClr>
              <a:buFont typeface="Noto Symbol"/>
              <a:buChar char="❖"/>
              <a:defRPr/>
            </a:lvl1pPr>
            <a:lvl2pPr indent="-120650" lvl="1" marL="742950" rtl="0" algn="l">
              <a:spcBef>
                <a:spcPts val="520"/>
              </a:spcBef>
              <a:spcAft>
                <a:spcPts val="0"/>
              </a:spcAft>
              <a:buClr>
                <a:schemeClr val="accent1"/>
              </a:buClr>
              <a:buFont typeface="Noto Symbol"/>
              <a:buChar char="▪"/>
              <a:defRPr/>
            </a:lvl2pPr>
            <a:lvl3pPr indent="-76200" lvl="2" marL="1143000" rtl="0" algn="l">
              <a:spcBef>
                <a:spcPts val="480"/>
              </a:spcBef>
              <a:spcAft>
                <a:spcPts val="0"/>
              </a:spcAft>
              <a:buClr>
                <a:schemeClr val="accent2"/>
              </a:buClr>
              <a:buFont typeface="Cambria"/>
              <a:buChar char="•"/>
              <a:defRPr/>
            </a:lvl3pPr>
            <a:lvl4pPr indent="-101600" lvl="3" marL="1600200" rtl="0" algn="l">
              <a:spcBef>
                <a:spcPts val="400"/>
              </a:spcBef>
              <a:spcAft>
                <a:spcPts val="0"/>
              </a:spcAft>
              <a:buClr>
                <a:schemeClr val="dk1"/>
              </a:buClr>
              <a:buFont typeface="Cambria"/>
              <a:buChar char="–"/>
              <a:defRPr/>
            </a:lvl4pPr>
            <a:lvl5pPr indent="-101600" lvl="4" marL="2057400" rtl="0" algn="l">
              <a:spcBef>
                <a:spcPts val="400"/>
              </a:spcBef>
              <a:spcAft>
                <a:spcPts val="0"/>
              </a:spcAft>
              <a:buClr>
                <a:schemeClr val="dk1"/>
              </a:buClr>
              <a:buFont typeface="Cambria"/>
              <a:buChar char="»"/>
              <a:defRPr/>
            </a:lvl5pPr>
            <a:lvl6pPr indent="-114300" lvl="5" marL="2514600" rtl="0" algn="l">
              <a:lnSpc>
                <a:spcPct val="90000"/>
              </a:lnSpc>
              <a:spcBef>
                <a:spcPts val="500"/>
              </a:spcBef>
              <a:buClr>
                <a:schemeClr val="dk1"/>
              </a:buClr>
              <a:buFont typeface="Arial"/>
              <a:buChar char="•"/>
              <a:defRPr/>
            </a:lvl6pPr>
            <a:lvl7pPr indent="-114300" lvl="6" marL="2971800" rtl="0" algn="l">
              <a:lnSpc>
                <a:spcPct val="90000"/>
              </a:lnSpc>
              <a:spcBef>
                <a:spcPts val="500"/>
              </a:spcBef>
              <a:buClr>
                <a:schemeClr val="dk1"/>
              </a:buClr>
              <a:buFont typeface="Arial"/>
              <a:buChar char="•"/>
              <a:defRPr/>
            </a:lvl7pPr>
            <a:lvl8pPr indent="-114300" lvl="7" marL="3429000" rtl="0" algn="l">
              <a:lnSpc>
                <a:spcPct val="90000"/>
              </a:lnSpc>
              <a:spcBef>
                <a:spcPts val="500"/>
              </a:spcBef>
              <a:buClr>
                <a:schemeClr val="dk1"/>
              </a:buClr>
              <a:buFont typeface="Arial"/>
              <a:buChar char="•"/>
              <a:defRPr/>
            </a:lvl8pPr>
            <a:lvl9pPr indent="-114300" lvl="8" marL="3886200" rtl="0" algn="l">
              <a:lnSpc>
                <a:spcPct val="90000"/>
              </a:lnSpc>
              <a:spcBef>
                <a:spcPts val="500"/>
              </a:spcBef>
              <a:buClr>
                <a:schemeClr val="dk1"/>
              </a:buClr>
              <a:buFont typeface="Arial"/>
              <a:buChar char="•"/>
              <a:defRPr/>
            </a:lvl9pPr>
          </a:lstStyle>
          <a:p/>
        </p:txBody>
      </p:sp>
      <p:sp>
        <p:nvSpPr>
          <p:cNvPr id="82" name="Shape 82"/>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3" name="Shape 83"/>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bl">
  <p:cSld name="標題及表格">
    <p:spTree>
      <p:nvGrpSpPr>
        <p:cNvPr id="84" name="Shape 84"/>
        <p:cNvGrpSpPr/>
        <p:nvPr/>
      </p:nvGrpSpPr>
      <p:grpSpPr>
        <a:xfrm>
          <a:off x="0" y="0"/>
          <a:ext cx="0" cy="0"/>
          <a:chOff x="0" y="0"/>
          <a:chExt cx="0" cy="0"/>
        </a:xfrm>
      </p:grpSpPr>
      <p:sp>
        <p:nvSpPr>
          <p:cNvPr id="85" name="Shape 85"/>
          <p:cNvSpPr txBox="1"/>
          <p:nvPr>
            <p:ph type="title"/>
          </p:nvPr>
        </p:nvSpPr>
        <p:spPr>
          <a:xfrm>
            <a:off x="838200" y="571500"/>
            <a:ext cx="7162799" cy="487363"/>
          </a:xfrm>
          <a:prstGeom prst="rect">
            <a:avLst/>
          </a:prstGeom>
          <a:noFill/>
          <a:ln>
            <a:noFill/>
          </a:ln>
        </p:spPr>
        <p:txBody>
          <a:bodyPr anchorCtr="0" anchor="b" bIns="91425" lIns="91425" rIns="91425" tIns="91425"/>
          <a:lstStyle>
            <a:lvl1pPr lvl="0" rtl="0" algn="l">
              <a:spcBef>
                <a:spcPts val="0"/>
              </a:spcBef>
              <a:spcAft>
                <a:spcPts val="0"/>
              </a:spcAft>
              <a:defRPr/>
            </a:lvl1pPr>
            <a:lvl2pPr lvl="1" rtl="0" algn="r">
              <a:spcBef>
                <a:spcPts val="0"/>
              </a:spcBef>
              <a:spcAft>
                <a:spcPts val="0"/>
              </a:spcAft>
              <a:defRPr/>
            </a:lvl2pPr>
            <a:lvl3pPr lvl="2" rtl="0" algn="r">
              <a:spcBef>
                <a:spcPts val="0"/>
              </a:spcBef>
              <a:spcAft>
                <a:spcPts val="0"/>
              </a:spcAft>
              <a:defRPr/>
            </a:lvl3pPr>
            <a:lvl4pPr lvl="3" rtl="0" algn="r">
              <a:spcBef>
                <a:spcPts val="0"/>
              </a:spcBef>
              <a:spcAft>
                <a:spcPts val="0"/>
              </a:spcAft>
              <a:defRPr/>
            </a:lvl4pPr>
            <a:lvl5pPr lvl="4" rtl="0" algn="r">
              <a:spcBef>
                <a:spcPts val="0"/>
              </a:spcBef>
              <a:spcAft>
                <a:spcPts val="0"/>
              </a:spcAft>
              <a:defRPr/>
            </a:lvl5pPr>
            <a:lvl6pPr lvl="5" marL="457200" rtl="0" algn="r">
              <a:spcBef>
                <a:spcPts val="0"/>
              </a:spcBef>
              <a:spcAft>
                <a:spcPts val="0"/>
              </a:spcAft>
              <a:defRPr/>
            </a:lvl6pPr>
            <a:lvl7pPr lvl="6" marL="914400" rtl="0" algn="r">
              <a:spcBef>
                <a:spcPts val="0"/>
              </a:spcBef>
              <a:spcAft>
                <a:spcPts val="0"/>
              </a:spcAft>
              <a:defRPr/>
            </a:lvl7pPr>
            <a:lvl8pPr lvl="7" marL="1371600" rtl="0" algn="r">
              <a:spcBef>
                <a:spcPts val="0"/>
              </a:spcBef>
              <a:spcAft>
                <a:spcPts val="0"/>
              </a:spcAft>
              <a:defRPr/>
            </a:lvl8pPr>
            <a:lvl9pPr lvl="8" marL="1828800" rtl="0" algn="r">
              <a:spcBef>
                <a:spcPts val="0"/>
              </a:spcBef>
              <a:spcAft>
                <a:spcPts val="0"/>
              </a:spcAft>
              <a:defRPr/>
            </a:lvl9pPr>
          </a:lstStyle>
          <a:p/>
        </p:txBody>
      </p:sp>
      <p:sp>
        <p:nvSpPr>
          <p:cNvPr id="86" name="Shape 86"/>
          <p:cNvSpPr txBox="1"/>
          <p:nvPr>
            <p:ph idx="11" type="ftr"/>
          </p:nvPr>
        </p:nvSpPr>
        <p:spPr>
          <a:xfrm>
            <a:off x="7086600" y="6537325"/>
            <a:ext cx="1752600" cy="320675"/>
          </a:xfrm>
          <a:prstGeom prst="rect">
            <a:avLst/>
          </a:prstGeom>
          <a:noFill/>
          <a:ln>
            <a:noFill/>
          </a:ln>
        </p:spPr>
        <p:txBody>
          <a:bodyPr anchorCtr="0" anchor="t" bIns="91425" lIns="91425" rIns="91425" tIns="91425"/>
          <a:lstStyle>
            <a:lvl1pPr indent="0" lvl="0" marL="0" marR="0" rtl="0" algn="r">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7" name="Shape 87"/>
          <p:cNvSpPr txBox="1"/>
          <p:nvPr>
            <p:ph idx="12" type="sldNum"/>
          </p:nvPr>
        </p:nvSpPr>
        <p:spPr>
          <a:xfrm>
            <a:off x="8231975" y="6553200"/>
            <a:ext cx="838200" cy="2619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fld id="{00000000-1234-1234-1234-123412341234}" type="slidenum">
              <a:rPr b="0" i="0" lang="en-US" sz="1000" u="none" cap="none" strike="noStrike">
                <a:solidFill>
                  <a:schemeClr val="dk2"/>
                </a:solidFill>
                <a:latin typeface="Cambria"/>
                <a:ea typeface="Cambria"/>
                <a:cs typeface="Cambria"/>
                <a:sym typeface="Cambria"/>
              </a:rPr>
              <a:t>‹#›</a:t>
            </a:fld>
          </a:p>
        </p:txBody>
      </p:sp>
      <p:sp>
        <p:nvSpPr>
          <p:cNvPr id="88" name="Shape 88"/>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章節標題">
    <p:spTree>
      <p:nvGrpSpPr>
        <p:cNvPr id="22" name="Shape 22"/>
        <p:cNvGrpSpPr/>
        <p:nvPr/>
      </p:nvGrpSpPr>
      <p:grpSpPr>
        <a:xfrm>
          <a:off x="0" y="0"/>
          <a:ext cx="0" cy="0"/>
          <a:chOff x="0" y="0"/>
          <a:chExt cx="0" cy="0"/>
        </a:xfrm>
      </p:grpSpPr>
      <p:sp>
        <p:nvSpPr>
          <p:cNvPr id="23" name="Shape 23"/>
          <p:cNvSpPr txBox="1"/>
          <p:nvPr>
            <p:ph type="title"/>
          </p:nvPr>
        </p:nvSpPr>
        <p:spPr>
          <a:xfrm>
            <a:off x="623887" y="3236913"/>
            <a:ext cx="7886700" cy="2852737"/>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24" name="Shape 24"/>
          <p:cNvSpPr txBox="1"/>
          <p:nvPr>
            <p:ph idx="1" type="body"/>
          </p:nvPr>
        </p:nvSpPr>
        <p:spPr>
          <a:xfrm>
            <a:off x="623887" y="1736725"/>
            <a:ext cx="7886700" cy="1500187"/>
          </a:xfrm>
          <a:prstGeom prst="rect">
            <a:avLst/>
          </a:prstGeom>
          <a:noFill/>
          <a:ln>
            <a:noFill/>
          </a:ln>
        </p:spPr>
        <p:txBody>
          <a:bodyPr anchorCtr="0" anchor="b" bIns="91425" lIns="91425" rIns="91425" tIns="91425"/>
          <a:lstStyle>
            <a:lvl1pPr indent="0" lvl="0" marL="0" rtl="0">
              <a:spcBef>
                <a:spcPts val="0"/>
              </a:spcBef>
              <a:buFont typeface="Cambria"/>
              <a:buNone/>
              <a:defRPr>
                <a:solidFill>
                  <a:schemeClr val="dk2"/>
                </a:solidFill>
              </a:defRPr>
            </a:lvl1pPr>
            <a:lvl2pPr indent="0" lvl="1" marL="457200" rtl="0">
              <a:spcBef>
                <a:spcPts val="0"/>
              </a:spcBef>
              <a:buClr>
                <a:schemeClr val="dk2"/>
              </a:buClr>
              <a:buFont typeface="Cambria"/>
              <a:buNone/>
              <a:defRPr>
                <a:solidFill>
                  <a:schemeClr val="dk2"/>
                </a:solidFill>
              </a:defRPr>
            </a:lvl2pPr>
            <a:lvl3pPr indent="0" lvl="2" marL="914400" rtl="0">
              <a:spcBef>
                <a:spcPts val="0"/>
              </a:spcBef>
              <a:buClr>
                <a:schemeClr val="dk2"/>
              </a:buClr>
              <a:buFont typeface="Cambria"/>
              <a:buNone/>
              <a:defRPr>
                <a:solidFill>
                  <a:schemeClr val="dk2"/>
                </a:solidFill>
              </a:defRPr>
            </a:lvl3pPr>
            <a:lvl4pPr indent="0" lvl="3" marL="1371600" rtl="0">
              <a:spcBef>
                <a:spcPts val="0"/>
              </a:spcBef>
              <a:buClr>
                <a:schemeClr val="dk2"/>
              </a:buClr>
              <a:buFont typeface="Cambria"/>
              <a:buNone/>
              <a:defRPr>
                <a:solidFill>
                  <a:schemeClr val="dk2"/>
                </a:solidFill>
              </a:defRPr>
            </a:lvl4pPr>
            <a:lvl5pPr indent="0" lvl="4" marL="1828800" rtl="0">
              <a:spcBef>
                <a:spcPts val="0"/>
              </a:spcBef>
              <a:buClr>
                <a:schemeClr val="dk2"/>
              </a:buClr>
              <a:buFont typeface="Cambria"/>
              <a:buNone/>
              <a:defRPr>
                <a:solidFill>
                  <a:schemeClr val="dk2"/>
                </a:solidFill>
              </a:defRPr>
            </a:lvl5pPr>
            <a:lvl6pPr indent="0" lvl="5" marL="2286000" rtl="0">
              <a:spcBef>
                <a:spcPts val="0"/>
              </a:spcBef>
              <a:buClr>
                <a:schemeClr val="dk2"/>
              </a:buClr>
              <a:buFont typeface="Cambria"/>
              <a:buNone/>
              <a:defRPr>
                <a:solidFill>
                  <a:schemeClr val="dk2"/>
                </a:solidFill>
              </a:defRPr>
            </a:lvl6pPr>
            <a:lvl7pPr indent="0" lvl="6" marL="2743200" rtl="0">
              <a:spcBef>
                <a:spcPts val="0"/>
              </a:spcBef>
              <a:buClr>
                <a:schemeClr val="dk2"/>
              </a:buClr>
              <a:buFont typeface="Cambria"/>
              <a:buNone/>
              <a:defRPr>
                <a:solidFill>
                  <a:schemeClr val="dk2"/>
                </a:solidFill>
              </a:defRPr>
            </a:lvl7pPr>
            <a:lvl8pPr indent="0" lvl="7" marL="3200400" rtl="0">
              <a:spcBef>
                <a:spcPts val="0"/>
              </a:spcBef>
              <a:buClr>
                <a:schemeClr val="dk2"/>
              </a:buClr>
              <a:buFont typeface="Cambria"/>
              <a:buNone/>
              <a:defRPr>
                <a:solidFill>
                  <a:schemeClr val="dk2"/>
                </a:solidFill>
              </a:defRPr>
            </a:lvl8pPr>
            <a:lvl9pPr indent="0" lvl="8" marL="3657600" rtl="0">
              <a:spcBef>
                <a:spcPts val="0"/>
              </a:spcBef>
              <a:buClr>
                <a:schemeClr val="dk2"/>
              </a:buClr>
              <a:buFont typeface="Cambria"/>
              <a:buNone/>
              <a:defRPr>
                <a:solidFill>
                  <a:schemeClr val="dk2"/>
                </a:solidFill>
              </a:defRPr>
            </a:lvl9pPr>
          </a:lstStyle>
          <a:p/>
        </p:txBody>
      </p:sp>
      <p:sp>
        <p:nvSpPr>
          <p:cNvPr id="25" name="Shape 25"/>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26" name="Shape 26"/>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
        <p:nvSpPr>
          <p:cNvPr id="27" name="Shape 27"/>
          <p:cNvSpPr txBox="1"/>
          <p:nvPr>
            <p:ph idx="2" type="title"/>
          </p:nvPr>
        </p:nvSpPr>
        <p:spPr>
          <a:xfrm>
            <a:off x="623900" y="3236925"/>
            <a:ext cx="6478800" cy="527700"/>
          </a:xfrm>
          <a:prstGeom prst="rect">
            <a:avLst/>
          </a:prstGeom>
        </p:spPr>
        <p:txBody>
          <a:bodyPr anchorCtr="0" anchor="t" bIns="91425" lIns="91425" rIns="91425" tIns="91425"/>
          <a:lstStyle>
            <a:lvl1pPr lvl="0">
              <a:spcBef>
                <a:spcPts val="0"/>
              </a:spcBef>
              <a:buNone/>
              <a:defRPr sz="6000">
                <a:solidFill>
                  <a:srgbClr val="000000"/>
                </a:solidFill>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標題及物件">
    <p:spTree>
      <p:nvGrpSpPr>
        <p:cNvPr id="28" name="Shape 28"/>
        <p:cNvGrpSpPr/>
        <p:nvPr/>
      </p:nvGrpSpPr>
      <p:grpSpPr>
        <a:xfrm>
          <a:off x="0" y="0"/>
          <a:ext cx="0" cy="0"/>
          <a:chOff x="0" y="0"/>
          <a:chExt cx="0" cy="0"/>
        </a:xfrm>
      </p:grpSpPr>
      <p:sp>
        <p:nvSpPr>
          <p:cNvPr id="29" name="Shape 29"/>
          <p:cNvSpPr txBox="1"/>
          <p:nvPr>
            <p:ph type="title"/>
          </p:nvPr>
        </p:nvSpPr>
        <p:spPr>
          <a:xfrm>
            <a:off x="838200" y="571500"/>
            <a:ext cx="7162799" cy="583532"/>
          </a:xfrm>
          <a:prstGeom prst="rect">
            <a:avLst/>
          </a:prstGeom>
          <a:noFill/>
          <a:ln>
            <a:noFill/>
          </a:ln>
        </p:spPr>
        <p:txBody>
          <a:bodyPr anchorCtr="0" anchor="b" bIns="91425" lIns="91425" rIns="91425" tIns="91425"/>
          <a:lstStyle>
            <a:lvl1pPr lvl="0" rtl="0" algn="ctr">
              <a:spcBef>
                <a:spcPts val="0"/>
              </a:spcBef>
              <a:spcAft>
                <a:spcPts val="0"/>
              </a:spcAft>
              <a:defRPr/>
            </a:lvl1pPr>
            <a:lvl2pPr lvl="1" rtl="0" algn="r">
              <a:spcBef>
                <a:spcPts val="0"/>
              </a:spcBef>
              <a:spcAft>
                <a:spcPts val="0"/>
              </a:spcAft>
              <a:defRPr/>
            </a:lvl2pPr>
            <a:lvl3pPr lvl="2" rtl="0" algn="r">
              <a:spcBef>
                <a:spcPts val="0"/>
              </a:spcBef>
              <a:spcAft>
                <a:spcPts val="0"/>
              </a:spcAft>
              <a:defRPr/>
            </a:lvl3pPr>
            <a:lvl4pPr lvl="3" rtl="0" algn="r">
              <a:spcBef>
                <a:spcPts val="0"/>
              </a:spcBef>
              <a:spcAft>
                <a:spcPts val="0"/>
              </a:spcAft>
              <a:defRPr/>
            </a:lvl4pPr>
            <a:lvl5pPr lvl="4" rtl="0" algn="r">
              <a:spcBef>
                <a:spcPts val="0"/>
              </a:spcBef>
              <a:spcAft>
                <a:spcPts val="0"/>
              </a:spcAft>
              <a:defRPr/>
            </a:lvl5pPr>
            <a:lvl6pPr lvl="5" marL="457200" rtl="0" algn="r">
              <a:spcBef>
                <a:spcPts val="0"/>
              </a:spcBef>
              <a:spcAft>
                <a:spcPts val="0"/>
              </a:spcAft>
              <a:defRPr/>
            </a:lvl6pPr>
            <a:lvl7pPr lvl="6" marL="914400" rtl="0" algn="r">
              <a:spcBef>
                <a:spcPts val="0"/>
              </a:spcBef>
              <a:spcAft>
                <a:spcPts val="0"/>
              </a:spcAft>
              <a:defRPr/>
            </a:lvl7pPr>
            <a:lvl8pPr lvl="7" marL="1371600" rtl="0" algn="r">
              <a:spcBef>
                <a:spcPts val="0"/>
              </a:spcBef>
              <a:spcAft>
                <a:spcPts val="0"/>
              </a:spcAft>
              <a:defRPr/>
            </a:lvl8pPr>
            <a:lvl9pPr lvl="8" marL="1828800" rtl="0" algn="r">
              <a:spcBef>
                <a:spcPts val="0"/>
              </a:spcBef>
              <a:spcAft>
                <a:spcPts val="0"/>
              </a:spcAft>
              <a:defRPr/>
            </a:lvl9pPr>
          </a:lstStyle>
          <a:p/>
        </p:txBody>
      </p:sp>
      <p:sp>
        <p:nvSpPr>
          <p:cNvPr id="30" name="Shape 30"/>
          <p:cNvSpPr txBox="1"/>
          <p:nvPr>
            <p:ph idx="1" type="body"/>
          </p:nvPr>
        </p:nvSpPr>
        <p:spPr>
          <a:xfrm>
            <a:off x="533400" y="1447800"/>
            <a:ext cx="8191499" cy="4876799"/>
          </a:xfrm>
          <a:prstGeom prst="rect">
            <a:avLst/>
          </a:prstGeom>
          <a:noFill/>
          <a:ln>
            <a:noFill/>
          </a:ln>
        </p:spPr>
        <p:txBody>
          <a:bodyPr anchorCtr="0" anchor="t" bIns="91425" lIns="91425" rIns="91425" tIns="91425"/>
          <a:lstStyle>
            <a:lvl1pPr indent="-165100" lvl="0" marL="342900" rtl="0" algn="l">
              <a:lnSpc>
                <a:spcPct val="115000"/>
              </a:lnSpc>
              <a:spcBef>
                <a:spcPts val="560"/>
              </a:spcBef>
              <a:spcAft>
                <a:spcPts val="0"/>
              </a:spcAft>
              <a:buClr>
                <a:schemeClr val="dk2"/>
              </a:buClr>
              <a:buFont typeface="Noto Symbol"/>
              <a:defRPr/>
            </a:lvl1pPr>
            <a:lvl2pPr indent="-120650" lvl="1" marL="742950" rtl="0" algn="l">
              <a:spcBef>
                <a:spcPts val="520"/>
              </a:spcBef>
              <a:spcAft>
                <a:spcPts val="0"/>
              </a:spcAft>
              <a:buClr>
                <a:schemeClr val="accent1"/>
              </a:buClr>
              <a:buFont typeface="Noto Symbol"/>
              <a:defRPr/>
            </a:lvl2pPr>
            <a:lvl3pPr indent="-76200" lvl="2" marL="1143000" rtl="0" algn="l">
              <a:spcBef>
                <a:spcPts val="480"/>
              </a:spcBef>
              <a:spcAft>
                <a:spcPts val="0"/>
              </a:spcAft>
              <a:buClr>
                <a:schemeClr val="accent2"/>
              </a:buClr>
              <a:buFont typeface="Cambria"/>
              <a:defRPr/>
            </a:lvl3pPr>
            <a:lvl4pPr indent="-101600" lvl="3" marL="1600200" rtl="0" algn="l">
              <a:spcBef>
                <a:spcPts val="400"/>
              </a:spcBef>
              <a:spcAft>
                <a:spcPts val="0"/>
              </a:spcAft>
              <a:buClr>
                <a:schemeClr val="dk1"/>
              </a:buClr>
              <a:buFont typeface="Cambria"/>
              <a:defRPr/>
            </a:lvl4pPr>
            <a:lvl5pPr indent="-101600" lvl="4" marL="2057400" rtl="0" algn="l">
              <a:spcBef>
                <a:spcPts val="400"/>
              </a:spcBef>
              <a:spcAft>
                <a:spcPts val="0"/>
              </a:spcAft>
              <a:buClr>
                <a:schemeClr val="dk1"/>
              </a:buClr>
              <a:buFont typeface="Cambria"/>
              <a:defRPr/>
            </a:lvl5pPr>
            <a:lvl6pPr indent="-114300" lvl="5" marL="2514600" rtl="0" algn="l">
              <a:lnSpc>
                <a:spcPct val="90000"/>
              </a:lnSpc>
              <a:spcBef>
                <a:spcPts val="500"/>
              </a:spcBef>
              <a:buClr>
                <a:schemeClr val="dk1"/>
              </a:buClr>
              <a:buFont typeface="Arial"/>
              <a:defRPr/>
            </a:lvl6pPr>
            <a:lvl7pPr indent="-114300" lvl="6" marL="2971800" rtl="0" algn="l">
              <a:lnSpc>
                <a:spcPct val="90000"/>
              </a:lnSpc>
              <a:spcBef>
                <a:spcPts val="500"/>
              </a:spcBef>
              <a:buClr>
                <a:schemeClr val="dk1"/>
              </a:buClr>
              <a:buFont typeface="Arial"/>
              <a:defRPr/>
            </a:lvl7pPr>
            <a:lvl8pPr indent="-114300" lvl="7" marL="3429000" rtl="0" algn="l">
              <a:lnSpc>
                <a:spcPct val="90000"/>
              </a:lnSpc>
              <a:spcBef>
                <a:spcPts val="500"/>
              </a:spcBef>
              <a:buClr>
                <a:schemeClr val="dk1"/>
              </a:buClr>
              <a:buFont typeface="Arial"/>
              <a:defRPr/>
            </a:lvl8pPr>
            <a:lvl9pPr indent="-114300" lvl="8" marL="3886200" rtl="0" algn="l">
              <a:lnSpc>
                <a:spcPct val="90000"/>
              </a:lnSpc>
              <a:spcBef>
                <a:spcPts val="500"/>
              </a:spcBef>
              <a:buClr>
                <a:schemeClr val="dk1"/>
              </a:buClr>
              <a:buFont typeface="Arial"/>
              <a:defRPr/>
            </a:lvl9pPr>
          </a:lstStyle>
          <a:p/>
        </p:txBody>
      </p:sp>
      <p:sp>
        <p:nvSpPr>
          <p:cNvPr id="31" name="Shape 31"/>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2" name="Shape 32"/>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只有標題">
    <p:spTree>
      <p:nvGrpSpPr>
        <p:cNvPr id="33" name="Shape 33"/>
        <p:cNvGrpSpPr/>
        <p:nvPr/>
      </p:nvGrpSpPr>
      <p:grpSpPr>
        <a:xfrm>
          <a:off x="0" y="0"/>
          <a:ext cx="0" cy="0"/>
          <a:chOff x="0" y="0"/>
          <a:chExt cx="0" cy="0"/>
        </a:xfrm>
      </p:grpSpPr>
      <p:sp>
        <p:nvSpPr>
          <p:cNvPr id="34" name="Shape 34"/>
          <p:cNvSpPr txBox="1"/>
          <p:nvPr>
            <p:ph type="title"/>
          </p:nvPr>
        </p:nvSpPr>
        <p:spPr>
          <a:xfrm>
            <a:off x="838200" y="571500"/>
            <a:ext cx="7162799" cy="583532"/>
          </a:xfrm>
          <a:prstGeom prst="rect">
            <a:avLst/>
          </a:prstGeom>
          <a:noFill/>
          <a:ln>
            <a:noFill/>
          </a:ln>
        </p:spPr>
        <p:txBody>
          <a:bodyPr anchorCtr="0" anchor="b" bIns="91425" lIns="91425" rIns="91425" tIns="91425"/>
          <a:lstStyle>
            <a:lvl1pPr lvl="0" rtl="0" algn="ctr">
              <a:spcBef>
                <a:spcPts val="0"/>
              </a:spcBef>
              <a:spcAft>
                <a:spcPts val="0"/>
              </a:spcAft>
              <a:defRPr/>
            </a:lvl1pPr>
            <a:lvl2pPr lvl="1" rtl="0" algn="r">
              <a:spcBef>
                <a:spcPts val="0"/>
              </a:spcBef>
              <a:spcAft>
                <a:spcPts val="0"/>
              </a:spcAft>
              <a:defRPr/>
            </a:lvl2pPr>
            <a:lvl3pPr lvl="2" rtl="0" algn="r">
              <a:spcBef>
                <a:spcPts val="0"/>
              </a:spcBef>
              <a:spcAft>
                <a:spcPts val="0"/>
              </a:spcAft>
              <a:defRPr/>
            </a:lvl3pPr>
            <a:lvl4pPr lvl="3" rtl="0" algn="r">
              <a:spcBef>
                <a:spcPts val="0"/>
              </a:spcBef>
              <a:spcAft>
                <a:spcPts val="0"/>
              </a:spcAft>
              <a:defRPr/>
            </a:lvl4pPr>
            <a:lvl5pPr lvl="4" rtl="0" algn="r">
              <a:spcBef>
                <a:spcPts val="0"/>
              </a:spcBef>
              <a:spcAft>
                <a:spcPts val="0"/>
              </a:spcAft>
              <a:defRPr/>
            </a:lvl5pPr>
            <a:lvl6pPr lvl="5" marL="457200" rtl="0" algn="r">
              <a:spcBef>
                <a:spcPts val="0"/>
              </a:spcBef>
              <a:spcAft>
                <a:spcPts val="0"/>
              </a:spcAft>
              <a:defRPr/>
            </a:lvl6pPr>
            <a:lvl7pPr lvl="6" marL="914400" rtl="0" algn="r">
              <a:spcBef>
                <a:spcPts val="0"/>
              </a:spcBef>
              <a:spcAft>
                <a:spcPts val="0"/>
              </a:spcAft>
              <a:defRPr/>
            </a:lvl7pPr>
            <a:lvl8pPr lvl="7" marL="1371600" rtl="0" algn="r">
              <a:spcBef>
                <a:spcPts val="0"/>
              </a:spcBef>
              <a:spcAft>
                <a:spcPts val="0"/>
              </a:spcAft>
              <a:defRPr/>
            </a:lvl8pPr>
            <a:lvl9pPr lvl="8" marL="1828800" rtl="0" algn="r">
              <a:spcBef>
                <a:spcPts val="0"/>
              </a:spcBef>
              <a:spcAft>
                <a:spcPts val="0"/>
              </a:spcAft>
              <a:defRPr/>
            </a:lvl9pPr>
          </a:lstStyle>
          <a:p/>
        </p:txBody>
      </p:sp>
      <p:sp>
        <p:nvSpPr>
          <p:cNvPr id="35" name="Shape 35"/>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36" name="Shape 36"/>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比對">
    <p:spTree>
      <p:nvGrpSpPr>
        <p:cNvPr id="37" name="Shape 37"/>
        <p:cNvGrpSpPr/>
        <p:nvPr/>
      </p:nvGrpSpPr>
      <p:grpSpPr>
        <a:xfrm>
          <a:off x="0" y="0"/>
          <a:ext cx="0" cy="0"/>
          <a:chOff x="0" y="0"/>
          <a:chExt cx="0" cy="0"/>
        </a:xfrm>
      </p:grpSpPr>
      <p:sp>
        <p:nvSpPr>
          <p:cNvPr id="38" name="Shape 38"/>
          <p:cNvSpPr txBox="1"/>
          <p:nvPr>
            <p:ph type="title"/>
          </p:nvPr>
        </p:nvSpPr>
        <p:spPr>
          <a:xfrm>
            <a:off x="630237" y="365125"/>
            <a:ext cx="7886700" cy="782954"/>
          </a:xfrm>
          <a:prstGeom prst="rect">
            <a:avLst/>
          </a:prstGeom>
          <a:noFill/>
          <a:ln>
            <a:noFill/>
          </a:ln>
        </p:spPr>
        <p:txBody>
          <a:bodyPr anchorCtr="0" anchor="b" bIns="91425" lIns="91425" rIns="91425" tIns="91425"/>
          <a:lstStyle>
            <a:lvl1pPr lvl="0" rtl="0" algn="ctr">
              <a:spcBef>
                <a:spcPts val="0"/>
              </a:spcBef>
              <a:defRPr/>
            </a:lvl1pPr>
            <a:lvl2pPr lvl="1" rtl="0" algn="ctr">
              <a:spcBef>
                <a:spcPts val="0"/>
              </a:spcBef>
              <a:defRPr/>
            </a:lvl2pPr>
            <a:lvl3pPr lvl="2" rtl="0" algn="ctr">
              <a:spcBef>
                <a:spcPts val="0"/>
              </a:spcBef>
              <a:defRPr/>
            </a:lvl3pPr>
            <a:lvl4pPr lvl="3" rtl="0" algn="ctr">
              <a:spcBef>
                <a:spcPts val="0"/>
              </a:spcBef>
              <a:defRPr/>
            </a:lvl4pPr>
            <a:lvl5pPr lvl="4" rtl="0" algn="ctr">
              <a:spcBef>
                <a:spcPts val="0"/>
              </a:spcBef>
              <a:defRPr/>
            </a:lvl5pPr>
            <a:lvl6pPr lvl="5" rtl="0" algn="ctr">
              <a:spcBef>
                <a:spcPts val="0"/>
              </a:spcBef>
              <a:defRPr/>
            </a:lvl6pPr>
            <a:lvl7pPr lvl="6" rtl="0" algn="ctr">
              <a:spcBef>
                <a:spcPts val="0"/>
              </a:spcBef>
              <a:defRPr/>
            </a:lvl7pPr>
            <a:lvl8pPr lvl="7" rtl="0" algn="ctr">
              <a:spcBef>
                <a:spcPts val="0"/>
              </a:spcBef>
              <a:defRPr/>
            </a:lvl8pPr>
            <a:lvl9pPr lvl="8" rtl="0" algn="ctr">
              <a:spcBef>
                <a:spcPts val="0"/>
              </a:spcBef>
              <a:defRPr/>
            </a:lvl9pPr>
          </a:lstStyle>
          <a:p/>
        </p:txBody>
      </p:sp>
      <p:sp>
        <p:nvSpPr>
          <p:cNvPr id="39" name="Shape 39"/>
          <p:cNvSpPr txBox="1"/>
          <p:nvPr>
            <p:ph idx="1" type="body"/>
          </p:nvPr>
        </p:nvSpPr>
        <p:spPr>
          <a:xfrm>
            <a:off x="630237" y="1333500"/>
            <a:ext cx="3868737" cy="823912"/>
          </a:xfrm>
          <a:prstGeom prst="rect">
            <a:avLst/>
          </a:prstGeom>
          <a:noFill/>
          <a:ln>
            <a:noFill/>
          </a:ln>
        </p:spPr>
        <p:txBody>
          <a:bodyPr anchorCtr="0" anchor="b" bIns="91425" lIns="91425" rIns="91425" tIns="91425"/>
          <a:lstStyle>
            <a:lvl1pPr indent="0" lvl="0" marL="0" rtl="0" algn="ctr">
              <a:spcBef>
                <a:spcPts val="0"/>
              </a:spcBef>
              <a:buSzPct val="100000"/>
              <a:buFont typeface="Cambria"/>
              <a:buNone/>
              <a:defRPr b="1" sz="3200"/>
            </a:lvl1pPr>
            <a:lvl2pPr indent="0" lvl="1" marL="457200" rtl="0">
              <a:spcBef>
                <a:spcPts val="0"/>
              </a:spcBef>
              <a:buFont typeface="Cambria"/>
              <a:buNone/>
              <a:defRPr/>
            </a:lvl2pPr>
            <a:lvl3pPr indent="0" lvl="2" marL="914400" rtl="0">
              <a:spcBef>
                <a:spcPts val="0"/>
              </a:spcBef>
              <a:buFont typeface="Cambria"/>
              <a:buNone/>
              <a:defRPr/>
            </a:lvl3pPr>
            <a:lvl4pPr indent="0" lvl="3" marL="1371600" rtl="0">
              <a:spcBef>
                <a:spcPts val="0"/>
              </a:spcBef>
              <a:buFont typeface="Cambria"/>
              <a:buNone/>
              <a:defRPr/>
            </a:lvl4pPr>
            <a:lvl5pPr indent="0" lvl="4" marL="1828800" rtl="0">
              <a:spcBef>
                <a:spcPts val="0"/>
              </a:spcBef>
              <a:buFont typeface="Cambria"/>
              <a:buNone/>
              <a:defRPr/>
            </a:lvl5pPr>
            <a:lvl6pPr indent="0" lvl="5" marL="2286000" rtl="0">
              <a:spcBef>
                <a:spcPts val="0"/>
              </a:spcBef>
              <a:buFont typeface="Cambria"/>
              <a:buNone/>
              <a:defRPr/>
            </a:lvl6pPr>
            <a:lvl7pPr indent="0" lvl="6" marL="2743200" rtl="0">
              <a:spcBef>
                <a:spcPts val="0"/>
              </a:spcBef>
              <a:buFont typeface="Cambria"/>
              <a:buNone/>
              <a:defRPr/>
            </a:lvl7pPr>
            <a:lvl8pPr indent="0" lvl="7" marL="3200400" rtl="0">
              <a:spcBef>
                <a:spcPts val="0"/>
              </a:spcBef>
              <a:buFont typeface="Cambria"/>
              <a:buNone/>
              <a:defRPr/>
            </a:lvl8pPr>
            <a:lvl9pPr indent="0" lvl="8" marL="3657600" rtl="0">
              <a:spcBef>
                <a:spcPts val="0"/>
              </a:spcBef>
              <a:buFont typeface="Cambria"/>
              <a:buNone/>
              <a:defRPr/>
            </a:lvl9pPr>
          </a:lstStyle>
          <a:p/>
        </p:txBody>
      </p:sp>
      <p:sp>
        <p:nvSpPr>
          <p:cNvPr id="40" name="Shape 40"/>
          <p:cNvSpPr txBox="1"/>
          <p:nvPr>
            <p:ph idx="2" type="body"/>
          </p:nvPr>
        </p:nvSpPr>
        <p:spPr>
          <a:xfrm>
            <a:off x="630237" y="2157413"/>
            <a:ext cx="3868737" cy="4032249"/>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1" name="Shape 41"/>
          <p:cNvSpPr txBox="1"/>
          <p:nvPr>
            <p:ph idx="3" type="body"/>
          </p:nvPr>
        </p:nvSpPr>
        <p:spPr>
          <a:xfrm>
            <a:off x="4629150" y="1333500"/>
            <a:ext cx="3887787" cy="823912"/>
          </a:xfrm>
          <a:prstGeom prst="rect">
            <a:avLst/>
          </a:prstGeom>
          <a:noFill/>
          <a:ln>
            <a:noFill/>
          </a:ln>
        </p:spPr>
        <p:txBody>
          <a:bodyPr anchorCtr="0" anchor="b" bIns="91425" lIns="91425" rIns="91425" tIns="91425"/>
          <a:lstStyle>
            <a:lvl1pPr indent="0" lvl="0" marL="0" rtl="0" algn="ctr">
              <a:spcBef>
                <a:spcPts val="0"/>
              </a:spcBef>
              <a:buSzPct val="100000"/>
              <a:buFont typeface="Cambria"/>
              <a:buNone/>
              <a:defRPr b="1" sz="3200"/>
            </a:lvl1pPr>
            <a:lvl2pPr indent="0" lvl="1" marL="457200" rtl="0">
              <a:spcBef>
                <a:spcPts val="0"/>
              </a:spcBef>
              <a:buFont typeface="Cambria"/>
              <a:buNone/>
              <a:defRPr/>
            </a:lvl2pPr>
            <a:lvl3pPr indent="0" lvl="2" marL="914400" rtl="0">
              <a:spcBef>
                <a:spcPts val="0"/>
              </a:spcBef>
              <a:buFont typeface="Cambria"/>
              <a:buNone/>
              <a:defRPr/>
            </a:lvl3pPr>
            <a:lvl4pPr indent="0" lvl="3" marL="1371600" rtl="0">
              <a:spcBef>
                <a:spcPts val="0"/>
              </a:spcBef>
              <a:buFont typeface="Cambria"/>
              <a:buNone/>
              <a:defRPr/>
            </a:lvl4pPr>
            <a:lvl5pPr indent="0" lvl="4" marL="1828800" rtl="0">
              <a:spcBef>
                <a:spcPts val="0"/>
              </a:spcBef>
              <a:buFont typeface="Cambria"/>
              <a:buNone/>
              <a:defRPr/>
            </a:lvl5pPr>
            <a:lvl6pPr indent="0" lvl="5" marL="2286000" rtl="0">
              <a:spcBef>
                <a:spcPts val="0"/>
              </a:spcBef>
              <a:buFont typeface="Cambria"/>
              <a:buNone/>
              <a:defRPr/>
            </a:lvl6pPr>
            <a:lvl7pPr indent="0" lvl="6" marL="2743200" rtl="0">
              <a:spcBef>
                <a:spcPts val="0"/>
              </a:spcBef>
              <a:buFont typeface="Cambria"/>
              <a:buNone/>
              <a:defRPr/>
            </a:lvl7pPr>
            <a:lvl8pPr indent="0" lvl="7" marL="3200400" rtl="0">
              <a:spcBef>
                <a:spcPts val="0"/>
              </a:spcBef>
              <a:buFont typeface="Cambria"/>
              <a:buNone/>
              <a:defRPr/>
            </a:lvl8pPr>
            <a:lvl9pPr indent="0" lvl="8" marL="3657600" rtl="0">
              <a:spcBef>
                <a:spcPts val="0"/>
              </a:spcBef>
              <a:buFont typeface="Cambria"/>
              <a:buNone/>
              <a:defRPr/>
            </a:lvl9pPr>
          </a:lstStyle>
          <a:p/>
        </p:txBody>
      </p:sp>
      <p:sp>
        <p:nvSpPr>
          <p:cNvPr id="42" name="Shape 42"/>
          <p:cNvSpPr txBox="1"/>
          <p:nvPr>
            <p:ph idx="4" type="body"/>
          </p:nvPr>
        </p:nvSpPr>
        <p:spPr>
          <a:xfrm>
            <a:off x="4629150" y="2157413"/>
            <a:ext cx="3887787" cy="4032249"/>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43" name="Shape 43"/>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44" name="Shape 44"/>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兩項物件">
    <p:spTree>
      <p:nvGrpSpPr>
        <p:cNvPr id="45" name="Shape 45"/>
        <p:cNvGrpSpPr/>
        <p:nvPr/>
      </p:nvGrpSpPr>
      <p:grpSpPr>
        <a:xfrm>
          <a:off x="0" y="0"/>
          <a:ext cx="0" cy="0"/>
          <a:chOff x="0" y="0"/>
          <a:chExt cx="0" cy="0"/>
        </a:xfrm>
      </p:grpSpPr>
      <p:sp>
        <p:nvSpPr>
          <p:cNvPr id="46" name="Shape 46"/>
          <p:cNvSpPr txBox="1"/>
          <p:nvPr>
            <p:ph type="title"/>
          </p:nvPr>
        </p:nvSpPr>
        <p:spPr>
          <a:xfrm>
            <a:off x="838200" y="571500"/>
            <a:ext cx="7162799" cy="583532"/>
          </a:xfrm>
          <a:prstGeom prst="rect">
            <a:avLst/>
          </a:prstGeom>
          <a:noFill/>
          <a:ln>
            <a:noFill/>
          </a:ln>
        </p:spPr>
        <p:txBody>
          <a:bodyPr anchorCtr="0" anchor="b"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47" name="Shape 47"/>
          <p:cNvSpPr txBox="1"/>
          <p:nvPr>
            <p:ph idx="1" type="body"/>
          </p:nvPr>
        </p:nvSpPr>
        <p:spPr>
          <a:xfrm>
            <a:off x="533400" y="1447800"/>
            <a:ext cx="4019549" cy="4876799"/>
          </a:xfrm>
          <a:prstGeom prst="rect">
            <a:avLst/>
          </a:prstGeom>
          <a:noFill/>
          <a:ln>
            <a:noFill/>
          </a:ln>
        </p:spPr>
        <p:txBody>
          <a:bodyPr anchorCtr="0" anchor="t" bIns="91425" lIns="91425" rIns="91425" tIns="91425"/>
          <a:lstStyle>
            <a:lvl1pPr indent="-165100" lvl="0" marL="342900" rtl="0" algn="l">
              <a:spcBef>
                <a:spcPts val="560"/>
              </a:spcBef>
              <a:spcAft>
                <a:spcPts val="0"/>
              </a:spcAft>
              <a:buClr>
                <a:schemeClr val="dk2"/>
              </a:buClr>
              <a:buFont typeface="Noto Symbol"/>
              <a:defRPr/>
            </a:lvl1pPr>
            <a:lvl2pPr indent="-120650" lvl="1" marL="742950" rtl="0" algn="l">
              <a:spcBef>
                <a:spcPts val="520"/>
              </a:spcBef>
              <a:spcAft>
                <a:spcPts val="0"/>
              </a:spcAft>
              <a:buClr>
                <a:schemeClr val="accent1"/>
              </a:buClr>
              <a:buFont typeface="Noto Symbol"/>
              <a:defRPr/>
            </a:lvl2pPr>
            <a:lvl3pPr indent="-76200" lvl="2" marL="1143000" rtl="0" algn="l">
              <a:spcBef>
                <a:spcPts val="480"/>
              </a:spcBef>
              <a:spcAft>
                <a:spcPts val="0"/>
              </a:spcAft>
              <a:buClr>
                <a:schemeClr val="accent2"/>
              </a:buClr>
              <a:buFont typeface="Cambria"/>
              <a:defRPr/>
            </a:lvl3pPr>
            <a:lvl4pPr indent="-101600" lvl="3" marL="1600200" rtl="0" algn="l">
              <a:spcBef>
                <a:spcPts val="400"/>
              </a:spcBef>
              <a:spcAft>
                <a:spcPts val="0"/>
              </a:spcAft>
              <a:buClr>
                <a:schemeClr val="dk1"/>
              </a:buClr>
              <a:buFont typeface="Cambria"/>
              <a:defRPr/>
            </a:lvl4pPr>
            <a:lvl5pPr indent="-101600" lvl="4" marL="2057400" rtl="0" algn="l">
              <a:spcBef>
                <a:spcPts val="400"/>
              </a:spcBef>
              <a:spcAft>
                <a:spcPts val="0"/>
              </a:spcAft>
              <a:buClr>
                <a:schemeClr val="dk1"/>
              </a:buClr>
              <a:buFont typeface="Cambria"/>
              <a:defRPr/>
            </a:lvl5pPr>
            <a:lvl6pPr indent="-114300" lvl="5" marL="2514600" rtl="0" algn="l">
              <a:lnSpc>
                <a:spcPct val="90000"/>
              </a:lnSpc>
              <a:spcBef>
                <a:spcPts val="500"/>
              </a:spcBef>
              <a:buClr>
                <a:schemeClr val="dk1"/>
              </a:buClr>
              <a:buFont typeface="Arial"/>
              <a:defRPr/>
            </a:lvl6pPr>
            <a:lvl7pPr indent="-114300" lvl="6" marL="2971800" rtl="0" algn="l">
              <a:lnSpc>
                <a:spcPct val="90000"/>
              </a:lnSpc>
              <a:spcBef>
                <a:spcPts val="500"/>
              </a:spcBef>
              <a:buClr>
                <a:schemeClr val="dk1"/>
              </a:buClr>
              <a:buFont typeface="Arial"/>
              <a:defRPr/>
            </a:lvl7pPr>
            <a:lvl8pPr indent="-114300" lvl="7" marL="3429000" rtl="0" algn="l">
              <a:lnSpc>
                <a:spcPct val="90000"/>
              </a:lnSpc>
              <a:spcBef>
                <a:spcPts val="500"/>
              </a:spcBef>
              <a:buClr>
                <a:schemeClr val="dk1"/>
              </a:buClr>
              <a:buFont typeface="Arial"/>
              <a:defRPr/>
            </a:lvl8pPr>
            <a:lvl9pPr indent="-114300" lvl="8" marL="3886200" rtl="0" algn="l">
              <a:lnSpc>
                <a:spcPct val="90000"/>
              </a:lnSpc>
              <a:spcBef>
                <a:spcPts val="500"/>
              </a:spcBef>
              <a:buClr>
                <a:schemeClr val="dk1"/>
              </a:buClr>
              <a:buFont typeface="Arial"/>
              <a:defRPr/>
            </a:lvl9pPr>
          </a:lstStyle>
          <a:p/>
        </p:txBody>
      </p:sp>
      <p:sp>
        <p:nvSpPr>
          <p:cNvPr id="48" name="Shape 48"/>
          <p:cNvSpPr txBox="1"/>
          <p:nvPr>
            <p:ph idx="2" type="body"/>
          </p:nvPr>
        </p:nvSpPr>
        <p:spPr>
          <a:xfrm>
            <a:off x="4705350" y="1447800"/>
            <a:ext cx="4019549" cy="4876799"/>
          </a:xfrm>
          <a:prstGeom prst="rect">
            <a:avLst/>
          </a:prstGeom>
          <a:noFill/>
          <a:ln>
            <a:noFill/>
          </a:ln>
        </p:spPr>
        <p:txBody>
          <a:bodyPr anchorCtr="0" anchor="t" bIns="91425" lIns="91425" rIns="91425" tIns="91425"/>
          <a:lstStyle>
            <a:lvl1pPr indent="-165100" lvl="0" marL="342900" rtl="0" algn="l">
              <a:spcBef>
                <a:spcPts val="560"/>
              </a:spcBef>
              <a:spcAft>
                <a:spcPts val="0"/>
              </a:spcAft>
              <a:buClr>
                <a:schemeClr val="dk2"/>
              </a:buClr>
              <a:buFont typeface="Noto Symbol"/>
              <a:defRPr/>
            </a:lvl1pPr>
            <a:lvl2pPr indent="-120650" lvl="1" marL="742950" rtl="0" algn="l">
              <a:spcBef>
                <a:spcPts val="520"/>
              </a:spcBef>
              <a:spcAft>
                <a:spcPts val="0"/>
              </a:spcAft>
              <a:buClr>
                <a:schemeClr val="accent1"/>
              </a:buClr>
              <a:buFont typeface="Noto Symbol"/>
              <a:defRPr/>
            </a:lvl2pPr>
            <a:lvl3pPr indent="-76200" lvl="2" marL="1143000" rtl="0" algn="l">
              <a:spcBef>
                <a:spcPts val="480"/>
              </a:spcBef>
              <a:spcAft>
                <a:spcPts val="0"/>
              </a:spcAft>
              <a:buClr>
                <a:schemeClr val="accent2"/>
              </a:buClr>
              <a:buFont typeface="Cambria"/>
              <a:defRPr/>
            </a:lvl3pPr>
            <a:lvl4pPr indent="-101600" lvl="3" marL="1600200" rtl="0" algn="l">
              <a:spcBef>
                <a:spcPts val="400"/>
              </a:spcBef>
              <a:spcAft>
                <a:spcPts val="0"/>
              </a:spcAft>
              <a:buClr>
                <a:schemeClr val="dk1"/>
              </a:buClr>
              <a:buFont typeface="Cambria"/>
              <a:defRPr/>
            </a:lvl4pPr>
            <a:lvl5pPr indent="-101600" lvl="4" marL="2057400" rtl="0" algn="l">
              <a:spcBef>
                <a:spcPts val="400"/>
              </a:spcBef>
              <a:spcAft>
                <a:spcPts val="0"/>
              </a:spcAft>
              <a:buClr>
                <a:schemeClr val="dk1"/>
              </a:buClr>
              <a:buFont typeface="Cambria"/>
              <a:defRPr/>
            </a:lvl5pPr>
            <a:lvl6pPr indent="-114300" lvl="5" marL="2514600" rtl="0" algn="l">
              <a:lnSpc>
                <a:spcPct val="90000"/>
              </a:lnSpc>
              <a:spcBef>
                <a:spcPts val="500"/>
              </a:spcBef>
              <a:buClr>
                <a:schemeClr val="dk1"/>
              </a:buClr>
              <a:buFont typeface="Arial"/>
              <a:defRPr/>
            </a:lvl6pPr>
            <a:lvl7pPr indent="-114300" lvl="6" marL="2971800" rtl="0" algn="l">
              <a:lnSpc>
                <a:spcPct val="90000"/>
              </a:lnSpc>
              <a:spcBef>
                <a:spcPts val="500"/>
              </a:spcBef>
              <a:buClr>
                <a:schemeClr val="dk1"/>
              </a:buClr>
              <a:buFont typeface="Arial"/>
              <a:defRPr/>
            </a:lvl7pPr>
            <a:lvl8pPr indent="-114300" lvl="7" marL="3429000" rtl="0" algn="l">
              <a:lnSpc>
                <a:spcPct val="90000"/>
              </a:lnSpc>
              <a:spcBef>
                <a:spcPts val="500"/>
              </a:spcBef>
              <a:buClr>
                <a:schemeClr val="dk1"/>
              </a:buClr>
              <a:buFont typeface="Arial"/>
              <a:defRPr/>
            </a:lvl8pPr>
            <a:lvl9pPr indent="-114300" lvl="8" marL="3886200" rtl="0" algn="l">
              <a:lnSpc>
                <a:spcPct val="90000"/>
              </a:lnSpc>
              <a:spcBef>
                <a:spcPts val="500"/>
              </a:spcBef>
              <a:buClr>
                <a:schemeClr val="dk1"/>
              </a:buClr>
              <a:buFont typeface="Arial"/>
              <a:defRPr/>
            </a:lvl9pPr>
          </a:lstStyle>
          <a:p/>
        </p:txBody>
      </p:sp>
      <p:sp>
        <p:nvSpPr>
          <p:cNvPr id="49" name="Shape 49"/>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0" name="Shape 50"/>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1_章節標題">
    <p:spTree>
      <p:nvGrpSpPr>
        <p:cNvPr id="51" name="Shape 51"/>
        <p:cNvGrpSpPr/>
        <p:nvPr/>
      </p:nvGrpSpPr>
      <p:grpSpPr>
        <a:xfrm>
          <a:off x="0" y="0"/>
          <a:ext cx="0" cy="0"/>
          <a:chOff x="0" y="0"/>
          <a:chExt cx="0" cy="0"/>
        </a:xfrm>
      </p:grpSpPr>
      <p:pic>
        <p:nvPicPr>
          <p:cNvPr id="52" name="Shape 52"/>
          <p:cNvPicPr preferRelativeResize="0"/>
          <p:nvPr/>
        </p:nvPicPr>
        <p:blipFill rotWithShape="1">
          <a:blip r:embed="rId2">
            <a:alphaModFix/>
          </a:blip>
          <a:srcRect b="10230" l="0" r="5238" t="0"/>
          <a:stretch/>
        </p:blipFill>
        <p:spPr>
          <a:xfrm>
            <a:off x="5796135" y="4293096"/>
            <a:ext cx="3347863" cy="2558339"/>
          </a:xfrm>
          <a:prstGeom prst="rect">
            <a:avLst/>
          </a:prstGeom>
          <a:noFill/>
          <a:ln>
            <a:noFill/>
          </a:ln>
        </p:spPr>
      </p:pic>
      <p:sp>
        <p:nvSpPr>
          <p:cNvPr id="53" name="Shape 53"/>
          <p:cNvSpPr/>
          <p:nvPr/>
        </p:nvSpPr>
        <p:spPr>
          <a:xfrm>
            <a:off x="0" y="6553200"/>
            <a:ext cx="9144000" cy="304799"/>
          </a:xfrm>
          <a:prstGeom prst="rect">
            <a:avLst/>
          </a:prstGeom>
          <a:gradFill>
            <a:gsLst>
              <a:gs pos="0">
                <a:srgbClr val="FBD4B4"/>
              </a:gs>
              <a:gs pos="100000">
                <a:srgbClr val="974806"/>
              </a:gs>
            </a:gsLst>
            <a:lin ang="0" scaled="0"/>
          </a:gradFill>
          <a:ln>
            <a:noFill/>
          </a:ln>
        </p:spPr>
        <p:txBody>
          <a:bodyPr anchorCtr="0" anchor="ctr" bIns="45700" lIns="91425" rIns="91425" tIns="45700">
            <a:noAutofit/>
          </a:bodyPr>
          <a:lstStyle/>
          <a:p>
            <a:pPr indent="0" lvl="0" marL="0" marR="0" rtl="0" algn="l">
              <a:spcBef>
                <a:spcPts val="0"/>
              </a:spcBef>
              <a:buNone/>
            </a:pPr>
            <a:r>
              <a:t/>
            </a:r>
            <a:endParaRPr b="0" i="0" sz="1800" u="none" cap="none" strike="noStrike">
              <a:solidFill>
                <a:schemeClr val="dk1"/>
              </a:solidFill>
              <a:latin typeface="Cambria"/>
              <a:ea typeface="Cambria"/>
              <a:cs typeface="Cambria"/>
              <a:sym typeface="Cambria"/>
            </a:endParaRPr>
          </a:p>
        </p:txBody>
      </p:sp>
      <p:sp>
        <p:nvSpPr>
          <p:cNvPr id="54" name="Shape 54"/>
          <p:cNvSpPr txBox="1"/>
          <p:nvPr>
            <p:ph type="title"/>
          </p:nvPr>
        </p:nvSpPr>
        <p:spPr>
          <a:xfrm>
            <a:off x="623887" y="1709738"/>
            <a:ext cx="7886700" cy="1482641"/>
          </a:xfrm>
          <a:prstGeom prst="rect">
            <a:avLst/>
          </a:prstGeom>
          <a:noFill/>
          <a:ln>
            <a:noFill/>
          </a:ln>
        </p:spPr>
        <p:txBody>
          <a:bodyPr anchorCtr="0" anchor="b" bIns="91425" lIns="91425" rIns="91425" tIns="91425"/>
          <a:lstStyle>
            <a:lvl1pPr lvl="0" rtl="0" algn="r">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55" name="Shape 55"/>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pic>
        <p:nvPicPr>
          <p:cNvPr id="56" name="Shape 56"/>
          <p:cNvPicPr preferRelativeResize="0"/>
          <p:nvPr/>
        </p:nvPicPr>
        <p:blipFill rotWithShape="1">
          <a:blip r:embed="rId3">
            <a:alphaModFix/>
          </a:blip>
          <a:srcRect b="0" l="0" r="0" t="59028"/>
          <a:stretch/>
        </p:blipFill>
        <p:spPr>
          <a:xfrm>
            <a:off x="1237538" y="4680205"/>
            <a:ext cx="5131280" cy="764510"/>
          </a:xfrm>
          <a:prstGeom prst="rect">
            <a:avLst/>
          </a:prstGeom>
          <a:noFill/>
          <a:ln>
            <a:noFill/>
          </a:ln>
        </p:spPr>
      </p:pic>
      <p:pic>
        <p:nvPicPr>
          <p:cNvPr id="57" name="Shape 57"/>
          <p:cNvPicPr preferRelativeResize="0"/>
          <p:nvPr/>
        </p:nvPicPr>
        <p:blipFill rotWithShape="1">
          <a:blip r:embed="rId3">
            <a:alphaModFix/>
          </a:blip>
          <a:srcRect b="53230" l="0" r="0" t="0"/>
          <a:stretch/>
        </p:blipFill>
        <p:spPr>
          <a:xfrm>
            <a:off x="664856" y="4004555"/>
            <a:ext cx="5131280" cy="872703"/>
          </a:xfrm>
          <a:prstGeom prst="rect">
            <a:avLst/>
          </a:prstGeom>
          <a:noFill/>
          <a:ln>
            <a:noFill/>
          </a:ln>
        </p:spPr>
      </p:pic>
      <p:sp>
        <p:nvSpPr>
          <p:cNvPr id="58" name="Shape 58"/>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空白">
    <p:spTree>
      <p:nvGrpSpPr>
        <p:cNvPr id="59" name="Shape 59"/>
        <p:cNvGrpSpPr/>
        <p:nvPr/>
      </p:nvGrpSpPr>
      <p:grpSpPr>
        <a:xfrm>
          <a:off x="0" y="0"/>
          <a:ext cx="0" cy="0"/>
          <a:chOff x="0" y="0"/>
          <a:chExt cx="0" cy="0"/>
        </a:xfrm>
      </p:grpSpPr>
      <p:sp>
        <p:nvSpPr>
          <p:cNvPr id="60" name="Shape 60"/>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1" name="Shape 61"/>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含標題的內容">
    <p:spTree>
      <p:nvGrpSpPr>
        <p:cNvPr id="62" name="Shape 62"/>
        <p:cNvGrpSpPr/>
        <p:nvPr/>
      </p:nvGrpSpPr>
      <p:grpSpPr>
        <a:xfrm>
          <a:off x="0" y="0"/>
          <a:ext cx="0" cy="0"/>
          <a:chOff x="0" y="0"/>
          <a:chExt cx="0" cy="0"/>
        </a:xfrm>
      </p:grpSpPr>
      <p:sp>
        <p:nvSpPr>
          <p:cNvPr id="63" name="Shape 63"/>
          <p:cNvSpPr txBox="1"/>
          <p:nvPr>
            <p:ph type="title"/>
          </p:nvPr>
        </p:nvSpPr>
        <p:spPr>
          <a:xfrm>
            <a:off x="630237" y="457200"/>
            <a:ext cx="2949575" cy="1600199"/>
          </a:xfrm>
          <a:prstGeom prst="rect">
            <a:avLst/>
          </a:prstGeom>
          <a:noFill/>
          <a:ln>
            <a:noFill/>
          </a:ln>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4" name="Shape 64"/>
          <p:cNvSpPr txBox="1"/>
          <p:nvPr>
            <p:ph idx="1" type="body"/>
          </p:nvPr>
        </p:nvSpPr>
        <p:spPr>
          <a:xfrm>
            <a:off x="3887787" y="987425"/>
            <a:ext cx="4629150" cy="4873624"/>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65" name="Shape 65"/>
          <p:cNvSpPr txBox="1"/>
          <p:nvPr>
            <p:ph idx="2" type="body"/>
          </p:nvPr>
        </p:nvSpPr>
        <p:spPr>
          <a:xfrm>
            <a:off x="630237" y="2057400"/>
            <a:ext cx="2949575" cy="3811588"/>
          </a:xfrm>
          <a:prstGeom prst="rect">
            <a:avLst/>
          </a:prstGeom>
          <a:noFill/>
          <a:ln>
            <a:noFill/>
          </a:ln>
        </p:spPr>
        <p:txBody>
          <a:bodyPr anchorCtr="0" anchor="t" bIns="91425" lIns="91425" rIns="91425" tIns="91425"/>
          <a:lstStyle>
            <a:lvl1pPr indent="0" lvl="0" marL="0" rtl="0">
              <a:spcBef>
                <a:spcPts val="0"/>
              </a:spcBef>
              <a:buFont typeface="Cambria"/>
              <a:buNone/>
              <a:defRPr/>
            </a:lvl1pPr>
            <a:lvl2pPr indent="0" lvl="1" marL="457200" rtl="0">
              <a:spcBef>
                <a:spcPts val="0"/>
              </a:spcBef>
              <a:buFont typeface="Cambria"/>
              <a:buNone/>
              <a:defRPr/>
            </a:lvl2pPr>
            <a:lvl3pPr indent="0" lvl="2" marL="914400" rtl="0">
              <a:spcBef>
                <a:spcPts val="0"/>
              </a:spcBef>
              <a:buFont typeface="Cambria"/>
              <a:buNone/>
              <a:defRPr/>
            </a:lvl3pPr>
            <a:lvl4pPr indent="0" lvl="3" marL="1371600" rtl="0">
              <a:spcBef>
                <a:spcPts val="0"/>
              </a:spcBef>
              <a:buFont typeface="Cambria"/>
              <a:buNone/>
              <a:defRPr/>
            </a:lvl4pPr>
            <a:lvl5pPr indent="0" lvl="4" marL="1828800" rtl="0">
              <a:spcBef>
                <a:spcPts val="0"/>
              </a:spcBef>
              <a:buFont typeface="Cambria"/>
              <a:buNone/>
              <a:defRPr/>
            </a:lvl5pPr>
            <a:lvl6pPr indent="0" lvl="5" marL="2286000" rtl="0">
              <a:spcBef>
                <a:spcPts val="0"/>
              </a:spcBef>
              <a:buFont typeface="Cambria"/>
              <a:buNone/>
              <a:defRPr/>
            </a:lvl6pPr>
            <a:lvl7pPr indent="0" lvl="6" marL="2743200" rtl="0">
              <a:spcBef>
                <a:spcPts val="0"/>
              </a:spcBef>
              <a:buFont typeface="Cambria"/>
              <a:buNone/>
              <a:defRPr/>
            </a:lvl7pPr>
            <a:lvl8pPr indent="0" lvl="7" marL="3200400" rtl="0">
              <a:spcBef>
                <a:spcPts val="0"/>
              </a:spcBef>
              <a:buFont typeface="Cambria"/>
              <a:buNone/>
              <a:defRPr/>
            </a:lvl8pPr>
            <a:lvl9pPr indent="0" lvl="8" marL="3657600" rtl="0">
              <a:spcBef>
                <a:spcPts val="0"/>
              </a:spcBef>
              <a:buFont typeface="Cambria"/>
              <a:buNone/>
              <a:defRPr/>
            </a:lvl9pPr>
          </a:lstStyle>
          <a:p/>
        </p:txBody>
      </p:sp>
      <p:sp>
        <p:nvSpPr>
          <p:cNvPr id="66" name="Shape 66"/>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7" name="Shape 67"/>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01.png"/><Relationship Id="rId2" Type="http://schemas.openxmlformats.org/officeDocument/2006/relationships/image" Target="../media/image00.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6" Type="http://schemas.openxmlformats.org/officeDocument/2006/relationships/theme" Target="../theme/theme1.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9" name="Shape 9"/>
        <p:cNvGrpSpPr/>
        <p:nvPr/>
      </p:nvGrpSpPr>
      <p:grpSpPr>
        <a:xfrm>
          <a:off x="0" y="0"/>
          <a:ext cx="0" cy="0"/>
          <a:chOff x="0" y="0"/>
          <a:chExt cx="0" cy="0"/>
        </a:xfrm>
      </p:grpSpPr>
      <p:pic>
        <p:nvPicPr>
          <p:cNvPr id="10" name="Shape 10"/>
          <p:cNvPicPr preferRelativeResize="0"/>
          <p:nvPr/>
        </p:nvPicPr>
        <p:blipFill rotWithShape="1">
          <a:blip r:embed="rId1">
            <a:alphaModFix/>
          </a:blip>
          <a:srcRect b="0" l="0" r="0" t="0"/>
          <a:stretch/>
        </p:blipFill>
        <p:spPr>
          <a:xfrm>
            <a:off x="0" y="0"/>
            <a:ext cx="9144000" cy="2333625"/>
          </a:xfrm>
          <a:prstGeom prst="rect">
            <a:avLst/>
          </a:prstGeom>
          <a:noFill/>
          <a:ln>
            <a:noFill/>
          </a:ln>
        </p:spPr>
      </p:pic>
      <p:sp>
        <p:nvSpPr>
          <p:cNvPr id="11" name="Shape 11"/>
          <p:cNvSpPr/>
          <p:nvPr/>
        </p:nvSpPr>
        <p:spPr>
          <a:xfrm>
            <a:off x="0" y="6553200"/>
            <a:ext cx="9144000" cy="304799"/>
          </a:xfrm>
          <a:prstGeom prst="rect">
            <a:avLst/>
          </a:prstGeom>
          <a:gradFill>
            <a:gsLst>
              <a:gs pos="0">
                <a:srgbClr val="FBD4B4"/>
              </a:gs>
              <a:gs pos="100000">
                <a:srgbClr val="974806"/>
              </a:gs>
            </a:gsLst>
            <a:lin ang="0" scaled="0"/>
          </a:gradFill>
          <a:ln>
            <a:noFill/>
          </a:ln>
        </p:spPr>
        <p:txBody>
          <a:bodyPr anchorCtr="0" anchor="ctr" bIns="45700" lIns="91425" rIns="91425" tIns="45700">
            <a:noAutofit/>
          </a:bodyPr>
          <a:lstStyle/>
          <a:p>
            <a:pPr indent="0" lvl="0" marL="0" marR="0" rtl="0" algn="l">
              <a:spcBef>
                <a:spcPts val="0"/>
              </a:spcBef>
              <a:buNone/>
            </a:pPr>
            <a:r>
              <a:t/>
            </a:r>
            <a:endParaRPr b="0" i="0" sz="1800" u="none" cap="none" strike="noStrike">
              <a:solidFill>
                <a:schemeClr val="dk1"/>
              </a:solidFill>
              <a:latin typeface="Cambria"/>
              <a:ea typeface="Cambria"/>
              <a:cs typeface="Cambria"/>
              <a:sym typeface="Cambria"/>
            </a:endParaRPr>
          </a:p>
        </p:txBody>
      </p:sp>
      <p:sp>
        <p:nvSpPr>
          <p:cNvPr id="12" name="Shape 12"/>
          <p:cNvSpPr txBox="1"/>
          <p:nvPr>
            <p:ph idx="1" type="body"/>
          </p:nvPr>
        </p:nvSpPr>
        <p:spPr>
          <a:xfrm>
            <a:off x="533400" y="1447800"/>
            <a:ext cx="8191499" cy="4876799"/>
          </a:xfrm>
          <a:prstGeom prst="rect">
            <a:avLst/>
          </a:prstGeom>
          <a:noFill/>
          <a:ln>
            <a:noFill/>
          </a:ln>
        </p:spPr>
        <p:txBody>
          <a:bodyPr anchorCtr="0" anchor="t" bIns="91425" lIns="91425" rIns="91425" tIns="91425"/>
          <a:lstStyle>
            <a:lvl1pPr indent="-165100" lvl="0" marL="342900" marR="0" rtl="0" algn="l">
              <a:spcBef>
                <a:spcPts val="560"/>
              </a:spcBef>
              <a:spcAft>
                <a:spcPts val="0"/>
              </a:spcAft>
              <a:buClr>
                <a:schemeClr val="dk2"/>
              </a:buClr>
              <a:buSzPct val="100000"/>
              <a:buFont typeface="Noto Symbol"/>
              <a:buChar char="●"/>
              <a:defRPr sz="2400"/>
            </a:lvl1pPr>
            <a:lvl2pPr indent="-120650" lvl="1" marL="742950" marR="0" rtl="0" algn="l">
              <a:spcBef>
                <a:spcPts val="520"/>
              </a:spcBef>
              <a:spcAft>
                <a:spcPts val="0"/>
              </a:spcAft>
              <a:buClr>
                <a:schemeClr val="accent1"/>
              </a:buClr>
              <a:buSzPct val="100000"/>
              <a:buFont typeface="Noto Symbol"/>
              <a:buChar char="○"/>
              <a:defRPr sz="2400"/>
            </a:lvl2pPr>
            <a:lvl3pPr indent="-76200" lvl="2" marL="1143000" marR="0" rtl="0" algn="l">
              <a:spcBef>
                <a:spcPts val="480"/>
              </a:spcBef>
              <a:spcAft>
                <a:spcPts val="0"/>
              </a:spcAft>
              <a:buClr>
                <a:schemeClr val="accent2"/>
              </a:buClr>
              <a:buSzPct val="100000"/>
              <a:buFont typeface="Cambria"/>
              <a:buChar char="■"/>
              <a:defRPr sz="2400"/>
            </a:lvl3pPr>
            <a:lvl4pPr indent="-101600" lvl="3" marL="1600200" marR="0" rtl="0" algn="l">
              <a:spcBef>
                <a:spcPts val="400"/>
              </a:spcBef>
              <a:spcAft>
                <a:spcPts val="0"/>
              </a:spcAft>
              <a:buClr>
                <a:schemeClr val="dk1"/>
              </a:buClr>
              <a:buSzPct val="100000"/>
              <a:buFont typeface="Cambria"/>
              <a:buChar char="●"/>
              <a:defRPr sz="2400"/>
            </a:lvl4pPr>
            <a:lvl5pPr indent="-101600" lvl="4" marL="2057400" marR="0" rtl="0" algn="l">
              <a:spcBef>
                <a:spcPts val="400"/>
              </a:spcBef>
              <a:spcAft>
                <a:spcPts val="0"/>
              </a:spcAft>
              <a:buClr>
                <a:schemeClr val="dk1"/>
              </a:buClr>
              <a:buSzPct val="100000"/>
              <a:buFont typeface="Cambria"/>
              <a:buChar char="○"/>
              <a:defRPr sz="2400"/>
            </a:lvl5pPr>
            <a:lvl6pPr indent="-114300" lvl="5" marL="2514600" marR="0" rtl="0" algn="l">
              <a:lnSpc>
                <a:spcPct val="90000"/>
              </a:lnSpc>
              <a:spcBef>
                <a:spcPts val="500"/>
              </a:spcBef>
              <a:buClr>
                <a:schemeClr val="dk1"/>
              </a:buClr>
              <a:buSzPct val="100000"/>
              <a:buFont typeface="Arial"/>
              <a:buChar char="■"/>
              <a:defRPr sz="2400"/>
            </a:lvl6pPr>
            <a:lvl7pPr indent="-114300" lvl="6" marL="2971800" marR="0" rtl="0" algn="l">
              <a:lnSpc>
                <a:spcPct val="90000"/>
              </a:lnSpc>
              <a:spcBef>
                <a:spcPts val="500"/>
              </a:spcBef>
              <a:buClr>
                <a:schemeClr val="dk1"/>
              </a:buClr>
              <a:buSzPct val="100000"/>
              <a:buFont typeface="Arial"/>
              <a:buChar char="●"/>
              <a:defRPr sz="2400"/>
            </a:lvl7pPr>
            <a:lvl8pPr indent="-114300" lvl="7" marL="3429000" marR="0" rtl="0" algn="l">
              <a:lnSpc>
                <a:spcPct val="90000"/>
              </a:lnSpc>
              <a:spcBef>
                <a:spcPts val="500"/>
              </a:spcBef>
              <a:buClr>
                <a:schemeClr val="dk1"/>
              </a:buClr>
              <a:buSzPct val="100000"/>
              <a:buFont typeface="Arial"/>
              <a:buChar char="○"/>
              <a:defRPr sz="2400"/>
            </a:lvl8pPr>
            <a:lvl9pPr indent="-114300" lvl="8" marL="3886200" marR="0" rtl="0" algn="l">
              <a:lnSpc>
                <a:spcPct val="90000"/>
              </a:lnSpc>
              <a:spcBef>
                <a:spcPts val="500"/>
              </a:spcBef>
              <a:buClr>
                <a:schemeClr val="dk1"/>
              </a:buClr>
              <a:buSzPct val="100000"/>
              <a:buFont typeface="Arial"/>
              <a:buChar char="■"/>
              <a:defRPr sz="2400"/>
            </a:lvl9pPr>
          </a:lstStyle>
          <a:p/>
        </p:txBody>
      </p:sp>
      <p:sp>
        <p:nvSpPr>
          <p:cNvPr id="13" name="Shape 13"/>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fld id="{00000000-1234-1234-1234-123412341234}" type="slidenum">
              <a:rPr b="0" i="0" lang="en-US" sz="1800" u="none" cap="none" strike="noStrike">
                <a:solidFill>
                  <a:srgbClr val="FFFFFF"/>
                </a:solidFill>
                <a:latin typeface="Cambria"/>
                <a:ea typeface="Cambria"/>
                <a:cs typeface="Cambria"/>
                <a:sym typeface="Cambria"/>
              </a:rPr>
              <a:t>‹#›</a:t>
            </a:fld>
          </a:p>
        </p:txBody>
      </p:sp>
      <p:sp>
        <p:nvSpPr>
          <p:cNvPr id="14" name="Shape 14"/>
          <p:cNvSpPr txBox="1"/>
          <p:nvPr>
            <p:ph type="title"/>
          </p:nvPr>
        </p:nvSpPr>
        <p:spPr>
          <a:xfrm>
            <a:off x="838200" y="571500"/>
            <a:ext cx="7162799" cy="583532"/>
          </a:xfrm>
          <a:prstGeom prst="rect">
            <a:avLst/>
          </a:prstGeom>
          <a:noFill/>
          <a:ln>
            <a:noFill/>
          </a:ln>
        </p:spPr>
        <p:txBody>
          <a:bodyPr anchorCtr="0" anchor="b" bIns="91425" lIns="91425" rIns="91425" tIns="91425"/>
          <a:lstStyle>
            <a:lvl1pPr indent="0" lvl="0" marL="0" marR="0" rtl="0" algn="l">
              <a:spcBef>
                <a:spcPts val="0"/>
              </a:spcBef>
              <a:spcAft>
                <a:spcPts val="0"/>
              </a:spcAft>
              <a:buClr>
                <a:srgbClr val="FFFFFF"/>
              </a:buClr>
              <a:buSzPct val="100000"/>
              <a:buChar char="●"/>
              <a:defRPr b="1" sz="4000">
                <a:solidFill>
                  <a:srgbClr val="FFFFFF"/>
                </a:solidFill>
              </a:defRPr>
            </a:lvl1pPr>
            <a:lvl2pPr indent="0" lvl="1" marL="0" marR="0" rtl="0" algn="r">
              <a:spcBef>
                <a:spcPts val="0"/>
              </a:spcBef>
              <a:spcAft>
                <a:spcPts val="0"/>
              </a:spcAft>
              <a:buChar char="○"/>
              <a:defRPr/>
            </a:lvl2pPr>
            <a:lvl3pPr indent="0" lvl="2" marL="0" marR="0" rtl="0" algn="r">
              <a:spcBef>
                <a:spcPts val="0"/>
              </a:spcBef>
              <a:spcAft>
                <a:spcPts val="0"/>
              </a:spcAft>
              <a:buChar char="■"/>
              <a:defRPr/>
            </a:lvl3pPr>
            <a:lvl4pPr indent="0" lvl="3" marL="0" marR="0" rtl="0" algn="r">
              <a:spcBef>
                <a:spcPts val="0"/>
              </a:spcBef>
              <a:spcAft>
                <a:spcPts val="0"/>
              </a:spcAft>
              <a:buChar char="●"/>
              <a:defRPr/>
            </a:lvl4pPr>
            <a:lvl5pPr indent="0" lvl="4" marL="0" marR="0" rtl="0" algn="r">
              <a:spcBef>
                <a:spcPts val="0"/>
              </a:spcBef>
              <a:spcAft>
                <a:spcPts val="0"/>
              </a:spcAft>
              <a:buChar char="○"/>
              <a:defRPr/>
            </a:lvl5pPr>
            <a:lvl6pPr indent="0" lvl="5" marL="457200" marR="0" rtl="0" algn="r">
              <a:spcBef>
                <a:spcPts val="0"/>
              </a:spcBef>
              <a:spcAft>
                <a:spcPts val="0"/>
              </a:spcAft>
              <a:buChar char="■"/>
              <a:defRPr/>
            </a:lvl6pPr>
            <a:lvl7pPr indent="0" lvl="6" marL="914400" marR="0" rtl="0" algn="r">
              <a:spcBef>
                <a:spcPts val="0"/>
              </a:spcBef>
              <a:spcAft>
                <a:spcPts val="0"/>
              </a:spcAft>
              <a:buChar char="●"/>
              <a:defRPr/>
            </a:lvl7pPr>
            <a:lvl8pPr indent="0" lvl="7" marL="1371600" marR="0" rtl="0" algn="r">
              <a:spcBef>
                <a:spcPts val="0"/>
              </a:spcBef>
              <a:spcAft>
                <a:spcPts val="0"/>
              </a:spcAft>
              <a:buChar char="○"/>
              <a:defRPr/>
            </a:lvl8pPr>
            <a:lvl9pPr indent="0" lvl="8" marL="1828800" marR="0" rtl="0" algn="r">
              <a:spcBef>
                <a:spcPts val="0"/>
              </a:spcBef>
              <a:spcAft>
                <a:spcPts val="0"/>
              </a:spcAft>
              <a:buChar char="■"/>
              <a:defRPr/>
            </a:lvl9pPr>
          </a:lstStyle>
          <a:p/>
        </p:txBody>
      </p:sp>
      <p:sp>
        <p:nvSpPr>
          <p:cNvPr id="15" name="Shape 15"/>
          <p:cNvSpPr txBox="1"/>
          <p:nvPr>
            <p:ph idx="10" type="dt"/>
          </p:nvPr>
        </p:nvSpPr>
        <p:spPr>
          <a:xfrm>
            <a:off x="381000" y="6553200"/>
            <a:ext cx="1904999" cy="261938"/>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pic>
        <p:nvPicPr>
          <p:cNvPr id="16" name="Shape 16"/>
          <p:cNvPicPr preferRelativeResize="0"/>
          <p:nvPr/>
        </p:nvPicPr>
        <p:blipFill rotWithShape="1">
          <a:blip r:embed="rId2">
            <a:alphaModFix/>
          </a:blip>
          <a:srcRect b="0" l="0" r="0" t="0"/>
          <a:stretch/>
        </p:blipFill>
        <p:spPr>
          <a:xfrm>
            <a:off x="8231981" y="213481"/>
            <a:ext cx="688499" cy="7160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pudding@nccu.edu.tw" TargetMode="External"/><Relationship Id="rId4" Type="http://schemas.openxmlformats.org/officeDocument/2006/relationships/hyperlink" Target="http://l.pulipuli.info/16/9/sa/slide" TargetMode="External"/><Relationship Id="rId5" Type="http://schemas.openxmlformats.org/officeDocument/2006/relationships/image" Target="../media/image0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09.png"/><Relationship Id="rId4" Type="http://schemas.openxmlformats.org/officeDocument/2006/relationships/image" Target="../media/image13.png"/><Relationship Id="rId5" Type="http://schemas.openxmlformats.org/officeDocument/2006/relationships/image" Target="../media/image0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23.jpg"/><Relationship Id="rId4" Type="http://schemas.openxmlformats.org/officeDocument/2006/relationships/image" Target="../media/image11.png"/><Relationship Id="rId5" Type="http://schemas.openxmlformats.org/officeDocument/2006/relationships/image" Target="../media/image21.jp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 Id="rId3" Type="http://schemas.openxmlformats.org/officeDocument/2006/relationships/image" Target="../media/image19.jpg"/><Relationship Id="rId4" Type="http://schemas.openxmlformats.org/officeDocument/2006/relationships/image" Target="../media/image18.png"/><Relationship Id="rId5" Type="http://schemas.openxmlformats.org/officeDocument/2006/relationships/image" Target="../media/image20.png"/><Relationship Id="rId6"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6.png"/><Relationship Id="rId4" Type="http://schemas.openxmlformats.org/officeDocument/2006/relationships/hyperlink" Target="https://www.youtube.com/watch?v=7rcgjds-VEA"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 Id="rId3"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 Id="rId3" Type="http://schemas.openxmlformats.org/officeDocument/2006/relationships/image" Target="../media/image27.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30.png"/><Relationship Id="rId4" Type="http://schemas.openxmlformats.org/officeDocument/2006/relationships/hyperlink" Target="http://l.pulipuli.info/160905" TargetMode="External"/><Relationship Id="rId5" Type="http://schemas.openxmlformats.org/officeDocument/2006/relationships/image" Target="../media/image3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24.png"/><Relationship Id="rId4" Type="http://schemas.openxmlformats.org/officeDocument/2006/relationships/image" Target="../media/image31.jp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36.jpg"/><Relationship Id="rId4" Type="http://schemas.openxmlformats.org/officeDocument/2006/relationships/image" Target="../media/image3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3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 Id="rId3" Type="http://schemas.openxmlformats.org/officeDocument/2006/relationships/image" Target="../media/image3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image" Target="../media/image41.png"/><Relationship Id="rId4" Type="http://schemas.openxmlformats.org/officeDocument/2006/relationships/hyperlink" Target="http://j.mp/2015-kappa"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image" Target="../media/image40.jpg"/><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42.png"/><Relationship Id="rId4" Type="http://schemas.openxmlformats.org/officeDocument/2006/relationships/hyperlink" Target="http://j.mp/2015-code-to-seq"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 Id="rId3" Type="http://schemas.openxmlformats.org/officeDocument/2006/relationships/image" Target="../media/image45.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image" Target="../media/image43.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 Id="rId3" Type="http://schemas.openxmlformats.org/officeDocument/2006/relationships/image" Target="../media/image4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4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05.png"/><Relationship Id="rId4" Type="http://schemas.openxmlformats.org/officeDocument/2006/relationships/image" Target="../media/image06.png"/><Relationship Id="rId5" Type="http://schemas.openxmlformats.org/officeDocument/2006/relationships/image" Target="../media/image0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0.xml"/><Relationship Id="rId3" Type="http://schemas.openxmlformats.org/officeDocument/2006/relationships/image" Target="../media/image4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1.xml"/><Relationship Id="rId3" Type="http://schemas.openxmlformats.org/officeDocument/2006/relationships/image" Target="../media/image47.png"/><Relationship Id="rId4" Type="http://schemas.openxmlformats.org/officeDocument/2006/relationships/image" Target="../media/image44.png"/><Relationship Id="rId5" Type="http://schemas.openxmlformats.org/officeDocument/2006/relationships/image" Target="../media/image48.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2.xml"/><Relationship Id="rId3" Type="http://schemas.openxmlformats.org/officeDocument/2006/relationships/image" Target="../media/image4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6.xml"/><Relationship Id="rId3" Type="http://schemas.openxmlformats.org/officeDocument/2006/relationships/image" Target="../media/image5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7.xml"/><Relationship Id="rId3" Type="http://schemas.openxmlformats.org/officeDocument/2006/relationships/image" Target="../media/image51.png"/><Relationship Id="rId4" Type="http://schemas.openxmlformats.org/officeDocument/2006/relationships/image" Target="../media/image50.png"/><Relationship Id="rId5" Type="http://schemas.openxmlformats.org/officeDocument/2006/relationships/image" Target="../media/image5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 Id="rId3" Type="http://schemas.openxmlformats.org/officeDocument/2006/relationships/hyperlink" Target="http://www2.gsu.edu/~psyrab/gseq/index.html" TargetMode="External"/><Relationship Id="rId4" Type="http://schemas.openxmlformats.org/officeDocument/2006/relationships/image" Target="../media/image55.png"/><Relationship Id="rId5" Type="http://schemas.openxmlformats.org/officeDocument/2006/relationships/image" Target="../media/image5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09.png"/><Relationship Id="rId4" Type="http://schemas.openxmlformats.org/officeDocument/2006/relationships/image" Target="../media/image08.png"/><Relationship Id="rId5" Type="http://schemas.openxmlformats.org/officeDocument/2006/relationships/image" Target="../media/image07.png"/><Relationship Id="rId6" Type="http://schemas.openxmlformats.org/officeDocument/2006/relationships/image" Target="../media/image11.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 Id="rId3" Type="http://schemas.openxmlformats.org/officeDocument/2006/relationships/hyperlink" Target="http://edugate.fss.uu.nl/mepa/" TargetMode="External"/><Relationship Id="rId4" Type="http://schemas.openxmlformats.org/officeDocument/2006/relationships/hyperlink" Target="http://l.pulipuli.info/160905-mepa" TargetMode="External"/><Relationship Id="rId5" Type="http://schemas.openxmlformats.org/officeDocument/2006/relationships/image" Target="../media/image5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 Id="rId3" Type="http://schemas.openxmlformats.org/officeDocument/2006/relationships/hyperlink" Target="http://j.mp/2015-kappa" TargetMode="External"/><Relationship Id="rId4" Type="http://schemas.openxmlformats.org/officeDocument/2006/relationships/hyperlink" Target="http://j.mp/2015-code-to-seq" TargetMode="External"/><Relationship Id="rId5" Type="http://schemas.openxmlformats.org/officeDocument/2006/relationships/hyperlink" Target="http://l.pulipuli.info/160905-sa-php-temp" TargetMode="External"/><Relationship Id="rId6" Type="http://schemas.openxmlformats.org/officeDocument/2006/relationships/hyperlink" Target="http://l.pulipuli.info/16/9/sa-php-source" TargetMode="External"/><Relationship Id="rId7" Type="http://schemas.openxmlformats.org/officeDocument/2006/relationships/image" Target="../media/image6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 Id="rId3" Type="http://schemas.openxmlformats.org/officeDocument/2006/relationships/image" Target="../media/image56.png"/><Relationship Id="rId4" Type="http://schemas.openxmlformats.org/officeDocument/2006/relationships/hyperlink" Target="http://l.pulipuli.info/160905-sa-php-temp" TargetMode="External"/><Relationship Id="rId5" Type="http://schemas.openxmlformats.org/officeDocument/2006/relationships/hyperlink" Target="http://l.pulipuli.info/160905-sa-php-temp"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3.xml"/><Relationship Id="rId3" Type="http://schemas.openxmlformats.org/officeDocument/2006/relationships/image" Target="../media/image57.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4.xml"/><Relationship Id="rId3" Type="http://schemas.openxmlformats.org/officeDocument/2006/relationships/hyperlink" Target="http://j.mp/2015-code-to-seq" TargetMode="External"/><Relationship Id="rId4" Type="http://schemas.openxmlformats.org/officeDocument/2006/relationships/hyperlink" Target="http://l.pulipuli.info/160905-sa-php-temp" TargetMode="External"/><Relationship Id="rId5" Type="http://schemas.openxmlformats.org/officeDocument/2006/relationships/hyperlink" Target="http://l.pulipuli.info/160905-sa-php-temp" TargetMode="External"/><Relationship Id="rId6" Type="http://schemas.openxmlformats.org/officeDocument/2006/relationships/hyperlink" Target="http://l.pulipuli.info/160905-sa-php-temp" TargetMode="External"/><Relationship Id="rId7" Type="http://schemas.openxmlformats.org/officeDocument/2006/relationships/image" Target="../media/image59.png"/><Relationship Id="rId8" Type="http://schemas.openxmlformats.org/officeDocument/2006/relationships/image" Target="../media/image58.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7.xml"/><Relationship Id="rId3" Type="http://schemas.openxmlformats.org/officeDocument/2006/relationships/image" Target="../media/image14.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8.xml"/><Relationship Id="rId3" Type="http://schemas.openxmlformats.org/officeDocument/2006/relationships/image" Target="../media/image14.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9.xml"/><Relationship Id="rId3" Type="http://schemas.openxmlformats.org/officeDocument/2006/relationships/image" Target="../media/image46.png"/><Relationship Id="rId4" Type="http://schemas.openxmlformats.org/officeDocument/2006/relationships/image" Target="../media/image6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2.jp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1.xml"/><Relationship Id="rId3" Type="http://schemas.openxmlformats.org/officeDocument/2006/relationships/image" Target="../media/image14.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2.xml"/><Relationship Id="rId3" Type="http://schemas.openxmlformats.org/officeDocument/2006/relationships/image" Target="../media/image14.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3.xml"/><Relationship Id="rId3" Type="http://schemas.openxmlformats.org/officeDocument/2006/relationships/image" Target="../media/image63.png"/><Relationship Id="rId4" Type="http://schemas.openxmlformats.org/officeDocument/2006/relationships/image" Target="../media/image62.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4.xml"/><Relationship Id="rId3" Type="http://schemas.openxmlformats.org/officeDocument/2006/relationships/image" Target="../media/image63.png"/><Relationship Id="rId4" Type="http://schemas.openxmlformats.org/officeDocument/2006/relationships/image" Target="../media/image62.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5.xml"/><Relationship Id="rId3" Type="http://schemas.openxmlformats.org/officeDocument/2006/relationships/image" Target="../media/image63.png"/><Relationship Id="rId4" Type="http://schemas.openxmlformats.org/officeDocument/2006/relationships/image" Target="../media/image62.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7.xml"/><Relationship Id="rId3" Type="http://schemas.openxmlformats.org/officeDocument/2006/relationships/image" Target="../media/image64.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8.xml"/><Relationship Id="rId3" Type="http://schemas.openxmlformats.org/officeDocument/2006/relationships/image" Target="../media/image63.png"/><Relationship Id="rId4" Type="http://schemas.openxmlformats.org/officeDocument/2006/relationships/image" Target="../media/image62.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9.xml"/><Relationship Id="rId3" Type="http://schemas.openxmlformats.org/officeDocument/2006/relationships/image" Target="../media/image63.png"/><Relationship Id="rId4" Type="http://schemas.openxmlformats.org/officeDocument/2006/relationships/image" Target="../media/image6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0.xml"/><Relationship Id="rId3" Type="http://schemas.openxmlformats.org/officeDocument/2006/relationships/image" Target="../media/image65.png"/><Relationship Id="rId4" Type="http://schemas.openxmlformats.org/officeDocument/2006/relationships/image" Target="../media/image66.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1.xml"/><Relationship Id="rId3" Type="http://schemas.openxmlformats.org/officeDocument/2006/relationships/image" Target="../media/image63.png"/><Relationship Id="rId4" Type="http://schemas.openxmlformats.org/officeDocument/2006/relationships/image" Target="../media/image62.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3.xml"/><Relationship Id="rId3" Type="http://schemas.openxmlformats.org/officeDocument/2006/relationships/hyperlink" Target="http://blog.pulipuli.info/" TargetMode="External"/><Relationship Id="rId4" Type="http://schemas.openxmlformats.org/officeDocument/2006/relationships/hyperlink" Target="http://blog.pulipuli.info/" TargetMode="External"/><Relationship Id="rId5" Type="http://schemas.openxmlformats.org/officeDocument/2006/relationships/hyperlink" Target="http://blog.pulipuli.info/" TargetMode="External"/><Relationship Id="rId6" Type="http://schemas.openxmlformats.org/officeDocument/2006/relationships/hyperlink" Target="http://blog.pulipuli.info/" TargetMode="External"/><Relationship Id="rId7" Type="http://schemas.openxmlformats.org/officeDocument/2006/relationships/hyperlink" Target="http://blog.pulipuli.info/" TargetMode="External"/><Relationship Id="rId8" Type="http://schemas.openxmlformats.org/officeDocument/2006/relationships/image" Target="../media/image67.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hyperlink" Target="https://www.facebook.com/womaninthestriped/"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idx="1" type="subTitle"/>
          </p:nvPr>
        </p:nvSpPr>
        <p:spPr>
          <a:xfrm>
            <a:off x="2667000" y="3352800"/>
            <a:ext cx="4876799" cy="304799"/>
          </a:xfrm>
          <a:prstGeom prst="rect">
            <a:avLst/>
          </a:prstGeom>
          <a:noFill/>
          <a:ln>
            <a:noFill/>
          </a:ln>
        </p:spPr>
        <p:txBody>
          <a:bodyPr anchorCtr="0" anchor="t" bIns="45700" lIns="91425" rIns="91425" tIns="45700">
            <a:noAutofit/>
          </a:bodyPr>
          <a:lstStyle/>
          <a:p>
            <a:pPr indent="0" lvl="0" marL="0" marR="0" rtl="0" algn="r">
              <a:spcBef>
                <a:spcPts val="0"/>
              </a:spcBef>
              <a:spcAft>
                <a:spcPts val="0"/>
              </a:spcAft>
              <a:buClr>
                <a:schemeClr val="dk2"/>
              </a:buClr>
              <a:buSzPct val="25000"/>
              <a:buFont typeface="Noto Symbol"/>
              <a:buNone/>
            </a:pPr>
            <a:r>
              <a:rPr b="0" i="0" lang="en-US" sz="1800" u="none" cap="none" strike="noStrike">
                <a:solidFill>
                  <a:schemeClr val="dk1"/>
                </a:solidFill>
                <a:latin typeface="Cambria"/>
                <a:ea typeface="Cambria"/>
                <a:cs typeface="Cambria"/>
                <a:sym typeface="Cambria"/>
              </a:rPr>
              <a:t>201</a:t>
            </a:r>
            <a:r>
              <a:rPr lang="en-US" sz="1800">
                <a:solidFill>
                  <a:schemeClr val="dk1"/>
                </a:solidFill>
                <a:latin typeface="Cambria"/>
                <a:ea typeface="Cambria"/>
                <a:cs typeface="Cambria"/>
                <a:sym typeface="Cambria"/>
              </a:rPr>
              <a:t>6</a:t>
            </a:r>
            <a:r>
              <a:rPr b="0" i="0" lang="en-US" sz="1800" u="none" cap="none" strike="noStrike">
                <a:solidFill>
                  <a:schemeClr val="dk1"/>
                </a:solidFill>
                <a:latin typeface="Cambria"/>
                <a:ea typeface="Cambria"/>
                <a:cs typeface="Cambria"/>
                <a:sym typeface="Cambria"/>
              </a:rPr>
              <a:t>/</a:t>
            </a:r>
            <a:r>
              <a:rPr lang="en-US" sz="1800">
                <a:solidFill>
                  <a:schemeClr val="dk1"/>
                </a:solidFill>
                <a:latin typeface="Cambria"/>
                <a:ea typeface="Cambria"/>
                <a:cs typeface="Cambria"/>
                <a:sym typeface="Cambria"/>
              </a:rPr>
              <a:t>9</a:t>
            </a:r>
            <a:r>
              <a:rPr b="0" i="0" lang="en-US" sz="1800" u="none" cap="none" strike="noStrike">
                <a:solidFill>
                  <a:schemeClr val="dk1"/>
                </a:solidFill>
                <a:latin typeface="Cambria"/>
                <a:ea typeface="Cambria"/>
                <a:cs typeface="Cambria"/>
                <a:sym typeface="Cambria"/>
              </a:rPr>
              <a:t>/</a:t>
            </a:r>
            <a:r>
              <a:rPr lang="en-US" sz="1800">
                <a:solidFill>
                  <a:schemeClr val="dk1"/>
                </a:solidFill>
                <a:latin typeface="Cambria"/>
                <a:ea typeface="Cambria"/>
                <a:cs typeface="Cambria"/>
                <a:sym typeface="Cambria"/>
              </a:rPr>
              <a:t>5</a:t>
            </a:r>
          </a:p>
          <a:p>
            <a:pPr indent="0" lvl="0" marL="0" marR="0" rtl="0" algn="r">
              <a:spcBef>
                <a:spcPts val="360"/>
              </a:spcBef>
              <a:spcAft>
                <a:spcPts val="0"/>
              </a:spcAft>
              <a:buClr>
                <a:schemeClr val="dk2"/>
              </a:buClr>
              <a:buSzPct val="25000"/>
              <a:buFont typeface="Noto Symbol"/>
              <a:buNone/>
            </a:pPr>
            <a:r>
              <a:rPr b="0" i="0" lang="en-US" sz="1800" u="none" cap="none" strike="noStrike">
                <a:solidFill>
                  <a:schemeClr val="dk1"/>
                </a:solidFill>
                <a:latin typeface="Cambria"/>
                <a:ea typeface="Cambria"/>
                <a:cs typeface="Cambria"/>
                <a:sym typeface="Cambria"/>
              </a:rPr>
              <a:t>政治大學圖書資訊與檔案學研究所</a:t>
            </a:r>
          </a:p>
          <a:p>
            <a:pPr indent="0" lvl="0" marL="0" marR="0" rtl="0" algn="r">
              <a:spcBef>
                <a:spcPts val="360"/>
              </a:spcBef>
              <a:spcAft>
                <a:spcPts val="0"/>
              </a:spcAft>
              <a:buClr>
                <a:schemeClr val="dk2"/>
              </a:buClr>
              <a:buSzPct val="25000"/>
              <a:buFont typeface="Noto Symbol"/>
              <a:buNone/>
            </a:pPr>
            <a:r>
              <a:rPr b="0" i="0" lang="en-US" sz="1800" u="none" cap="none" strike="noStrike">
                <a:solidFill>
                  <a:schemeClr val="dk1"/>
                </a:solidFill>
                <a:latin typeface="Cambria"/>
                <a:ea typeface="Cambria"/>
                <a:cs typeface="Cambria"/>
                <a:sym typeface="Cambria"/>
              </a:rPr>
              <a:t> 數位圖書館與數位學習實驗室 </a:t>
            </a:r>
          </a:p>
          <a:p>
            <a:pPr indent="0" lvl="0" marL="0" marR="0" rtl="0" algn="r">
              <a:spcBef>
                <a:spcPts val="480"/>
              </a:spcBef>
              <a:spcAft>
                <a:spcPts val="0"/>
              </a:spcAft>
              <a:buClr>
                <a:schemeClr val="dk2"/>
              </a:buClr>
              <a:buSzPct val="25000"/>
              <a:buFont typeface="Noto Symbol"/>
              <a:buNone/>
            </a:pPr>
            <a:r>
              <a:rPr b="1" i="0" lang="en-US" sz="2400" u="none" cap="none" strike="noStrike">
                <a:solidFill>
                  <a:schemeClr val="dk1"/>
                </a:solidFill>
                <a:latin typeface="Cambria"/>
                <a:ea typeface="Cambria"/>
                <a:cs typeface="Cambria"/>
                <a:sym typeface="Cambria"/>
              </a:rPr>
              <a:t>陳勇汀</a:t>
            </a:r>
          </a:p>
          <a:p>
            <a:pPr indent="0" lvl="0" marL="0" marR="0" rtl="0" algn="r">
              <a:spcBef>
                <a:spcPts val="360"/>
              </a:spcBef>
              <a:spcAft>
                <a:spcPts val="0"/>
              </a:spcAft>
              <a:buClr>
                <a:schemeClr val="dk2"/>
              </a:buClr>
              <a:buSzPct val="25000"/>
              <a:buFont typeface="Noto Symbol"/>
              <a:buNone/>
            </a:pPr>
            <a:r>
              <a:rPr b="0" i="0" lang="en-US" sz="1800" u="sng" cap="none" strike="noStrike">
                <a:solidFill>
                  <a:schemeClr val="hlink"/>
                </a:solidFill>
                <a:latin typeface="Cambria"/>
                <a:ea typeface="Cambria"/>
                <a:cs typeface="Cambria"/>
                <a:sym typeface="Cambria"/>
                <a:hlinkClick r:id="rId3"/>
              </a:rPr>
              <a:t>pudding@nccu.edu.tw</a:t>
            </a:r>
          </a:p>
          <a:p>
            <a:pPr indent="0" lvl="0" marL="0" marR="0" rtl="0" algn="r">
              <a:spcBef>
                <a:spcPts val="360"/>
              </a:spcBef>
              <a:spcAft>
                <a:spcPts val="0"/>
              </a:spcAft>
              <a:buClr>
                <a:schemeClr val="dk2"/>
              </a:buClr>
              <a:buSzPct val="25000"/>
              <a:buFont typeface="Noto Symbol"/>
              <a:buNone/>
            </a:pPr>
            <a:r>
              <a:t/>
            </a:r>
            <a:endParaRPr sz="1800">
              <a:solidFill>
                <a:schemeClr val="dk1"/>
              </a:solidFill>
              <a:latin typeface="Cambria"/>
              <a:ea typeface="Cambria"/>
              <a:cs typeface="Cambria"/>
              <a:sym typeface="Cambria"/>
            </a:endParaRPr>
          </a:p>
          <a:p>
            <a:pPr indent="0" lvl="0" marL="0" marR="0" rtl="0" algn="r">
              <a:spcBef>
                <a:spcPts val="360"/>
              </a:spcBef>
              <a:spcAft>
                <a:spcPts val="0"/>
              </a:spcAft>
              <a:buClr>
                <a:schemeClr val="dk2"/>
              </a:buClr>
              <a:buSzPct val="25000"/>
              <a:buFont typeface="Noto Symbol"/>
              <a:buNone/>
            </a:pPr>
            <a:r>
              <a:rPr lang="en-US" sz="1800">
                <a:solidFill>
                  <a:schemeClr val="dk1"/>
                </a:solidFill>
                <a:latin typeface="Cambria"/>
                <a:ea typeface="Cambria"/>
                <a:cs typeface="Cambria"/>
                <a:sym typeface="Cambria"/>
              </a:rPr>
              <a:t>投影片網址 </a:t>
            </a:r>
            <a:br>
              <a:rPr lang="en-US" sz="1800">
                <a:solidFill>
                  <a:schemeClr val="dk1"/>
                </a:solidFill>
                <a:latin typeface="Cambria"/>
                <a:ea typeface="Cambria"/>
                <a:cs typeface="Cambria"/>
                <a:sym typeface="Cambria"/>
              </a:rPr>
            </a:br>
            <a:r>
              <a:rPr lang="en-US" sz="1400" u="sng">
                <a:solidFill>
                  <a:schemeClr val="hlink"/>
                </a:solidFill>
                <a:hlinkClick r:id="rId4"/>
              </a:rPr>
              <a:t>http://l.pulipuli.info/16/9/sa/slide</a:t>
            </a:r>
          </a:p>
          <a:p>
            <a:pPr indent="0" lvl="0" marL="0" marR="0" rtl="0" algn="r">
              <a:spcBef>
                <a:spcPts val="360"/>
              </a:spcBef>
              <a:spcAft>
                <a:spcPts val="0"/>
              </a:spcAft>
              <a:buClr>
                <a:schemeClr val="dk2"/>
              </a:buClr>
              <a:buSzPct val="25000"/>
              <a:buFont typeface="Noto Symbol"/>
              <a:buNone/>
            </a:pPr>
            <a:r>
              <a:t/>
            </a:r>
            <a:endParaRPr b="0" i="0" sz="1800" u="none" cap="none" strike="noStrike">
              <a:solidFill>
                <a:schemeClr val="dk1"/>
              </a:solidFill>
              <a:latin typeface="Cambria"/>
              <a:ea typeface="Cambria"/>
              <a:cs typeface="Cambria"/>
              <a:sym typeface="Cambria"/>
            </a:endParaRPr>
          </a:p>
          <a:p>
            <a:pPr indent="0" lvl="0" marL="0" marR="0" rtl="0" algn="r">
              <a:spcBef>
                <a:spcPts val="360"/>
              </a:spcBef>
              <a:spcAft>
                <a:spcPts val="0"/>
              </a:spcAft>
              <a:buClr>
                <a:schemeClr val="dk2"/>
              </a:buClr>
              <a:buSzPct val="25000"/>
              <a:buFont typeface="Noto Symbol"/>
              <a:buNone/>
            </a:pPr>
            <a:r>
              <a:rPr b="0" i="0" lang="en-US" sz="1800" u="none" cap="none" strike="noStrike">
                <a:solidFill>
                  <a:schemeClr val="dk1"/>
                </a:solidFill>
                <a:latin typeface="Cambria"/>
                <a:ea typeface="Cambria"/>
                <a:cs typeface="Cambria"/>
                <a:sym typeface="Cambria"/>
              </a:rPr>
              <a:t> </a:t>
            </a:r>
          </a:p>
        </p:txBody>
      </p:sp>
      <p:sp>
        <p:nvSpPr>
          <p:cNvPr id="94" name="Shape 94"/>
          <p:cNvSpPr txBox="1"/>
          <p:nvPr>
            <p:ph type="ctrTitle"/>
          </p:nvPr>
        </p:nvSpPr>
        <p:spPr>
          <a:xfrm>
            <a:off x="762000" y="2790825"/>
            <a:ext cx="6781800" cy="533399"/>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r>
              <a:rPr b="1" i="0" lang="en-US" sz="3200" u="none" cap="none" strike="noStrike">
                <a:solidFill>
                  <a:schemeClr val="dk2"/>
                </a:solidFill>
                <a:latin typeface="Calibri"/>
                <a:ea typeface="Calibri"/>
                <a:cs typeface="Calibri"/>
                <a:sym typeface="Calibri"/>
              </a:rPr>
              <a:t>質性與量化研究方法</a:t>
            </a:r>
            <a:br>
              <a:rPr b="1" i="0" lang="en-US" sz="4000" u="none" cap="none" strike="noStrike">
                <a:solidFill>
                  <a:schemeClr val="dk2"/>
                </a:solidFill>
                <a:latin typeface="Calibri"/>
                <a:ea typeface="Calibri"/>
                <a:cs typeface="Calibri"/>
                <a:sym typeface="Calibri"/>
              </a:rPr>
            </a:br>
            <a:r>
              <a:rPr b="1" i="0" lang="en-US" sz="4000" u="none" cap="none" strike="noStrike">
                <a:solidFill>
                  <a:schemeClr val="dk2"/>
                </a:solidFill>
                <a:latin typeface="Calibri"/>
                <a:ea typeface="Calibri"/>
                <a:cs typeface="Calibri"/>
                <a:sym typeface="Calibri"/>
              </a:rPr>
              <a:t>序列分析工作坊</a:t>
            </a:r>
          </a:p>
        </p:txBody>
      </p:sp>
      <p:pic>
        <p:nvPicPr>
          <p:cNvPr id="95" name="Shape 95"/>
          <p:cNvPicPr preferRelativeResize="0"/>
          <p:nvPr/>
        </p:nvPicPr>
        <p:blipFill rotWithShape="1">
          <a:blip r:embed="rId5">
            <a:alphaModFix/>
          </a:blip>
          <a:srcRect b="0" l="0" r="0" t="0"/>
          <a:stretch/>
        </p:blipFill>
        <p:spPr>
          <a:xfrm>
            <a:off x="7669213" y="2282825"/>
            <a:ext cx="833437" cy="86677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8" name="Shape 208"/>
        <p:cNvGrpSpPr/>
        <p:nvPr/>
      </p:nvGrpSpPr>
      <p:grpSpPr>
        <a:xfrm>
          <a:off x="0" y="0"/>
          <a:ext cx="0" cy="0"/>
          <a:chOff x="0" y="0"/>
          <a:chExt cx="0" cy="0"/>
        </a:xfrm>
      </p:grpSpPr>
      <p:sp>
        <p:nvSpPr>
          <p:cNvPr id="209" name="Shape 209"/>
          <p:cNvSpPr txBox="1"/>
          <p:nvPr>
            <p:ph type="title"/>
          </p:nvPr>
        </p:nvSpPr>
        <p:spPr>
          <a:xfrm>
            <a:off x="623887" y="3236913"/>
            <a:ext cx="7886700" cy="285273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en-US" sz="6000" u="none" cap="none" strike="noStrike">
                <a:solidFill>
                  <a:schemeClr val="dk1"/>
                </a:solidFill>
                <a:latin typeface="Calibri"/>
                <a:ea typeface="Calibri"/>
                <a:cs typeface="Calibri"/>
                <a:sym typeface="Calibri"/>
              </a:rPr>
              <a:t>使用與開發編碼表</a:t>
            </a:r>
          </a:p>
        </p:txBody>
      </p:sp>
      <p:sp>
        <p:nvSpPr>
          <p:cNvPr id="210" name="Shape 210"/>
          <p:cNvSpPr txBox="1"/>
          <p:nvPr>
            <p:ph idx="1" type="body"/>
          </p:nvPr>
        </p:nvSpPr>
        <p:spPr>
          <a:xfrm>
            <a:off x="623887" y="1736725"/>
            <a:ext cx="7886700" cy="150018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chemeClr val="dk2"/>
              </a:buClr>
              <a:buSzPct val="25000"/>
              <a:buFont typeface="Noto Symbol"/>
              <a:buNone/>
            </a:pPr>
            <a:r>
              <a:rPr b="0" i="0" lang="en-US" sz="2400" u="none" cap="none" strike="noStrike">
                <a:solidFill>
                  <a:schemeClr val="dk2"/>
                </a:solidFill>
                <a:latin typeface="Cambria"/>
                <a:ea typeface="Cambria"/>
                <a:cs typeface="Cambria"/>
                <a:sym typeface="Cambria"/>
              </a:rPr>
              <a:t>Part 1.</a:t>
            </a:r>
          </a:p>
        </p:txBody>
      </p:sp>
      <p:sp>
        <p:nvSpPr>
          <p:cNvPr id="211" name="Shape 211"/>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6" name="Shape 216"/>
        <p:cNvGrpSpPr/>
        <p:nvPr/>
      </p:nvGrpSpPr>
      <p:grpSpPr>
        <a:xfrm>
          <a:off x="0" y="0"/>
          <a:ext cx="0" cy="0"/>
          <a:chOff x="0" y="0"/>
          <a:chExt cx="0" cy="0"/>
        </a:xfrm>
      </p:grpSpPr>
      <p:grpSp>
        <p:nvGrpSpPr>
          <p:cNvPr id="217" name="Shape 217"/>
          <p:cNvGrpSpPr/>
          <p:nvPr/>
        </p:nvGrpSpPr>
        <p:grpSpPr>
          <a:xfrm>
            <a:off x="6535705" y="2351908"/>
            <a:ext cx="2225604" cy="3220132"/>
            <a:chOff x="3895080" y="2351908"/>
            <a:chExt cx="2225604" cy="3220132"/>
          </a:xfrm>
        </p:grpSpPr>
        <p:pic>
          <p:nvPicPr>
            <p:cNvPr id="218" name="Shape 218"/>
            <p:cNvPicPr preferRelativeResize="0"/>
            <p:nvPr/>
          </p:nvPicPr>
          <p:blipFill rotWithShape="1">
            <a:blip r:embed="rId3">
              <a:alphaModFix/>
            </a:blip>
            <a:srcRect b="0" l="0" r="0" t="0"/>
            <a:stretch/>
          </p:blipFill>
          <p:spPr>
            <a:xfrm>
              <a:off x="3895080" y="2441358"/>
              <a:ext cx="2225604" cy="3130682"/>
            </a:xfrm>
            <a:prstGeom prst="rect">
              <a:avLst/>
            </a:prstGeom>
            <a:noFill/>
            <a:ln>
              <a:noFill/>
            </a:ln>
          </p:spPr>
        </p:pic>
        <p:sp>
          <p:nvSpPr>
            <p:cNvPr id="219" name="Shape 219"/>
            <p:cNvSpPr txBox="1"/>
            <p:nvPr/>
          </p:nvSpPr>
          <p:spPr>
            <a:xfrm>
              <a:off x="4838221" y="2351908"/>
              <a:ext cx="854101" cy="132343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8000" u="none" cap="none" strike="noStrike">
                  <a:solidFill>
                    <a:schemeClr val="lt1"/>
                  </a:solidFill>
                  <a:latin typeface="Cambria"/>
                  <a:ea typeface="Cambria"/>
                  <a:cs typeface="Cambria"/>
                  <a:sym typeface="Cambria"/>
                </a:rPr>
                <a:t>?</a:t>
              </a:r>
            </a:p>
          </p:txBody>
        </p:sp>
      </p:grpSp>
      <p:sp>
        <p:nvSpPr>
          <p:cNvPr id="220" name="Shape 220"/>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依變項的選擇</a:t>
            </a:r>
          </a:p>
        </p:txBody>
      </p:sp>
      <p:sp>
        <p:nvSpPr>
          <p:cNvPr id="221" name="Shape 221"/>
          <p:cNvSpPr/>
          <p:nvPr/>
        </p:nvSpPr>
        <p:spPr>
          <a:xfrm>
            <a:off x="2825286" y="2315785"/>
            <a:ext cx="4100472" cy="379542"/>
          </a:xfrm>
          <a:prstGeom prst="rightArrow">
            <a:avLst>
              <a:gd fmla="val 50000" name="adj1"/>
              <a:gd fmla="val 50000" name="adj2"/>
            </a:avLst>
          </a:prstGeom>
          <a:gradFill>
            <a:gsLst>
              <a:gs pos="0">
                <a:srgbClr val="D3817F"/>
              </a:gs>
              <a:gs pos="50000">
                <a:srgbClr val="C64A47"/>
              </a:gs>
              <a:gs pos="100000">
                <a:srgbClr val="B53B38"/>
              </a:gs>
            </a:gsLst>
            <a:lin ang="5400000" scaled="0"/>
          </a:gradFill>
          <a:ln cap="flat" cmpd="sng" w="9525">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222" name="Shape 222"/>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223" name="Shape 223"/>
          <p:cNvSpPr/>
          <p:nvPr/>
        </p:nvSpPr>
        <p:spPr>
          <a:xfrm>
            <a:off x="3932394" y="2122256"/>
            <a:ext cx="1712540" cy="668865"/>
          </a:xfrm>
          <a:prstGeom prst="roundRect">
            <a:avLst>
              <a:gd fmla="val 16667" name="adj"/>
            </a:avLst>
          </a:prstGeom>
          <a:solidFill>
            <a:schemeClr val="accent3"/>
          </a:solidFill>
          <a:ln cap="flat" cmpd="sng" w="12700">
            <a:solidFill>
              <a:srgbClr val="71894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實施教學策略</a:t>
            </a:r>
          </a:p>
        </p:txBody>
      </p:sp>
      <p:sp>
        <p:nvSpPr>
          <p:cNvPr id="224" name="Shape 224"/>
          <p:cNvSpPr/>
          <p:nvPr/>
        </p:nvSpPr>
        <p:spPr>
          <a:xfrm flipH="1" rot="10800000">
            <a:off x="2825288" y="3419820"/>
            <a:ext cx="4100472" cy="1036948"/>
          </a:xfrm>
          <a:prstGeom prst="curvedDownArrow">
            <a:avLst>
              <a:gd fmla="val 25000" name="adj1"/>
              <a:gd fmla="val 50000" name="adj2"/>
              <a:gd fmla="val 25000" name="adj3"/>
            </a:avLst>
          </a:prstGeom>
          <a:gradFill>
            <a:gsLst>
              <a:gs pos="0">
                <a:srgbClr val="DCE8C4"/>
              </a:gs>
              <a:gs pos="50000">
                <a:srgbClr val="D4E2B8"/>
              </a:gs>
              <a:gs pos="100000">
                <a:srgbClr val="CDDFA9"/>
              </a:gs>
            </a:gsLst>
            <a:lin ang="5400000" scaled="0"/>
          </a:gradFill>
          <a:ln cap="flat" cmpd="sng" w="9525">
            <a:solidFill>
              <a:schemeClr val="accent3"/>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pic>
        <p:nvPicPr>
          <p:cNvPr descr="256x256" id="225" name="Shape 225"/>
          <p:cNvPicPr preferRelativeResize="0"/>
          <p:nvPr/>
        </p:nvPicPr>
        <p:blipFill rotWithShape="1">
          <a:blip r:embed="rId4">
            <a:alphaModFix/>
          </a:blip>
          <a:srcRect b="0" l="0" r="0" t="0"/>
          <a:stretch/>
        </p:blipFill>
        <p:spPr>
          <a:xfrm flipH="1" rot="-5400000">
            <a:off x="4372380" y="3596153"/>
            <a:ext cx="1272600" cy="1272600"/>
          </a:xfrm>
          <a:prstGeom prst="rect">
            <a:avLst/>
          </a:prstGeom>
          <a:noFill/>
          <a:ln>
            <a:noFill/>
          </a:ln>
        </p:spPr>
      </p:pic>
      <p:sp>
        <p:nvSpPr>
          <p:cNvPr id="226" name="Shape 226"/>
          <p:cNvSpPr/>
          <p:nvPr/>
        </p:nvSpPr>
        <p:spPr>
          <a:xfrm>
            <a:off x="3325050" y="5419225"/>
            <a:ext cx="2275200" cy="583500"/>
          </a:xfrm>
          <a:prstGeom prst="wedgeRoundRectCallout">
            <a:avLst>
              <a:gd fmla="val 18596" name="adj1"/>
              <a:gd fmla="val -154049" name="adj2"/>
              <a:gd fmla="val 16667" name="adj3"/>
            </a:avLst>
          </a:prstGeom>
          <a:solidFill>
            <a:schemeClr val="lt1"/>
          </a:solidFill>
          <a:ln cap="flat" cmpd="sng" w="127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lang="en-US" sz="1800">
                <a:solidFill>
                  <a:schemeClr val="dk1"/>
                </a:solidFill>
              </a:rPr>
              <a:t>B. </a:t>
            </a:r>
            <a:r>
              <a:rPr b="0" i="0" lang="en-US" sz="1800" u="none" cap="none" strike="noStrike">
                <a:solidFill>
                  <a:schemeClr val="dk1"/>
                </a:solidFill>
                <a:latin typeface="Arial"/>
                <a:ea typeface="Arial"/>
                <a:cs typeface="Arial"/>
                <a:sym typeface="Arial"/>
              </a:rPr>
              <a:t>知識建構層次</a:t>
            </a:r>
          </a:p>
        </p:txBody>
      </p:sp>
      <p:sp>
        <p:nvSpPr>
          <p:cNvPr id="227" name="Shape 227"/>
          <p:cNvSpPr/>
          <p:nvPr/>
        </p:nvSpPr>
        <p:spPr>
          <a:xfrm>
            <a:off x="5740029" y="4868750"/>
            <a:ext cx="2379599" cy="583500"/>
          </a:xfrm>
          <a:prstGeom prst="wedgeRoundRectCallout">
            <a:avLst>
              <a:gd fmla="val -73278" name="adj1"/>
              <a:gd fmla="val -70004" name="adj2"/>
              <a:gd fmla="val 16667" name="adj3"/>
            </a:avLst>
          </a:prstGeom>
          <a:solidFill>
            <a:schemeClr val="lt1"/>
          </a:solidFill>
          <a:ln cap="flat" cmpd="sng" w="127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lang="en-US" sz="1800">
                <a:solidFill>
                  <a:schemeClr val="dk1"/>
                </a:solidFill>
              </a:rPr>
              <a:t>C. </a:t>
            </a:r>
            <a:r>
              <a:rPr b="0" i="0" lang="en-US" sz="1800" u="none" cap="none" strike="noStrike">
                <a:solidFill>
                  <a:schemeClr val="dk1"/>
                </a:solidFill>
                <a:latin typeface="Arial"/>
                <a:ea typeface="Arial"/>
                <a:cs typeface="Arial"/>
                <a:sym typeface="Arial"/>
              </a:rPr>
              <a:t>問題解決討論</a:t>
            </a:r>
          </a:p>
        </p:txBody>
      </p:sp>
      <p:pic>
        <p:nvPicPr>
          <p:cNvPr id="228" name="Shape 228"/>
          <p:cNvPicPr preferRelativeResize="0"/>
          <p:nvPr/>
        </p:nvPicPr>
        <p:blipFill rotWithShape="1">
          <a:blip r:embed="rId5">
            <a:alphaModFix/>
          </a:blip>
          <a:srcRect b="0" l="0" r="0" t="0"/>
          <a:stretch/>
        </p:blipFill>
        <p:spPr>
          <a:xfrm>
            <a:off x="341562" y="2351908"/>
            <a:ext cx="2275082" cy="3200284"/>
          </a:xfrm>
          <a:prstGeom prst="rect">
            <a:avLst/>
          </a:prstGeom>
          <a:noFill/>
          <a:ln>
            <a:noFill/>
          </a:ln>
        </p:spPr>
      </p:pic>
      <p:sp>
        <p:nvSpPr>
          <p:cNvPr id="229" name="Shape 229"/>
          <p:cNvSpPr/>
          <p:nvPr/>
        </p:nvSpPr>
        <p:spPr>
          <a:xfrm>
            <a:off x="1847100" y="4534050"/>
            <a:ext cx="2085300" cy="518400"/>
          </a:xfrm>
          <a:prstGeom prst="wedgeRoundRectCallout">
            <a:avLst>
              <a:gd fmla="val 71528" name="adj1"/>
              <a:gd fmla="val -34743" name="adj2"/>
              <a:gd fmla="val 16667" name="adj3"/>
            </a:avLst>
          </a:prstGeom>
          <a:solidFill>
            <a:srgbClr val="FFFFFF"/>
          </a:solidFill>
          <a:ln cap="flat" cmpd="sng" w="127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lang="en-US" sz="1800">
                <a:solidFill>
                  <a:schemeClr val="dk1"/>
                </a:solidFill>
              </a:rPr>
              <a:t>A. </a:t>
            </a:r>
            <a:r>
              <a:rPr b="0" i="0" lang="en-US" sz="1800" u="none" cap="none" strike="noStrike">
                <a:solidFill>
                  <a:schemeClr val="dk1"/>
                </a:solidFill>
                <a:latin typeface="Arial"/>
                <a:ea typeface="Arial"/>
                <a:cs typeface="Arial"/>
                <a:sym typeface="Arial"/>
              </a:rPr>
              <a:t>認知分類架構</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4" name="Shape 234"/>
        <p:cNvGrpSpPr/>
        <p:nvPr/>
      </p:nvGrpSpPr>
      <p:grpSpPr>
        <a:xfrm>
          <a:off x="0" y="0"/>
          <a:ext cx="0" cy="0"/>
          <a:chOff x="0" y="0"/>
          <a:chExt cx="0" cy="0"/>
        </a:xfrm>
      </p:grpSpPr>
      <p:sp>
        <p:nvSpPr>
          <p:cNvPr id="235" name="Shape 235"/>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lang="en-US" sz="4000">
                <a:solidFill>
                  <a:schemeClr val="lt1"/>
                </a:solidFill>
                <a:latin typeface="Calibri"/>
                <a:ea typeface="Calibri"/>
                <a:cs typeface="Calibri"/>
                <a:sym typeface="Calibri"/>
              </a:rPr>
              <a:t>A. </a:t>
            </a:r>
            <a:r>
              <a:rPr b="1" i="0" lang="en-US" sz="4000" u="none" cap="none" strike="noStrike">
                <a:solidFill>
                  <a:schemeClr val="lt1"/>
                </a:solidFill>
                <a:latin typeface="Calibri"/>
                <a:ea typeface="Calibri"/>
                <a:cs typeface="Calibri"/>
                <a:sym typeface="Calibri"/>
              </a:rPr>
              <a:t>認知分類架構表 (1/3)</a:t>
            </a:r>
          </a:p>
        </p:txBody>
      </p:sp>
      <p:sp>
        <p:nvSpPr>
          <p:cNvPr id="236" name="Shape 236"/>
          <p:cNvSpPr txBox="1"/>
          <p:nvPr>
            <p:ph idx="1" type="body"/>
          </p:nvPr>
        </p:nvSpPr>
        <p:spPr>
          <a:xfrm>
            <a:off x="533400" y="1219200"/>
            <a:ext cx="8191500" cy="4876800"/>
          </a:xfrm>
          <a:prstGeom prst="rect">
            <a:avLst/>
          </a:prstGeom>
          <a:noFill/>
          <a:ln>
            <a:noFill/>
          </a:ln>
        </p:spPr>
        <p:txBody>
          <a:bodyPr anchorCtr="0" anchor="t" bIns="45700" lIns="91425" rIns="91425" tIns="45700">
            <a:noAutofit/>
          </a:bodyPr>
          <a:lstStyle/>
          <a:p>
            <a:pPr indent="-330200" lvl="0" marL="342900" marR="0" rtl="0" algn="l">
              <a:spcBef>
                <a:spcPts val="0"/>
              </a:spcBef>
              <a:spcAft>
                <a:spcPts val="0"/>
              </a:spcAft>
              <a:buClr>
                <a:schemeClr val="dk2"/>
              </a:buClr>
              <a:buSzPct val="100000"/>
              <a:buFont typeface="Noto Symbol"/>
            </a:pPr>
            <a:r>
              <a:rPr b="0" i="0" lang="en-US" sz="2600" u="none" cap="none" strike="noStrike">
                <a:solidFill>
                  <a:schemeClr val="dk1"/>
                </a:solidFill>
                <a:latin typeface="Cambria"/>
                <a:ea typeface="Cambria"/>
                <a:cs typeface="Cambria"/>
                <a:sym typeface="Cambria"/>
              </a:rPr>
              <a:t>1949~1953年，布魯姆(Bloom)等人藉用生物學的分類法觀念將教育目標分類。</a:t>
            </a:r>
          </a:p>
          <a:p>
            <a:pPr indent="-330200" lvl="0" marL="342900" marR="0" rtl="0" algn="l">
              <a:spcBef>
                <a:spcPts val="560"/>
              </a:spcBef>
              <a:spcAft>
                <a:spcPts val="0"/>
              </a:spcAft>
              <a:buClr>
                <a:schemeClr val="dk2"/>
              </a:buClr>
              <a:buSzPct val="100000"/>
              <a:buFont typeface="Noto Symbol"/>
            </a:pPr>
            <a:r>
              <a:rPr b="0" i="0" lang="en-US" sz="2600" u="none" cap="none" strike="noStrike">
                <a:solidFill>
                  <a:schemeClr val="dk1"/>
                </a:solidFill>
                <a:latin typeface="Cambria"/>
                <a:ea typeface="Cambria"/>
                <a:cs typeface="Cambria"/>
                <a:sym typeface="Cambria"/>
              </a:rPr>
              <a:t>1960年提出認知領域的教育目標分類表，將認知領域的教學目標的類別，由最簡單到最複雜，由具體到抽象，排成六個層次，依序為知識、理解、應用、分析、綜合與評鑑，每一個較簡單的類別都是想掌握下一個較複雜的類別的先決條件。</a:t>
            </a:r>
          </a:p>
          <a:p>
            <a:pPr indent="-330200" lvl="0" marL="342900" marR="0" rtl="0" algn="l">
              <a:spcBef>
                <a:spcPts val="560"/>
              </a:spcBef>
              <a:spcAft>
                <a:spcPts val="0"/>
              </a:spcAft>
              <a:buClr>
                <a:schemeClr val="dk2"/>
              </a:buClr>
              <a:buSzPct val="100000"/>
              <a:buFont typeface="Noto Symbol"/>
            </a:pPr>
            <a:r>
              <a:rPr b="0" i="0" lang="en-US" sz="2600" u="none" cap="none" strike="noStrike">
                <a:solidFill>
                  <a:schemeClr val="dk1"/>
                </a:solidFill>
                <a:latin typeface="Cambria"/>
                <a:ea typeface="Cambria"/>
                <a:cs typeface="Cambria"/>
                <a:sym typeface="Cambria"/>
              </a:rPr>
              <a:t>因應教育理論的演進，布魯姆教育分類法也在2001年出刊修訂版，先依知識向度和認知歷程向度形成一個二維矩陣後，再進行教育目標的分析。</a:t>
            </a:r>
          </a:p>
        </p:txBody>
      </p:sp>
      <p:sp>
        <p:nvSpPr>
          <p:cNvPr id="237" name="Shape 237"/>
          <p:cNvSpPr/>
          <p:nvPr/>
        </p:nvSpPr>
        <p:spPr>
          <a:xfrm>
            <a:off x="228600" y="6049744"/>
            <a:ext cx="8782050" cy="46166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mbria"/>
                <a:ea typeface="Cambria"/>
                <a:cs typeface="Cambria"/>
                <a:sym typeface="Cambria"/>
              </a:rPr>
              <a:t>Anderson, L. W., &amp; Krathwohl, D. R. (2001). </a:t>
            </a:r>
            <a:r>
              <a:rPr b="0" i="1" lang="en-US" sz="1200" u="none" cap="none" strike="noStrike">
                <a:solidFill>
                  <a:schemeClr val="dk1"/>
                </a:solidFill>
                <a:latin typeface="Cambria"/>
                <a:ea typeface="Cambria"/>
                <a:cs typeface="Cambria"/>
                <a:sym typeface="Cambria"/>
              </a:rPr>
              <a:t>A taxonomy for learning, teaching, and assessing: a revision of Bloom’s taxonomy of educational objectives</a:t>
            </a:r>
            <a:r>
              <a:rPr b="0" i="0" lang="en-US" sz="1200" u="none" cap="none" strike="noStrike">
                <a:solidFill>
                  <a:schemeClr val="dk1"/>
                </a:solidFill>
                <a:latin typeface="Cambria"/>
                <a:ea typeface="Cambria"/>
                <a:cs typeface="Cambria"/>
                <a:sym typeface="Cambria"/>
              </a:rPr>
              <a:t>. New York: Longman.</a:t>
            </a:r>
          </a:p>
        </p:txBody>
      </p:sp>
      <p:sp>
        <p:nvSpPr>
          <p:cNvPr id="238" name="Shape 238"/>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3" name="Shape 243"/>
        <p:cNvGrpSpPr/>
        <p:nvPr/>
      </p:nvGrpSpPr>
      <p:grpSpPr>
        <a:xfrm>
          <a:off x="0" y="0"/>
          <a:ext cx="0" cy="0"/>
          <a:chOff x="0" y="0"/>
          <a:chExt cx="0" cy="0"/>
        </a:xfrm>
      </p:grpSpPr>
      <p:sp>
        <p:nvSpPr>
          <p:cNvPr id="244" name="Shape 244"/>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lvl="0" rtl="0">
              <a:spcBef>
                <a:spcPts val="0"/>
              </a:spcBef>
              <a:buSzPct val="25000"/>
              <a:buNone/>
            </a:pPr>
            <a:r>
              <a:rPr b="1" lang="en-US" sz="4000">
                <a:solidFill>
                  <a:schemeClr val="lt1"/>
                </a:solidFill>
                <a:latin typeface="Calibri"/>
                <a:ea typeface="Calibri"/>
                <a:cs typeface="Calibri"/>
                <a:sym typeface="Calibri"/>
              </a:rPr>
              <a:t>A. 認知分類架構表 (2/3)</a:t>
            </a:r>
          </a:p>
        </p:txBody>
      </p:sp>
      <p:pic>
        <p:nvPicPr>
          <p:cNvPr descr="7.jpg" id="245" name="Shape 245"/>
          <p:cNvPicPr preferRelativeResize="0"/>
          <p:nvPr>
            <p:ph idx="1" type="body"/>
          </p:nvPr>
        </p:nvPicPr>
        <p:blipFill rotWithShape="1">
          <a:blip r:embed="rId3">
            <a:alphaModFix/>
          </a:blip>
          <a:srcRect b="0" l="0" r="0" t="0"/>
          <a:stretch/>
        </p:blipFill>
        <p:spPr>
          <a:xfrm>
            <a:off x="1082154" y="1600200"/>
            <a:ext cx="7214642" cy="4495800"/>
          </a:xfrm>
          <a:prstGeom prst="rect">
            <a:avLst/>
          </a:prstGeom>
          <a:noFill/>
          <a:ln>
            <a:noFill/>
          </a:ln>
        </p:spPr>
      </p:pic>
      <p:sp>
        <p:nvSpPr>
          <p:cNvPr id="246" name="Shape 246"/>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247" name="Shape 247"/>
          <p:cNvSpPr/>
          <p:nvPr/>
        </p:nvSpPr>
        <p:spPr>
          <a:xfrm>
            <a:off x="228600" y="6095994"/>
            <a:ext cx="8782200" cy="4617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lang="en-US" sz="1100">
                <a:solidFill>
                  <a:schemeClr val="dk1"/>
                </a:solidFill>
              </a:rPr>
              <a:t>鄭蕙如、林世華（2004）。Bloom 認知領域教育目標分類修訂版理論與實務之探討─ 以九年一貫課程數學領域分段能力指標為例。</a:t>
            </a:r>
            <a:br>
              <a:rPr lang="en-US" sz="1100">
                <a:solidFill>
                  <a:schemeClr val="dk1"/>
                </a:solidFill>
              </a:rPr>
            </a:br>
            <a:r>
              <a:rPr i="1" lang="en-US" sz="1100">
                <a:solidFill>
                  <a:schemeClr val="dk1"/>
                </a:solidFill>
              </a:rPr>
              <a:t>臺東大學教育學報</a:t>
            </a:r>
            <a:r>
              <a:rPr lang="en-US" sz="1100">
                <a:solidFill>
                  <a:schemeClr val="dk1"/>
                </a:solidFill>
              </a:rPr>
              <a:t>，</a:t>
            </a:r>
            <a:r>
              <a:rPr i="1" lang="en-US" sz="1100">
                <a:solidFill>
                  <a:schemeClr val="dk1"/>
                </a:solidFill>
              </a:rPr>
              <a:t>15</a:t>
            </a:r>
            <a:r>
              <a:rPr lang="en-US" sz="1100">
                <a:solidFill>
                  <a:schemeClr val="dk1"/>
                </a:solidFill>
              </a:rPr>
              <a:t>（2），247–274。</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1" name="Shape 251"/>
        <p:cNvGrpSpPr/>
        <p:nvPr/>
      </p:nvGrpSpPr>
      <p:grpSpPr>
        <a:xfrm>
          <a:off x="0" y="0"/>
          <a:ext cx="0" cy="0"/>
          <a:chOff x="0" y="0"/>
          <a:chExt cx="0" cy="0"/>
        </a:xfrm>
      </p:grpSpPr>
      <p:sp>
        <p:nvSpPr>
          <p:cNvPr id="252" name="Shape 252"/>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lvl="0" rtl="0">
              <a:spcBef>
                <a:spcPts val="0"/>
              </a:spcBef>
              <a:buSzPct val="25000"/>
              <a:buNone/>
            </a:pPr>
            <a:r>
              <a:rPr b="1" lang="en-US" sz="4000">
                <a:solidFill>
                  <a:schemeClr val="lt1"/>
                </a:solidFill>
                <a:latin typeface="Calibri"/>
                <a:ea typeface="Calibri"/>
                <a:cs typeface="Calibri"/>
                <a:sym typeface="Calibri"/>
              </a:rPr>
              <a:t>A. 認知分類架構表 (3/3)</a:t>
            </a:r>
          </a:p>
        </p:txBody>
      </p:sp>
      <p:graphicFrame>
        <p:nvGraphicFramePr>
          <p:cNvPr id="253" name="Shape 253"/>
          <p:cNvGraphicFramePr/>
          <p:nvPr/>
        </p:nvGraphicFramePr>
        <p:xfrm>
          <a:off x="333375" y="1780432"/>
          <a:ext cx="3000000" cy="3000000"/>
        </p:xfrm>
        <a:graphic>
          <a:graphicData uri="http://schemas.openxmlformats.org/drawingml/2006/table">
            <a:tbl>
              <a:tblPr bandRow="1" firstRow="1">
                <a:noFill/>
                <a:tableStyleId>{7F93B169-C03F-4BDB-B354-1CBE81BBE29F}</a:tableStyleId>
              </a:tblPr>
              <a:tblGrid>
                <a:gridCol w="812800"/>
                <a:gridCol w="1950725"/>
                <a:gridCol w="5770875"/>
              </a:tblGrid>
              <a:tr h="454500">
                <a:tc>
                  <a:txBody>
                    <a:bodyPr>
                      <a:noAutofit/>
                    </a:bodyPr>
                    <a:lstStyle/>
                    <a:p>
                      <a:pPr indent="0" lvl="0" marL="0" marR="0" rtl="0" algn="ctr">
                        <a:spcBef>
                          <a:spcPts val="0"/>
                        </a:spcBef>
                        <a:buSzPct val="25000"/>
                        <a:buNone/>
                      </a:pPr>
                      <a:r>
                        <a:rPr lang="en-US" sz="1800" u="none" cap="none" strike="noStrike">
                          <a:latin typeface="Cambria"/>
                          <a:ea typeface="Cambria"/>
                          <a:cs typeface="Cambria"/>
                          <a:sym typeface="Cambria"/>
                        </a:rPr>
                        <a:t>編碼</a:t>
                      </a:r>
                    </a:p>
                  </a:txBody>
                  <a:tcPr marT="45725" marB="45725" marR="91450" marL="91450" anchor="ctr"/>
                </a:tc>
                <a:tc>
                  <a:txBody>
                    <a:bodyPr>
                      <a:noAutofit/>
                    </a:bodyPr>
                    <a:lstStyle/>
                    <a:p>
                      <a:pPr indent="0" lvl="0" marL="0" marR="0" rtl="0" algn="ctr">
                        <a:spcBef>
                          <a:spcPts val="0"/>
                        </a:spcBef>
                        <a:buSzPct val="25000"/>
                        <a:buNone/>
                      </a:pPr>
                      <a:r>
                        <a:rPr lang="en-US" sz="1800" u="none" cap="none" strike="noStrike">
                          <a:latin typeface="Cambria"/>
                          <a:ea typeface="Cambria"/>
                          <a:cs typeface="Cambria"/>
                          <a:sym typeface="Cambria"/>
                        </a:rPr>
                        <a:t>階段</a:t>
                      </a:r>
                    </a:p>
                  </a:txBody>
                  <a:tcPr marT="45725" marB="45725" marR="91450" marL="91450" anchor="ctr"/>
                </a:tc>
                <a:tc>
                  <a:txBody>
                    <a:bodyPr>
                      <a:noAutofit/>
                    </a:bodyPr>
                    <a:lstStyle/>
                    <a:p>
                      <a:pPr indent="0" lvl="0" marL="0" marR="0" rtl="0" algn="ctr">
                        <a:spcBef>
                          <a:spcPts val="0"/>
                        </a:spcBef>
                        <a:buSzPct val="25000"/>
                        <a:buNone/>
                      </a:pPr>
                      <a:r>
                        <a:rPr lang="en-US" sz="1800" u="none" cap="none" strike="noStrike">
                          <a:latin typeface="Cambria"/>
                          <a:ea typeface="Cambria"/>
                          <a:cs typeface="Cambria"/>
                          <a:sym typeface="Cambria"/>
                        </a:rPr>
                        <a:t>操作</a:t>
                      </a:r>
                    </a:p>
                  </a:txBody>
                  <a:tcPr marT="45725" marB="45725" marR="91450" marL="91450" anchor="ctr"/>
                </a:tc>
              </a:tr>
              <a:tr h="454500">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B1</a:t>
                      </a:r>
                    </a:p>
                  </a:txBody>
                  <a:tcPr marT="0" marB="0" marR="68575" marL="68575" anchor="ctr"/>
                </a:tc>
                <a:tc>
                  <a:txBody>
                    <a:bodyPr>
                      <a:noAutofit/>
                    </a:bodyPr>
                    <a:lstStyle/>
                    <a:p>
                      <a:pPr indent="0" lvl="0" marL="0" marR="0" rtl="0" algn="l">
                        <a:spcBef>
                          <a:spcPts val="0"/>
                        </a:spcBef>
                        <a:spcAft>
                          <a:spcPts val="0"/>
                        </a:spcAft>
                        <a:buSzPct val="25000"/>
                        <a:buNone/>
                      </a:pPr>
                      <a:r>
                        <a:rPr lang="en-US" sz="1800" u="none" cap="none" strike="noStrike">
                          <a:solidFill>
                            <a:schemeClr val="dk1"/>
                          </a:solidFill>
                          <a:latin typeface="Cambria"/>
                          <a:ea typeface="Cambria"/>
                          <a:cs typeface="Cambria"/>
                          <a:sym typeface="Cambria"/>
                        </a:rPr>
                        <a:t>Remember  記憶</a:t>
                      </a:r>
                    </a:p>
                  </a:txBody>
                  <a:tcPr marT="45725" marB="45725" marR="91450" marL="91450" anchor="ctr"/>
                </a:tc>
                <a:tc>
                  <a:txBody>
                    <a:bodyPr>
                      <a:noAutofit/>
                    </a:bodyPr>
                    <a:lstStyle/>
                    <a:p>
                      <a:pPr indent="0" lvl="0" marL="0" marR="0" rtl="0" algn="l">
                        <a:spcBef>
                          <a:spcPts val="0"/>
                        </a:spcBef>
                        <a:buSzPct val="25000"/>
                        <a:buNone/>
                      </a:pPr>
                      <a:r>
                        <a:rPr lang="en-US" sz="1800" u="none" cap="none" strike="noStrike">
                          <a:latin typeface="Cambria"/>
                          <a:ea typeface="Cambria"/>
                          <a:cs typeface="Cambria"/>
                          <a:sym typeface="Cambria"/>
                        </a:rPr>
                        <a:t>從長期記憶中找尋相關知識。</a:t>
                      </a:r>
                    </a:p>
                  </a:txBody>
                  <a:tcPr marT="45725" marB="45725" marR="91450" marL="91450" anchor="ctr"/>
                </a:tc>
              </a:tr>
              <a:tr h="552700">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B2</a:t>
                      </a:r>
                    </a:p>
                  </a:txBody>
                  <a:tcPr marT="0" marB="0" marR="68575" marL="68575"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Understand 了解</a:t>
                      </a:r>
                    </a:p>
                  </a:txBody>
                  <a:tcPr marT="45725" marB="45725" marR="91450" marL="91450" anchor="ctr"/>
                </a:tc>
                <a:tc>
                  <a:txBody>
                    <a:bodyPr>
                      <a:noAutofit/>
                    </a:bodyPr>
                    <a:lstStyle/>
                    <a:p>
                      <a:pPr indent="0" lvl="0" marL="0" marR="0" rtl="0" algn="l">
                        <a:spcBef>
                          <a:spcPts val="0"/>
                        </a:spcBef>
                        <a:buSzPct val="25000"/>
                        <a:buNone/>
                      </a:pPr>
                      <a:r>
                        <a:rPr lang="en-US" sz="1800" u="none" cap="none" strike="noStrike">
                          <a:latin typeface="Cambria"/>
                          <a:ea typeface="Cambria"/>
                          <a:cs typeface="Cambria"/>
                          <a:sym typeface="Cambria"/>
                        </a:rPr>
                        <a:t>瞭解所需的知識；根據過去經驗串聯新的知識。</a:t>
                      </a:r>
                    </a:p>
                  </a:txBody>
                  <a:tcPr marT="45725" marB="45725" marR="91450" marL="91450" anchor="ctr"/>
                </a:tc>
              </a:tr>
              <a:tr h="454500">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B3</a:t>
                      </a:r>
                    </a:p>
                  </a:txBody>
                  <a:tcPr marT="0" marB="0" marR="68575" marL="68575"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Apply  應用</a:t>
                      </a:r>
                    </a:p>
                  </a:txBody>
                  <a:tcPr marT="45725" marB="45725" marR="91450" marL="91450"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透過某些流程或應用來完成一件任務或解決問題。</a:t>
                      </a:r>
                    </a:p>
                  </a:txBody>
                  <a:tcPr marT="45725" marB="45725" marR="91450" marL="91450" anchor="ctr"/>
                </a:tc>
              </a:tr>
              <a:tr h="710625">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B4</a:t>
                      </a:r>
                    </a:p>
                  </a:txBody>
                  <a:tcPr marT="0" marB="0" marR="68575" marL="68575"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Analyze 分析</a:t>
                      </a:r>
                    </a:p>
                  </a:txBody>
                  <a:tcPr marT="45725" marB="45725" marR="91450" marL="91450"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將知識拆解與分析其成分，並且指出部分成分與整體知識之間的關聯。</a:t>
                      </a:r>
                    </a:p>
                  </a:txBody>
                  <a:tcPr marT="45725" marB="45725" marR="91450" marL="91450" anchor="ctr"/>
                </a:tc>
              </a:tr>
              <a:tr h="454500">
                <a:tc>
                  <a:txBody>
                    <a:bodyPr>
                      <a:noAutofit/>
                    </a:bodyPr>
                    <a:lstStyle/>
                    <a:p>
                      <a:pPr indent="0" lvl="0" marL="0" marR="0" rtl="0" algn="ctr">
                        <a:lnSpc>
                          <a:spcPct val="100000"/>
                        </a:lnSpc>
                        <a:spcBef>
                          <a:spcPts val="0"/>
                        </a:spcBef>
                        <a:spcAft>
                          <a:spcPts val="0"/>
                        </a:spcAft>
                        <a:buClr>
                          <a:srgbClr val="000000"/>
                        </a:buClr>
                        <a:buSzPct val="25000"/>
                        <a:buFont typeface="Cambria"/>
                        <a:buNone/>
                      </a:pPr>
                      <a:r>
                        <a:rPr lang="en-US" sz="1800" u="none" cap="none" strike="noStrike">
                          <a:solidFill>
                            <a:srgbClr val="000000"/>
                          </a:solidFill>
                          <a:latin typeface="Cambria"/>
                          <a:ea typeface="Cambria"/>
                          <a:cs typeface="Cambria"/>
                          <a:sym typeface="Cambria"/>
                        </a:rPr>
                        <a:t>B5</a:t>
                      </a:r>
                    </a:p>
                  </a:txBody>
                  <a:tcPr marT="0" marB="0" marR="68575" marL="68575"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Evaluate 評鑑</a:t>
                      </a:r>
                    </a:p>
                  </a:txBody>
                  <a:tcPr marT="45725" marB="45725" marR="91450" marL="91450"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根據準則與標準進行判斷或評鑑。</a:t>
                      </a:r>
                    </a:p>
                  </a:txBody>
                  <a:tcPr marT="45725" marB="45725" marR="91450" marL="91450" anchor="ctr"/>
                </a:tc>
              </a:tr>
              <a:tr h="710625">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B6</a:t>
                      </a:r>
                    </a:p>
                  </a:txBody>
                  <a:tcPr marT="0" marB="0" marR="68575" marL="68575"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Create 創作</a:t>
                      </a:r>
                    </a:p>
                  </a:txBody>
                  <a:tcPr marT="45725" marB="45725" marR="91450" marL="91450"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將不同的要素合為一體，並且完成一個完整與有用的整體。透過心智流程重組不同的要素，完成一個新的架構。</a:t>
                      </a:r>
                    </a:p>
                  </a:txBody>
                  <a:tcPr marT="45725" marB="45725" marR="91450" marL="91450" anchor="ctr"/>
                </a:tc>
              </a:tr>
              <a:tr h="528500">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B7</a:t>
                      </a:r>
                    </a:p>
                  </a:txBody>
                  <a:tcPr marT="0" marB="0" marR="68575" marL="68575"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Others  其他</a:t>
                      </a:r>
                    </a:p>
                  </a:txBody>
                  <a:tcPr marT="45725" marB="45725" marR="91450" marL="91450" anchor="ctr"/>
                </a:tc>
                <a:tc>
                  <a:txBody>
                    <a:bodyPr>
                      <a:noAutofit/>
                    </a:bodyPr>
                    <a:lstStyle/>
                    <a:p>
                      <a:pPr indent="0" lvl="0" marL="0" marR="0" rtl="0" algn="l">
                        <a:spcBef>
                          <a:spcPts val="0"/>
                        </a:spcBef>
                        <a:buSzPct val="25000"/>
                        <a:buNone/>
                      </a:pPr>
                      <a:r>
                        <a:rPr lang="en-US" sz="1800" u="none" cap="none" strike="noStrike">
                          <a:solidFill>
                            <a:schemeClr val="dk1"/>
                          </a:solidFill>
                          <a:latin typeface="Cambria"/>
                          <a:ea typeface="Cambria"/>
                          <a:cs typeface="Cambria"/>
                          <a:sym typeface="Cambria"/>
                        </a:rPr>
                        <a:t>與討論無關的主題</a:t>
                      </a:r>
                    </a:p>
                  </a:txBody>
                  <a:tcPr marT="45725" marB="45725" marR="91450" marL="91450" anchor="ctr"/>
                </a:tc>
              </a:tr>
            </a:tbl>
          </a:graphicData>
        </a:graphic>
      </p:graphicFrame>
      <p:sp>
        <p:nvSpPr>
          <p:cNvPr id="254" name="Shape 254"/>
          <p:cNvSpPr/>
          <p:nvPr/>
        </p:nvSpPr>
        <p:spPr>
          <a:xfrm>
            <a:off x="827583" y="1348383"/>
            <a:ext cx="7560839" cy="36933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認知分類架構表(Revised Bloom’s Taxonomy)</a:t>
            </a:r>
          </a:p>
        </p:txBody>
      </p:sp>
      <p:sp>
        <p:nvSpPr>
          <p:cNvPr id="255" name="Shape 255"/>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x="0" y="0"/>
          <a:ext cx="0" cy="0"/>
          <a:chOff x="0" y="0"/>
          <a:chExt cx="0" cy="0"/>
        </a:xfrm>
      </p:grpSpPr>
      <p:sp>
        <p:nvSpPr>
          <p:cNvPr id="261" name="Shape 261"/>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lang="en-US" sz="4000">
                <a:solidFill>
                  <a:schemeClr val="lt1"/>
                </a:solidFill>
                <a:latin typeface="Calibri"/>
                <a:ea typeface="Calibri"/>
                <a:cs typeface="Calibri"/>
                <a:sym typeface="Calibri"/>
              </a:rPr>
              <a:t>B. </a:t>
            </a:r>
            <a:r>
              <a:rPr b="1" i="0" lang="en-US" sz="4000" u="none" cap="none" strike="noStrike">
                <a:solidFill>
                  <a:schemeClr val="lt1"/>
                </a:solidFill>
                <a:latin typeface="Calibri"/>
                <a:ea typeface="Calibri"/>
                <a:cs typeface="Calibri"/>
                <a:sym typeface="Calibri"/>
              </a:rPr>
              <a:t>互動分析模型</a:t>
            </a:r>
            <a:r>
              <a:rPr b="1" lang="en-US" sz="4000">
                <a:solidFill>
                  <a:schemeClr val="lt1"/>
                </a:solidFill>
                <a:latin typeface="Calibri"/>
                <a:ea typeface="Calibri"/>
                <a:cs typeface="Calibri"/>
                <a:sym typeface="Calibri"/>
              </a:rPr>
              <a:t> (1/2)</a:t>
            </a:r>
          </a:p>
        </p:txBody>
      </p:sp>
      <p:sp>
        <p:nvSpPr>
          <p:cNvPr id="262" name="Shape 262"/>
          <p:cNvSpPr txBox="1"/>
          <p:nvPr>
            <p:ph idx="1" type="body"/>
          </p:nvPr>
        </p:nvSpPr>
        <p:spPr>
          <a:xfrm>
            <a:off x="533400" y="1447800"/>
            <a:ext cx="8191500" cy="4876800"/>
          </a:xfrm>
          <a:prstGeom prst="rect">
            <a:avLst/>
          </a:prstGeom>
          <a:noFill/>
          <a:ln>
            <a:noFill/>
          </a:ln>
        </p:spPr>
        <p:txBody>
          <a:bodyPr anchorCtr="0" anchor="t" bIns="45700" lIns="91425" rIns="91425" tIns="45700">
            <a:noAutofit/>
          </a:bodyPr>
          <a:lstStyle/>
          <a:p>
            <a:pPr indent="-330200" lvl="0" marL="342900" marR="0" rtl="0" algn="l">
              <a:spcBef>
                <a:spcPts val="0"/>
              </a:spcBef>
              <a:spcAft>
                <a:spcPts val="0"/>
              </a:spcAft>
              <a:buClr>
                <a:schemeClr val="dk2"/>
              </a:buClr>
              <a:buSzPct val="100000"/>
              <a:buFont typeface="Noto Symbol"/>
            </a:pPr>
            <a:r>
              <a:rPr b="0" i="0" lang="en-US" sz="2600" u="none" cap="none" strike="noStrike">
                <a:solidFill>
                  <a:schemeClr val="dk1"/>
                </a:solidFill>
                <a:latin typeface="Cambria"/>
                <a:ea typeface="Cambria"/>
                <a:cs typeface="Cambria"/>
                <a:sym typeface="Cambria"/>
              </a:rPr>
              <a:t>Gunawardena, Lowe和Anderson等人，於1997年提出互動分析模型(Interaction Analysis Model)，簡稱IAM</a:t>
            </a:r>
          </a:p>
          <a:p>
            <a:pPr indent="-330200" lvl="0" marL="342900" marR="0" rtl="0" algn="l">
              <a:spcBef>
                <a:spcPts val="560"/>
              </a:spcBef>
              <a:spcAft>
                <a:spcPts val="0"/>
              </a:spcAft>
              <a:buClr>
                <a:schemeClr val="dk2"/>
              </a:buClr>
              <a:buSzPct val="100000"/>
              <a:buFont typeface="Noto Symbol"/>
            </a:pPr>
            <a:r>
              <a:rPr b="0" i="0" lang="en-US" sz="2600" u="none" cap="none" strike="noStrike">
                <a:solidFill>
                  <a:schemeClr val="dk1"/>
                </a:solidFill>
                <a:latin typeface="Cambria"/>
                <a:ea typeface="Cambria"/>
                <a:cs typeface="Cambria"/>
                <a:sym typeface="Cambria"/>
              </a:rPr>
              <a:t>很多研究證明使用IAM這一套編碼系統能夠有效地分析線上平台的討論內容，也增加了量化內容分析研究的有效性，許多關於非同步線上討論平台的研究，也都使用IAM為編碼方案</a:t>
            </a:r>
          </a:p>
          <a:p>
            <a:pPr indent="-330200" lvl="0" marL="342900" marR="0" rtl="0" algn="l">
              <a:spcBef>
                <a:spcPts val="560"/>
              </a:spcBef>
              <a:spcAft>
                <a:spcPts val="0"/>
              </a:spcAft>
              <a:buClr>
                <a:schemeClr val="dk2"/>
              </a:buClr>
              <a:buSzPct val="100000"/>
              <a:buFont typeface="Noto Symbol"/>
            </a:pPr>
            <a:r>
              <a:rPr b="0" i="0" lang="en-US" sz="2600" u="none" cap="none" strike="noStrike">
                <a:solidFill>
                  <a:schemeClr val="dk1"/>
                </a:solidFill>
                <a:latin typeface="Cambria"/>
                <a:ea typeface="Cambria"/>
                <a:cs typeface="Cambria"/>
                <a:sym typeface="Cambria"/>
              </a:rPr>
              <a:t>從1997年至今，IAM這一套內容分析工具已經成為探討「線上討論內容深度和模式」的一個重要依據。</a:t>
            </a:r>
          </a:p>
        </p:txBody>
      </p:sp>
      <p:sp>
        <p:nvSpPr>
          <p:cNvPr id="263" name="Shape 263"/>
          <p:cNvSpPr txBox="1"/>
          <p:nvPr/>
        </p:nvSpPr>
        <p:spPr>
          <a:xfrm>
            <a:off x="169681" y="5882326"/>
            <a:ext cx="8691513" cy="646331"/>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mbria"/>
                <a:ea typeface="Cambria"/>
                <a:cs typeface="Cambria"/>
                <a:sym typeface="Cambria"/>
              </a:rPr>
              <a:t>Gunawardena, C. N., Lowe, C. A., &amp; Anderson, T. (1997). Analysis of a Global Online Debate and the Development of an Interaction Analysis Model for Examining Social Construction of Knowledge in Computer Conferencing. </a:t>
            </a:r>
            <a:r>
              <a:rPr b="0" i="1" lang="en-US" sz="1200" u="none" cap="none" strike="noStrike">
                <a:solidFill>
                  <a:schemeClr val="dk1"/>
                </a:solidFill>
                <a:latin typeface="Cambria"/>
                <a:ea typeface="Cambria"/>
                <a:cs typeface="Cambria"/>
                <a:sym typeface="Cambria"/>
              </a:rPr>
              <a:t>Journal of Educational Computing Research</a:t>
            </a:r>
            <a:r>
              <a:rPr b="0" i="0" lang="en-US" sz="1200" u="none" cap="none" strike="noStrike">
                <a:solidFill>
                  <a:schemeClr val="dk1"/>
                </a:solidFill>
                <a:latin typeface="Cambria"/>
                <a:ea typeface="Cambria"/>
                <a:cs typeface="Cambria"/>
                <a:sym typeface="Cambria"/>
              </a:rPr>
              <a:t>, </a:t>
            </a:r>
            <a:r>
              <a:rPr b="0" i="1" lang="en-US" sz="1200" u="none" cap="none" strike="noStrike">
                <a:solidFill>
                  <a:schemeClr val="dk1"/>
                </a:solidFill>
                <a:latin typeface="Cambria"/>
                <a:ea typeface="Cambria"/>
                <a:cs typeface="Cambria"/>
                <a:sym typeface="Cambria"/>
              </a:rPr>
              <a:t>17</a:t>
            </a:r>
            <a:r>
              <a:rPr b="0" i="0" lang="en-US" sz="1200" u="none" cap="none" strike="noStrike">
                <a:solidFill>
                  <a:schemeClr val="dk1"/>
                </a:solidFill>
                <a:latin typeface="Cambria"/>
                <a:ea typeface="Cambria"/>
                <a:cs typeface="Cambria"/>
                <a:sym typeface="Cambria"/>
              </a:rPr>
              <a:t>(4), 397-431.</a:t>
            </a:r>
          </a:p>
        </p:txBody>
      </p:sp>
      <p:sp>
        <p:nvSpPr>
          <p:cNvPr id="264" name="Shape 264"/>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8" name="Shape 268"/>
        <p:cNvGrpSpPr/>
        <p:nvPr/>
      </p:nvGrpSpPr>
      <p:grpSpPr>
        <a:xfrm>
          <a:off x="0" y="0"/>
          <a:ext cx="0" cy="0"/>
          <a:chOff x="0" y="0"/>
          <a:chExt cx="0" cy="0"/>
        </a:xfrm>
      </p:grpSpPr>
      <p:sp>
        <p:nvSpPr>
          <p:cNvPr id="269" name="Shape 269"/>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lvl="0" rtl="0">
              <a:spcBef>
                <a:spcPts val="0"/>
              </a:spcBef>
              <a:buSzPct val="25000"/>
              <a:buNone/>
            </a:pPr>
            <a:r>
              <a:rPr b="1" lang="en-US" sz="4000">
                <a:solidFill>
                  <a:schemeClr val="lt1"/>
                </a:solidFill>
                <a:latin typeface="Calibri"/>
                <a:ea typeface="Calibri"/>
                <a:cs typeface="Calibri"/>
                <a:sym typeface="Calibri"/>
              </a:rPr>
              <a:t>B. 互動分析模型 (2/2)</a:t>
            </a:r>
          </a:p>
        </p:txBody>
      </p:sp>
      <p:graphicFrame>
        <p:nvGraphicFramePr>
          <p:cNvPr id="270" name="Shape 270"/>
          <p:cNvGraphicFramePr/>
          <p:nvPr/>
        </p:nvGraphicFramePr>
        <p:xfrm>
          <a:off x="827583" y="1828056"/>
          <a:ext cx="3000000" cy="2999999"/>
        </p:xfrm>
        <a:graphic>
          <a:graphicData uri="http://schemas.openxmlformats.org/drawingml/2006/table">
            <a:tbl>
              <a:tblPr bandRow="1" firstRow="1">
                <a:noFill/>
                <a:tableStyleId>{7F93B169-C03F-4BDB-B354-1CBE81BBE29F}</a:tableStyleId>
              </a:tblPr>
              <a:tblGrid>
                <a:gridCol w="720075"/>
                <a:gridCol w="3240350"/>
                <a:gridCol w="3600400"/>
              </a:tblGrid>
              <a:tr h="594300">
                <a:tc>
                  <a:txBody>
                    <a:bodyPr>
                      <a:noAutofit/>
                    </a:bodyPr>
                    <a:lstStyle/>
                    <a:p>
                      <a:pPr indent="0" lvl="0" marL="0" marR="0" rtl="0" algn="ctr">
                        <a:spcBef>
                          <a:spcPts val="0"/>
                        </a:spcBef>
                        <a:buSzPct val="25000"/>
                        <a:buNone/>
                      </a:pPr>
                      <a:r>
                        <a:rPr lang="en-US" sz="1800" u="none" cap="none" strike="noStrike">
                          <a:latin typeface="Cambria"/>
                          <a:ea typeface="Cambria"/>
                          <a:cs typeface="Cambria"/>
                          <a:sym typeface="Cambria"/>
                        </a:rPr>
                        <a:t>編碼</a:t>
                      </a:r>
                    </a:p>
                  </a:txBody>
                  <a:tcPr marT="45725" marB="45725" marR="91450" marL="91450" anchor="ctr"/>
                </a:tc>
                <a:tc>
                  <a:txBody>
                    <a:bodyPr>
                      <a:noAutofit/>
                    </a:bodyPr>
                    <a:lstStyle/>
                    <a:p>
                      <a:pPr indent="0" lvl="0" marL="0" marR="0" rtl="0" algn="ctr">
                        <a:spcBef>
                          <a:spcPts val="0"/>
                        </a:spcBef>
                        <a:buSzPct val="25000"/>
                        <a:buNone/>
                      </a:pPr>
                      <a:r>
                        <a:rPr lang="en-US" sz="1800" u="none" cap="none" strike="noStrike">
                          <a:latin typeface="Cambria"/>
                          <a:ea typeface="Cambria"/>
                          <a:cs typeface="Cambria"/>
                          <a:sym typeface="Cambria"/>
                        </a:rPr>
                        <a:t>階段</a:t>
                      </a:r>
                    </a:p>
                  </a:txBody>
                  <a:tcPr marT="45725" marB="45725" marR="91450" marL="91450" anchor="ctr"/>
                </a:tc>
                <a:tc>
                  <a:txBody>
                    <a:bodyPr>
                      <a:noAutofit/>
                    </a:bodyPr>
                    <a:lstStyle/>
                    <a:p>
                      <a:pPr indent="0" lvl="0" marL="0" marR="0" rtl="0" algn="ctr">
                        <a:spcBef>
                          <a:spcPts val="0"/>
                        </a:spcBef>
                        <a:buSzPct val="25000"/>
                        <a:buNone/>
                      </a:pPr>
                      <a:r>
                        <a:rPr lang="en-US" sz="1800" u="none" cap="none" strike="noStrike">
                          <a:latin typeface="Cambria"/>
                          <a:ea typeface="Cambria"/>
                          <a:cs typeface="Cambria"/>
                          <a:sym typeface="Cambria"/>
                        </a:rPr>
                        <a:t>操作</a:t>
                      </a:r>
                    </a:p>
                  </a:txBody>
                  <a:tcPr marT="45725" marB="45725" marR="91450" marL="91450" anchor="ctr"/>
                </a:tc>
              </a:tr>
              <a:tr h="594300">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K1</a:t>
                      </a:r>
                    </a:p>
                  </a:txBody>
                  <a:tcPr marT="0" marB="0" marR="68575" marL="68575" anchor="ctr"/>
                </a:tc>
                <a:tc>
                  <a:txBody>
                    <a:bodyPr>
                      <a:noAutofit/>
                    </a:bodyPr>
                    <a:lstStyle/>
                    <a:p>
                      <a:pPr indent="0" lvl="0" marL="0" marR="0" rtl="0" algn="l">
                        <a:spcBef>
                          <a:spcPts val="0"/>
                        </a:spcBef>
                        <a:buSzPct val="25000"/>
                        <a:buNone/>
                      </a:pPr>
                      <a:r>
                        <a:rPr lang="en-US" sz="1800" u="none" cap="none" strike="noStrike"/>
                        <a:t>資訊的分享/比較</a:t>
                      </a:r>
                    </a:p>
                  </a:txBody>
                  <a:tcPr marT="0" marB="0" marR="0" marL="0" anchor="ctr"/>
                </a:tc>
                <a:tc>
                  <a:txBody>
                    <a:bodyPr>
                      <a:noAutofit/>
                    </a:bodyPr>
                    <a:lstStyle/>
                    <a:p>
                      <a:pPr indent="0" lvl="0" marL="0" marR="0" rtl="0" algn="l">
                        <a:spcBef>
                          <a:spcPts val="0"/>
                        </a:spcBef>
                        <a:buSzPct val="25000"/>
                        <a:buNone/>
                      </a:pPr>
                      <a:r>
                        <a:rPr lang="en-US" sz="1800" u="none" cap="none" strike="noStrike"/>
                        <a:t>陳述觀察或意見；陳述同意參與者</a:t>
                      </a:r>
                    </a:p>
                  </a:txBody>
                  <a:tcPr marT="0" marB="0" marR="0" marL="0" anchor="ctr"/>
                </a:tc>
              </a:tr>
              <a:tr h="594300">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K2</a:t>
                      </a:r>
                    </a:p>
                  </a:txBody>
                  <a:tcPr marT="0" marB="0" marR="68575" marL="68575" anchor="ctr"/>
                </a:tc>
                <a:tc>
                  <a:txBody>
                    <a:bodyPr>
                      <a:noAutofit/>
                    </a:bodyPr>
                    <a:lstStyle/>
                    <a:p>
                      <a:pPr indent="0" lvl="0" marL="0" marR="0" rtl="0" algn="l">
                        <a:spcBef>
                          <a:spcPts val="0"/>
                        </a:spcBef>
                        <a:buSzPct val="25000"/>
                        <a:buNone/>
                      </a:pPr>
                      <a:r>
                        <a:rPr lang="en-US" sz="1800" u="none" cap="none" strike="noStrike"/>
                        <a:t>發現與探索參與者之間的不一致</a:t>
                      </a:r>
                    </a:p>
                  </a:txBody>
                  <a:tcPr marT="0" marB="0" marR="0" marL="0" anchor="ctr"/>
                </a:tc>
                <a:tc>
                  <a:txBody>
                    <a:bodyPr>
                      <a:noAutofit/>
                    </a:bodyPr>
                    <a:lstStyle/>
                    <a:p>
                      <a:pPr indent="0" lvl="0" marL="0" marR="0" rtl="0" algn="l">
                        <a:spcBef>
                          <a:spcPts val="0"/>
                        </a:spcBef>
                        <a:buSzPct val="25000"/>
                        <a:buNone/>
                      </a:pPr>
                      <a:r>
                        <a:rPr lang="en-US" sz="1800" u="none" cap="none" strike="noStrike"/>
                        <a:t>辨識不一致的意見；詢問與回答問題以釐清不一致地情況</a:t>
                      </a:r>
                    </a:p>
                  </a:txBody>
                  <a:tcPr marT="0" marB="0" marR="0" marL="0" anchor="ctr"/>
                </a:tc>
              </a:tr>
              <a:tr h="594300">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K3</a:t>
                      </a:r>
                    </a:p>
                  </a:txBody>
                  <a:tcPr marT="0" marB="0" marR="68575" marL="68575" anchor="ctr"/>
                </a:tc>
                <a:tc>
                  <a:txBody>
                    <a:bodyPr>
                      <a:noAutofit/>
                    </a:bodyPr>
                    <a:lstStyle/>
                    <a:p>
                      <a:pPr indent="0" lvl="0" marL="0" marR="0" rtl="0" algn="l">
                        <a:spcBef>
                          <a:spcPts val="0"/>
                        </a:spcBef>
                        <a:buSzPct val="25000"/>
                        <a:buNone/>
                      </a:pPr>
                      <a:r>
                        <a:rPr lang="en-US" sz="1800" u="none" cap="none" strike="noStrike"/>
                        <a:t>協商意涵/共同建構知識</a:t>
                      </a:r>
                    </a:p>
                  </a:txBody>
                  <a:tcPr marT="0" marB="0" marR="0" marL="0" anchor="ctr"/>
                </a:tc>
                <a:tc>
                  <a:txBody>
                    <a:bodyPr>
                      <a:noAutofit/>
                    </a:bodyPr>
                    <a:lstStyle/>
                    <a:p>
                      <a:pPr indent="0" lvl="0" marL="0" marR="0" rtl="0" algn="l">
                        <a:spcBef>
                          <a:spcPts val="0"/>
                        </a:spcBef>
                        <a:buSzPct val="25000"/>
                        <a:buNone/>
                      </a:pPr>
                      <a:r>
                        <a:rPr lang="en-US" sz="1800" u="none" cap="none" strike="noStrike"/>
                        <a:t>協商字辭的意涵；協商各種意見的相關重要性</a:t>
                      </a:r>
                    </a:p>
                  </a:txBody>
                  <a:tcPr marT="0" marB="0" marR="0" marL="0" anchor="ctr"/>
                </a:tc>
              </a:tr>
              <a:tr h="702625">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K4</a:t>
                      </a:r>
                    </a:p>
                  </a:txBody>
                  <a:tcPr marT="0" marB="0" marR="68575" marL="68575" anchor="ctr"/>
                </a:tc>
                <a:tc>
                  <a:txBody>
                    <a:bodyPr>
                      <a:noAutofit/>
                    </a:bodyPr>
                    <a:lstStyle/>
                    <a:p>
                      <a:pPr indent="0" lvl="0" marL="0" marR="0" rtl="0" algn="l">
                        <a:spcBef>
                          <a:spcPts val="0"/>
                        </a:spcBef>
                        <a:buSzPct val="25000"/>
                        <a:buNone/>
                      </a:pPr>
                      <a:r>
                        <a:rPr lang="en-US" sz="1800" u="none" cap="none" strike="noStrike"/>
                        <a:t>驗證與修正已存在的經驗與知識</a:t>
                      </a:r>
                    </a:p>
                  </a:txBody>
                  <a:tcPr marT="0" marB="0" marR="0" marL="0" anchor="ctr"/>
                </a:tc>
                <a:tc>
                  <a:txBody>
                    <a:bodyPr>
                      <a:noAutofit/>
                    </a:bodyPr>
                    <a:lstStyle/>
                    <a:p>
                      <a:pPr indent="0" lvl="0" marL="0" marR="0" rtl="0" algn="l">
                        <a:spcBef>
                          <a:spcPts val="0"/>
                        </a:spcBef>
                        <a:buSzPct val="25000"/>
                        <a:buNone/>
                      </a:pPr>
                      <a:r>
                        <a:rPr lang="en-US" sz="1800" u="none" cap="none" strike="noStrike"/>
                        <a:t>驗證提出的新知識、認知架構、個人經驗與其他資源相對照</a:t>
                      </a:r>
                    </a:p>
                  </a:txBody>
                  <a:tcPr marT="0" marB="0" marR="0" marL="0" anchor="ctr"/>
                </a:tc>
              </a:tr>
              <a:tr h="594300">
                <a:tc>
                  <a:txBody>
                    <a:bodyPr>
                      <a:noAutofit/>
                    </a:bodyPr>
                    <a:lstStyle/>
                    <a:p>
                      <a:pPr indent="0" lvl="0" marL="0" marR="0" rtl="0" algn="ctr">
                        <a:spcBef>
                          <a:spcPts val="0"/>
                        </a:spcBef>
                        <a:spcAft>
                          <a:spcPts val="0"/>
                        </a:spcAft>
                        <a:buSzPct val="25000"/>
                        <a:buNone/>
                      </a:pPr>
                      <a:r>
                        <a:rPr lang="en-US" sz="1800" u="none" cap="none" strike="noStrike">
                          <a:solidFill>
                            <a:srgbClr val="000000"/>
                          </a:solidFill>
                          <a:latin typeface="Cambria"/>
                          <a:ea typeface="Cambria"/>
                          <a:cs typeface="Cambria"/>
                          <a:sym typeface="Cambria"/>
                        </a:rPr>
                        <a:t>K5</a:t>
                      </a:r>
                    </a:p>
                  </a:txBody>
                  <a:tcPr marT="0" marB="0" marR="68575" marL="68575" anchor="ctr"/>
                </a:tc>
                <a:tc>
                  <a:txBody>
                    <a:bodyPr>
                      <a:noAutofit/>
                    </a:bodyPr>
                    <a:lstStyle/>
                    <a:p>
                      <a:pPr indent="0" lvl="0" marL="0" marR="0" rtl="0" algn="l">
                        <a:spcBef>
                          <a:spcPts val="0"/>
                        </a:spcBef>
                        <a:buSzPct val="25000"/>
                        <a:buNone/>
                      </a:pPr>
                      <a:r>
                        <a:rPr lang="en-US" sz="1800" u="none" cap="none" strike="noStrike"/>
                        <a:t>同意/運用新建構的知識</a:t>
                      </a:r>
                    </a:p>
                  </a:txBody>
                  <a:tcPr marT="0" marB="0" marR="0" marL="0" anchor="ctr"/>
                </a:tc>
                <a:tc>
                  <a:txBody>
                    <a:bodyPr>
                      <a:noAutofit/>
                    </a:bodyPr>
                    <a:lstStyle/>
                    <a:p>
                      <a:pPr indent="0" lvl="0" marL="0" marR="0" rtl="0" algn="l">
                        <a:spcBef>
                          <a:spcPts val="0"/>
                        </a:spcBef>
                        <a:buSzPct val="25000"/>
                        <a:buNone/>
                      </a:pPr>
                      <a:r>
                        <a:rPr lang="en-US" sz="1800" u="none" cap="none" strike="noStrike"/>
                        <a:t>總結一致的意見與陳述認知，以展現新的知識建構</a:t>
                      </a:r>
                    </a:p>
                  </a:txBody>
                  <a:tcPr marT="0" marB="0" marR="0" marL="0" anchor="ctr"/>
                </a:tc>
              </a:tr>
              <a:tr h="594300">
                <a:tc>
                  <a:txBody>
                    <a:bodyPr>
                      <a:noAutofit/>
                    </a:bodyPr>
                    <a:lstStyle/>
                    <a:p>
                      <a:pPr indent="0" lvl="0" marL="0" marR="0" rtl="0" algn="ctr">
                        <a:spcBef>
                          <a:spcPts val="0"/>
                        </a:spcBef>
                        <a:spcAft>
                          <a:spcPts val="0"/>
                        </a:spcAft>
                        <a:buSzPct val="25000"/>
                        <a:buNone/>
                      </a:pPr>
                      <a:r>
                        <a:rPr lang="en-US" sz="1800" u="none" cap="none" strike="noStrike">
                          <a:latin typeface="Cambria"/>
                          <a:ea typeface="Cambria"/>
                          <a:cs typeface="Cambria"/>
                          <a:sym typeface="Cambria"/>
                        </a:rPr>
                        <a:t>K6</a:t>
                      </a:r>
                    </a:p>
                  </a:txBody>
                  <a:tcPr marT="0" marB="0" marR="68575" marL="68575" anchor="ctr"/>
                </a:tc>
                <a:tc>
                  <a:txBody>
                    <a:bodyPr>
                      <a:noAutofit/>
                    </a:bodyPr>
                    <a:lstStyle/>
                    <a:p>
                      <a:pPr indent="0" lvl="0" marL="0" marR="0" rtl="0" algn="l">
                        <a:spcBef>
                          <a:spcPts val="0"/>
                        </a:spcBef>
                        <a:buSzPct val="25000"/>
                        <a:buNone/>
                      </a:pPr>
                      <a:r>
                        <a:rPr lang="en-US" sz="1800" u="none" cap="none" strike="noStrike"/>
                        <a:t>其他</a:t>
                      </a:r>
                    </a:p>
                  </a:txBody>
                  <a:tcPr marT="0" marB="0" marR="0" marL="0" anchor="ctr"/>
                </a:tc>
                <a:tc>
                  <a:txBody>
                    <a:bodyPr>
                      <a:noAutofit/>
                    </a:bodyPr>
                    <a:lstStyle/>
                    <a:p>
                      <a:pPr indent="0" lvl="0" marL="0" marR="0" rtl="0" algn="l">
                        <a:spcBef>
                          <a:spcPts val="0"/>
                        </a:spcBef>
                        <a:buSzPct val="25000"/>
                        <a:buNone/>
                      </a:pPr>
                      <a:r>
                        <a:rPr lang="en-US" sz="1800" u="none" cap="none" strike="noStrike"/>
                        <a:t>討論跟知識建構不相關的事情</a:t>
                      </a:r>
                    </a:p>
                  </a:txBody>
                  <a:tcPr marT="0" marB="0" marR="0" marL="0" anchor="ctr"/>
                </a:tc>
              </a:tr>
            </a:tbl>
          </a:graphicData>
        </a:graphic>
      </p:graphicFrame>
      <p:sp>
        <p:nvSpPr>
          <p:cNvPr id="271" name="Shape 271"/>
          <p:cNvSpPr/>
          <p:nvPr/>
        </p:nvSpPr>
        <p:spPr>
          <a:xfrm>
            <a:off x="827583" y="1396008"/>
            <a:ext cx="7560900" cy="36929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互動分析模型(Interaction Analysis Model，IAM)</a:t>
            </a:r>
          </a:p>
        </p:txBody>
      </p:sp>
      <p:sp>
        <p:nvSpPr>
          <p:cNvPr id="272" name="Shape 272"/>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6" name="Shape 276"/>
        <p:cNvGrpSpPr/>
        <p:nvPr/>
      </p:nvGrpSpPr>
      <p:grpSpPr>
        <a:xfrm>
          <a:off x="0" y="0"/>
          <a:ext cx="0" cy="0"/>
          <a:chOff x="0" y="0"/>
          <a:chExt cx="0" cy="0"/>
        </a:xfrm>
      </p:grpSpPr>
      <p:sp>
        <p:nvSpPr>
          <p:cNvPr id="277" name="Shape 277"/>
          <p:cNvSpPr txBox="1"/>
          <p:nvPr>
            <p:ph type="title"/>
          </p:nvPr>
        </p:nvSpPr>
        <p:spPr>
          <a:xfrm>
            <a:off x="838200" y="571500"/>
            <a:ext cx="7886700" cy="583500"/>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lang="en-US" sz="4000">
                <a:solidFill>
                  <a:schemeClr val="lt1"/>
                </a:solidFill>
                <a:latin typeface="Calibri"/>
                <a:ea typeface="Calibri"/>
                <a:cs typeface="Calibri"/>
                <a:sym typeface="Calibri"/>
              </a:rPr>
              <a:t>C. </a:t>
            </a:r>
            <a:r>
              <a:rPr b="1" i="0" lang="en-US" sz="4000" u="none" cap="none" strike="noStrike">
                <a:solidFill>
                  <a:schemeClr val="lt1"/>
                </a:solidFill>
                <a:latin typeface="Calibri"/>
                <a:ea typeface="Calibri"/>
                <a:cs typeface="Calibri"/>
                <a:sym typeface="Calibri"/>
              </a:rPr>
              <a:t>問題解決討論行為編碼表 (1/</a:t>
            </a:r>
            <a:r>
              <a:rPr b="1" lang="en-US" sz="4000">
                <a:solidFill>
                  <a:schemeClr val="lt1"/>
                </a:solidFill>
                <a:latin typeface="Calibri"/>
                <a:ea typeface="Calibri"/>
                <a:cs typeface="Calibri"/>
                <a:sym typeface="Calibri"/>
              </a:rPr>
              <a:t>2</a:t>
            </a:r>
            <a:r>
              <a:rPr b="1" i="0" lang="en-US" sz="4000" u="none" cap="none" strike="noStrike">
                <a:solidFill>
                  <a:schemeClr val="lt1"/>
                </a:solidFill>
                <a:latin typeface="Calibri"/>
                <a:ea typeface="Calibri"/>
                <a:cs typeface="Calibri"/>
                <a:sym typeface="Calibri"/>
              </a:rPr>
              <a:t>)</a:t>
            </a:r>
          </a:p>
        </p:txBody>
      </p:sp>
      <p:sp>
        <p:nvSpPr>
          <p:cNvPr id="278" name="Shape 278"/>
          <p:cNvSpPr txBox="1"/>
          <p:nvPr>
            <p:ph idx="1" type="body"/>
          </p:nvPr>
        </p:nvSpPr>
        <p:spPr>
          <a:xfrm>
            <a:off x="533400" y="1447800"/>
            <a:ext cx="8191499" cy="48767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為觀察成員在小組封閉式學習社群環境中合作學習討論歷程，用Hou等人</a:t>
            </a:r>
            <a:r>
              <a:rPr lang="en-US" sz="2800">
                <a:solidFill>
                  <a:schemeClr val="dk1"/>
                </a:solidFill>
                <a:latin typeface="Cambria"/>
                <a:ea typeface="Cambria"/>
                <a:cs typeface="Cambria"/>
                <a:sym typeface="Cambria"/>
              </a:rPr>
              <a:t>(</a:t>
            </a:r>
            <a:r>
              <a:rPr b="0" i="0" lang="en-US" sz="2800" u="none" cap="none" strike="noStrike">
                <a:solidFill>
                  <a:schemeClr val="dk1"/>
                </a:solidFill>
                <a:latin typeface="Cambria"/>
                <a:ea typeface="Cambria"/>
                <a:cs typeface="Cambria"/>
                <a:sym typeface="Cambria"/>
              </a:rPr>
              <a:t>2008</a:t>
            </a:r>
            <a:r>
              <a:rPr lang="en-US" sz="2800">
                <a:solidFill>
                  <a:schemeClr val="dk1"/>
                </a:solidFill>
                <a:latin typeface="Cambria"/>
                <a:ea typeface="Cambria"/>
                <a:cs typeface="Cambria"/>
                <a:sym typeface="Cambria"/>
              </a:rPr>
              <a:t>)</a:t>
            </a:r>
            <a:r>
              <a:rPr b="0" i="0" lang="en-US" sz="2800" u="none" cap="none" strike="noStrike">
                <a:solidFill>
                  <a:schemeClr val="dk1"/>
                </a:solidFill>
                <a:latin typeface="Cambria"/>
                <a:ea typeface="Cambria"/>
                <a:cs typeface="Cambria"/>
                <a:sym typeface="Cambria"/>
              </a:rPr>
              <a:t>提出問題解決討論行為序列分析編碼表，來了解合作學習討論行為歷程之差異</a:t>
            </a:r>
          </a:p>
          <a:p>
            <a:pPr indent="-342900" lvl="0" marL="342900" marR="0" rtl="0" algn="l">
              <a:spcBef>
                <a:spcPts val="56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該編碼係依據探討問題解決行為歷程相關研究（Mayer, 1992; D'Zurilla &amp; Goldfried, 1971），歸納出研究共同之處，形成問題解決行為編碼表。 </a:t>
            </a:r>
          </a:p>
        </p:txBody>
      </p:sp>
      <p:sp>
        <p:nvSpPr>
          <p:cNvPr id="279" name="Shape 279"/>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280" name="Shape 280"/>
          <p:cNvSpPr/>
          <p:nvPr/>
        </p:nvSpPr>
        <p:spPr>
          <a:xfrm>
            <a:off x="533400" y="6091535"/>
            <a:ext cx="8191500" cy="4617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mbria"/>
                <a:ea typeface="Cambria"/>
                <a:cs typeface="Cambria"/>
                <a:sym typeface="Cambria"/>
              </a:rPr>
              <a:t>Hou, H.-T., Chang, K.-E., &amp; Sung, Y.-T. (2008). Analysis of Problem-Solving-Based Online Asynchronous Discussion Pattern. </a:t>
            </a:r>
            <a:r>
              <a:rPr b="0" i="1" lang="en-US" sz="1200" u="none" cap="none" strike="noStrike">
                <a:solidFill>
                  <a:schemeClr val="dk1"/>
                </a:solidFill>
                <a:latin typeface="Cambria"/>
                <a:ea typeface="Cambria"/>
                <a:cs typeface="Cambria"/>
                <a:sym typeface="Cambria"/>
              </a:rPr>
              <a:t>Educational Technology &amp; Society</a:t>
            </a:r>
            <a:r>
              <a:rPr b="0" i="0" lang="en-US" sz="1200" u="none" cap="none" strike="noStrike">
                <a:solidFill>
                  <a:schemeClr val="dk1"/>
                </a:solidFill>
                <a:latin typeface="Cambria"/>
                <a:ea typeface="Cambria"/>
                <a:cs typeface="Cambria"/>
                <a:sym typeface="Cambria"/>
              </a:rPr>
              <a:t>, </a:t>
            </a:r>
            <a:r>
              <a:rPr b="0" i="1" lang="en-US" sz="1200" u="none" cap="none" strike="noStrike">
                <a:solidFill>
                  <a:schemeClr val="dk1"/>
                </a:solidFill>
                <a:latin typeface="Cambria"/>
                <a:ea typeface="Cambria"/>
                <a:cs typeface="Cambria"/>
                <a:sym typeface="Cambria"/>
              </a:rPr>
              <a:t>11</a:t>
            </a:r>
            <a:r>
              <a:rPr b="0" i="0" lang="en-US" sz="1200" u="none" cap="none" strike="noStrike">
                <a:solidFill>
                  <a:schemeClr val="dk1"/>
                </a:solidFill>
                <a:latin typeface="Cambria"/>
                <a:ea typeface="Cambria"/>
                <a:cs typeface="Cambria"/>
                <a:sym typeface="Cambria"/>
              </a:rPr>
              <a:t>(1), 17-28.</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4" name="Shape 284"/>
        <p:cNvGrpSpPr/>
        <p:nvPr/>
      </p:nvGrpSpPr>
      <p:grpSpPr>
        <a:xfrm>
          <a:off x="0" y="0"/>
          <a:ext cx="0" cy="0"/>
          <a:chOff x="0" y="0"/>
          <a:chExt cx="0" cy="0"/>
        </a:xfrm>
      </p:grpSpPr>
      <p:sp>
        <p:nvSpPr>
          <p:cNvPr id="285" name="Shape 285"/>
          <p:cNvSpPr txBox="1"/>
          <p:nvPr>
            <p:ph type="title"/>
          </p:nvPr>
        </p:nvSpPr>
        <p:spPr>
          <a:xfrm>
            <a:off x="838200" y="571500"/>
            <a:ext cx="7671900" cy="583500"/>
          </a:xfrm>
          <a:prstGeom prst="rect">
            <a:avLst/>
          </a:prstGeom>
          <a:noFill/>
          <a:ln>
            <a:noFill/>
          </a:ln>
        </p:spPr>
        <p:txBody>
          <a:bodyPr anchorCtr="0" anchor="b" bIns="45700" lIns="91425" rIns="91425" tIns="45700">
            <a:noAutofit/>
          </a:bodyPr>
          <a:lstStyle/>
          <a:p>
            <a:pPr lvl="0" rtl="0">
              <a:spcBef>
                <a:spcPts val="0"/>
              </a:spcBef>
              <a:buSzPct val="25000"/>
              <a:buNone/>
            </a:pPr>
            <a:r>
              <a:rPr b="1" lang="en-US" sz="4000">
                <a:solidFill>
                  <a:schemeClr val="lt1"/>
                </a:solidFill>
                <a:latin typeface="Calibri"/>
                <a:ea typeface="Calibri"/>
                <a:cs typeface="Calibri"/>
                <a:sym typeface="Calibri"/>
              </a:rPr>
              <a:t>C. 問題解決討論行為編碼表 (2/2)</a:t>
            </a:r>
          </a:p>
        </p:txBody>
      </p:sp>
      <p:sp>
        <p:nvSpPr>
          <p:cNvPr id="286" name="Shape 286"/>
          <p:cNvSpPr txBox="1"/>
          <p:nvPr>
            <p:ph idx="1" type="body"/>
          </p:nvPr>
        </p:nvSpPr>
        <p:spPr>
          <a:xfrm>
            <a:off x="533400" y="1447800"/>
            <a:ext cx="8191499" cy="4876799"/>
          </a:xfrm>
          <a:prstGeom prst="rect">
            <a:avLst/>
          </a:prstGeom>
          <a:noFill/>
          <a:ln>
            <a:noFill/>
          </a:ln>
        </p:spPr>
        <p:txBody>
          <a:bodyPr anchorCtr="0" anchor="t" bIns="45700" lIns="91425" rIns="91425" tIns="45700">
            <a:noAutofit/>
          </a:bodyPr>
          <a:lstStyle/>
          <a:p>
            <a:pPr indent="0" lvl="0" marL="0" marR="0" rtl="0" algn="ctr">
              <a:spcBef>
                <a:spcPts val="0"/>
              </a:spcBef>
              <a:spcAft>
                <a:spcPts val="0"/>
              </a:spcAft>
              <a:buClr>
                <a:schemeClr val="dk2"/>
              </a:buClr>
              <a:buSzPct val="25000"/>
              <a:buFont typeface="Noto Symbol"/>
              <a:buNone/>
            </a:pPr>
            <a:r>
              <a:rPr b="0" i="0" lang="en-US" sz="2000" u="none" cap="none" strike="noStrike">
                <a:solidFill>
                  <a:schemeClr val="dk1"/>
                </a:solidFill>
                <a:latin typeface="Cambria"/>
                <a:ea typeface="Cambria"/>
                <a:cs typeface="Cambria"/>
                <a:sym typeface="Cambria"/>
              </a:rPr>
              <a:t>問題解決行為歷程序列分析編碼表</a:t>
            </a:r>
          </a:p>
        </p:txBody>
      </p:sp>
      <p:sp>
        <p:nvSpPr>
          <p:cNvPr id="287" name="Shape 287"/>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graphicFrame>
        <p:nvGraphicFramePr>
          <p:cNvPr id="288" name="Shape 288"/>
          <p:cNvGraphicFramePr/>
          <p:nvPr/>
        </p:nvGraphicFramePr>
        <p:xfrm>
          <a:off x="827583" y="2132856"/>
          <a:ext cx="3000000" cy="3000000"/>
        </p:xfrm>
        <a:graphic>
          <a:graphicData uri="http://schemas.openxmlformats.org/drawingml/2006/table">
            <a:tbl>
              <a:tblPr bandRow="1" firstRow="1">
                <a:noFill/>
                <a:tableStyleId>{7F93B169-C03F-4BDB-B354-1CBE81BBE29F}</a:tableStyleId>
              </a:tblPr>
              <a:tblGrid>
                <a:gridCol w="720075"/>
                <a:gridCol w="3240350"/>
                <a:gridCol w="3600400"/>
              </a:tblGrid>
              <a:tr h="594300">
                <a:tc>
                  <a:txBody>
                    <a:bodyPr>
                      <a:noAutofit/>
                    </a:bodyPr>
                    <a:lstStyle/>
                    <a:p>
                      <a:pPr indent="0" lvl="0" marL="0" marR="0" rtl="0" algn="ctr">
                        <a:spcBef>
                          <a:spcPts val="0"/>
                        </a:spcBef>
                        <a:buSzPct val="25000"/>
                        <a:buNone/>
                      </a:pPr>
                      <a:r>
                        <a:rPr lang="en-US" sz="1800" u="none" cap="none" strike="noStrike"/>
                        <a:t>編碼</a:t>
                      </a:r>
                    </a:p>
                  </a:txBody>
                  <a:tcPr marT="19050" marB="19050" marR="28575" marL="28575" anchor="ctr"/>
                </a:tc>
                <a:tc>
                  <a:txBody>
                    <a:bodyPr>
                      <a:noAutofit/>
                    </a:bodyPr>
                    <a:lstStyle/>
                    <a:p>
                      <a:pPr indent="0" lvl="0" marL="0" marR="0" rtl="0" algn="ctr">
                        <a:spcBef>
                          <a:spcPts val="0"/>
                        </a:spcBef>
                        <a:buSzPct val="25000"/>
                        <a:buNone/>
                      </a:pPr>
                      <a:r>
                        <a:rPr lang="en-US" sz="1800" u="none" cap="none" strike="noStrike"/>
                        <a:t>階段</a:t>
                      </a:r>
                    </a:p>
                  </a:txBody>
                  <a:tcPr marT="19050" marB="19050" marR="28575" marL="28575" anchor="ctr"/>
                </a:tc>
                <a:tc>
                  <a:txBody>
                    <a:bodyPr>
                      <a:noAutofit/>
                    </a:bodyPr>
                    <a:lstStyle/>
                    <a:p>
                      <a:pPr indent="0" lvl="0" marL="0" marR="0" rtl="0" algn="ctr">
                        <a:spcBef>
                          <a:spcPts val="0"/>
                        </a:spcBef>
                        <a:buSzPct val="25000"/>
                        <a:buNone/>
                      </a:pPr>
                      <a:r>
                        <a:rPr lang="en-US" sz="1800" u="none" cap="none" strike="noStrike"/>
                        <a:t>運作</a:t>
                      </a:r>
                    </a:p>
                  </a:txBody>
                  <a:tcPr marT="19050" marB="19050" marR="28575" marL="28575" anchor="ctr"/>
                </a:tc>
              </a:tr>
              <a:tr h="594300">
                <a:tc>
                  <a:txBody>
                    <a:bodyPr>
                      <a:noAutofit/>
                    </a:bodyPr>
                    <a:lstStyle/>
                    <a:p>
                      <a:pPr indent="0" lvl="0" marL="0" marR="0" rtl="0" algn="ctr">
                        <a:spcBef>
                          <a:spcPts val="0"/>
                        </a:spcBef>
                        <a:buSzPct val="25000"/>
                        <a:buNone/>
                      </a:pPr>
                      <a:r>
                        <a:rPr lang="en-US" sz="1800" u="none" cap="none" strike="noStrike"/>
                        <a:t>P1</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定義問題</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具體描繪問題或釐清問題的定義 </a:t>
                      </a:r>
                    </a:p>
                  </a:txBody>
                  <a:tcPr marT="19050" marB="19050" marR="28575" marL="28575" anchor="ctr"/>
                </a:tc>
              </a:tr>
              <a:tr h="594300">
                <a:tc>
                  <a:txBody>
                    <a:bodyPr>
                      <a:noAutofit/>
                    </a:bodyPr>
                    <a:lstStyle/>
                    <a:p>
                      <a:pPr indent="0" lvl="0" marL="0" marR="0" rtl="0" algn="ctr">
                        <a:spcBef>
                          <a:spcPts val="0"/>
                        </a:spcBef>
                        <a:buSzPct val="25000"/>
                        <a:buNone/>
                      </a:pPr>
                      <a:r>
                        <a:rPr lang="en-US" sz="1800" u="none" cap="none" strike="noStrike"/>
                        <a:t>P2</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尋求解決方法</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針對問題提供（詳細/簡略的）資訊或解決方法 </a:t>
                      </a:r>
                    </a:p>
                  </a:txBody>
                  <a:tcPr marT="19050" marB="19050" marR="28575" marL="28575" anchor="ctr"/>
                </a:tc>
              </a:tr>
              <a:tr h="594300">
                <a:tc>
                  <a:txBody>
                    <a:bodyPr>
                      <a:noAutofit/>
                    </a:bodyPr>
                    <a:lstStyle/>
                    <a:p>
                      <a:pPr indent="0" lvl="0" marL="0" marR="0" rtl="0" algn="ctr">
                        <a:spcBef>
                          <a:spcPts val="0"/>
                        </a:spcBef>
                        <a:buSzPct val="25000"/>
                        <a:buNone/>
                      </a:pPr>
                      <a:r>
                        <a:rPr lang="en-US" sz="1800" u="none" cap="none" strike="noStrike"/>
                        <a:t>P3</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分析與歸納</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分析、比較與評論他人提出的意見、解決方法以及資訊</a:t>
                      </a:r>
                    </a:p>
                  </a:txBody>
                  <a:tcPr marT="19050" marB="19050" marR="28575" marL="28575" anchor="ctr"/>
                </a:tc>
              </a:tr>
              <a:tr h="702625">
                <a:tc>
                  <a:txBody>
                    <a:bodyPr>
                      <a:noAutofit/>
                    </a:bodyPr>
                    <a:lstStyle/>
                    <a:p>
                      <a:pPr indent="0" lvl="0" marL="0" marR="0" rtl="0" algn="ctr">
                        <a:spcBef>
                          <a:spcPts val="0"/>
                        </a:spcBef>
                        <a:buSzPct val="25000"/>
                        <a:buNone/>
                      </a:pPr>
                      <a:r>
                        <a:rPr lang="en-US" sz="1800" u="none" cap="none" strike="noStrike"/>
                        <a:t>P4</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統整與結論</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歸納先前的提議或意 見，並提出結論</a:t>
                      </a:r>
                    </a:p>
                  </a:txBody>
                  <a:tcPr marT="19050" marB="19050" marR="28575" marL="28575" anchor="ctr"/>
                </a:tc>
              </a:tr>
              <a:tr h="594300">
                <a:tc>
                  <a:txBody>
                    <a:bodyPr>
                      <a:noAutofit/>
                    </a:bodyPr>
                    <a:lstStyle/>
                    <a:p>
                      <a:pPr indent="0" lvl="0" marL="0" marR="0" rtl="0" algn="ctr">
                        <a:spcBef>
                          <a:spcPts val="0"/>
                        </a:spcBef>
                        <a:buSzPct val="25000"/>
                        <a:buNone/>
                      </a:pPr>
                      <a:r>
                        <a:rPr lang="en-US" sz="1800" u="none" cap="none" strike="noStrike"/>
                        <a:t>P5</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其他</a:t>
                      </a:r>
                    </a:p>
                  </a:txBody>
                  <a:tcPr marT="19050" marB="19050" marR="28575" marL="28575" anchor="ctr"/>
                </a:tc>
                <a:tc>
                  <a:txBody>
                    <a:bodyPr>
                      <a:noAutofit/>
                    </a:bodyPr>
                    <a:lstStyle/>
                    <a:p>
                      <a:pPr indent="0" lvl="0" marL="0" marR="0" rtl="0" algn="l">
                        <a:spcBef>
                          <a:spcPts val="0"/>
                        </a:spcBef>
                        <a:buSzPct val="25000"/>
                        <a:buNone/>
                      </a:pPr>
                      <a:r>
                        <a:rPr lang="en-US" sz="1800" u="none" cap="none" strike="noStrike"/>
                        <a:t>與主題無關的討論</a:t>
                      </a:r>
                    </a:p>
                  </a:txBody>
                  <a:tcPr marT="19050" marB="19050" marR="28575" marL="28575" anchor="ct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2" name="Shape 292"/>
        <p:cNvGrpSpPr/>
        <p:nvPr/>
      </p:nvGrpSpPr>
      <p:grpSpPr>
        <a:xfrm>
          <a:off x="0" y="0"/>
          <a:ext cx="0" cy="0"/>
          <a:chOff x="0" y="0"/>
          <a:chExt cx="0" cy="0"/>
        </a:xfrm>
      </p:grpSpPr>
      <p:sp>
        <p:nvSpPr>
          <p:cNvPr id="293" name="Shape 293"/>
          <p:cNvSpPr txBox="1"/>
          <p:nvPr>
            <p:ph type="title"/>
          </p:nvPr>
        </p:nvSpPr>
        <p:spPr>
          <a:xfrm>
            <a:off x="623887" y="3236913"/>
            <a:ext cx="7886700" cy="285273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en-US" sz="6000" u="none" cap="none" strike="noStrike">
                <a:solidFill>
                  <a:schemeClr val="dk1"/>
                </a:solidFill>
                <a:latin typeface="Calibri"/>
                <a:ea typeface="Calibri"/>
                <a:cs typeface="Calibri"/>
                <a:sym typeface="Calibri"/>
              </a:rPr>
              <a:t>觀察行為的記錄</a:t>
            </a:r>
          </a:p>
        </p:txBody>
      </p:sp>
      <p:sp>
        <p:nvSpPr>
          <p:cNvPr id="294" name="Shape 294"/>
          <p:cNvSpPr txBox="1"/>
          <p:nvPr>
            <p:ph idx="1" type="body"/>
          </p:nvPr>
        </p:nvSpPr>
        <p:spPr>
          <a:xfrm>
            <a:off x="623887" y="1736725"/>
            <a:ext cx="7886700" cy="150018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chemeClr val="dk2"/>
              </a:buClr>
              <a:buSzPct val="25000"/>
              <a:buFont typeface="Noto Symbol"/>
              <a:buNone/>
            </a:pPr>
            <a:r>
              <a:rPr b="0" i="0" lang="en-US" sz="2400" u="none" cap="none" strike="noStrike">
                <a:solidFill>
                  <a:schemeClr val="dk2"/>
                </a:solidFill>
                <a:latin typeface="Cambria"/>
                <a:ea typeface="Cambria"/>
                <a:cs typeface="Cambria"/>
                <a:sym typeface="Cambria"/>
              </a:rPr>
              <a:t>Part 2.</a:t>
            </a:r>
          </a:p>
        </p:txBody>
      </p:sp>
      <p:sp>
        <p:nvSpPr>
          <p:cNvPr id="295" name="Shape 295"/>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idx="1" type="body"/>
          </p:nvPr>
        </p:nvSpPr>
        <p:spPr>
          <a:xfrm>
            <a:off x="533400" y="1447800"/>
            <a:ext cx="8191500" cy="4876800"/>
          </a:xfrm>
          <a:prstGeom prst="rect">
            <a:avLst/>
          </a:prstGeom>
        </p:spPr>
        <p:txBody>
          <a:bodyPr anchorCtr="0" anchor="t" bIns="91425" lIns="91425" rIns="91425" tIns="91425">
            <a:noAutofit/>
          </a:bodyPr>
          <a:lstStyle/>
          <a:p>
            <a:pPr indent="-406400" lvl="0" marL="457200" rtl="0">
              <a:lnSpc>
                <a:spcPct val="115000"/>
              </a:lnSpc>
              <a:spcBef>
                <a:spcPts val="0"/>
              </a:spcBef>
              <a:buSzPct val="100000"/>
            </a:pPr>
            <a:r>
              <a:rPr lang="en-US" sz="2800"/>
              <a:t>前言：為什麼要做序列分析？</a:t>
            </a:r>
          </a:p>
          <a:p>
            <a:pPr indent="-406400" lvl="0" marL="457200" rtl="0">
              <a:lnSpc>
                <a:spcPct val="115000"/>
              </a:lnSpc>
              <a:spcBef>
                <a:spcPts val="0"/>
              </a:spcBef>
              <a:buSzPct val="100000"/>
            </a:pPr>
            <a:r>
              <a:rPr lang="en-US" sz="2800">
                <a:solidFill>
                  <a:schemeClr val="dk2"/>
                </a:solidFill>
              </a:rPr>
              <a:t>Part 1.</a:t>
            </a:r>
            <a:r>
              <a:rPr lang="en-US" sz="2800"/>
              <a:t> 使用與開發編碼表</a:t>
            </a:r>
          </a:p>
          <a:p>
            <a:pPr indent="-406400" lvl="0" marL="457200" rtl="0">
              <a:lnSpc>
                <a:spcPct val="115000"/>
              </a:lnSpc>
              <a:spcBef>
                <a:spcPts val="0"/>
              </a:spcBef>
              <a:buSzPct val="100000"/>
            </a:pPr>
            <a:r>
              <a:rPr lang="en-US" sz="2800">
                <a:solidFill>
                  <a:schemeClr val="dk2"/>
                </a:solidFill>
              </a:rPr>
              <a:t>Part 2. </a:t>
            </a:r>
            <a:r>
              <a:rPr lang="en-US" sz="2800"/>
              <a:t>行為觀察與記錄</a:t>
            </a:r>
          </a:p>
          <a:p>
            <a:pPr indent="-406400" lvl="0" marL="457200" rtl="0">
              <a:lnSpc>
                <a:spcPct val="115000"/>
              </a:lnSpc>
              <a:spcBef>
                <a:spcPts val="0"/>
              </a:spcBef>
              <a:buSzPct val="100000"/>
            </a:pPr>
            <a:r>
              <a:rPr lang="en-US" sz="2800">
                <a:solidFill>
                  <a:schemeClr val="dk2"/>
                </a:solidFill>
              </a:rPr>
              <a:t>Part 3.</a:t>
            </a:r>
            <a:r>
              <a:rPr lang="en-US" sz="2800"/>
              <a:t> 觀察者內部一致性信度檢定</a:t>
            </a:r>
          </a:p>
          <a:p>
            <a:pPr indent="-406400" lvl="0" marL="457200" rtl="0">
              <a:lnSpc>
                <a:spcPct val="115000"/>
              </a:lnSpc>
              <a:spcBef>
                <a:spcPts val="0"/>
              </a:spcBef>
              <a:buSzPct val="100000"/>
            </a:pPr>
            <a:r>
              <a:rPr lang="en-US" sz="2800">
                <a:solidFill>
                  <a:schemeClr val="dk2"/>
                </a:solidFill>
              </a:rPr>
              <a:t>Part 4.</a:t>
            </a:r>
            <a:r>
              <a:rPr lang="en-US" sz="2800"/>
              <a:t> 序列分析原理與計算</a:t>
            </a:r>
          </a:p>
          <a:p>
            <a:pPr indent="-406400" lvl="0" marL="457200" rtl="0">
              <a:lnSpc>
                <a:spcPct val="115000"/>
              </a:lnSpc>
              <a:spcBef>
                <a:spcPts val="0"/>
              </a:spcBef>
              <a:buSzPct val="100000"/>
            </a:pPr>
            <a:r>
              <a:rPr lang="en-US" sz="2800">
                <a:solidFill>
                  <a:schemeClr val="dk2"/>
                </a:solidFill>
              </a:rPr>
              <a:t>Part 5.</a:t>
            </a:r>
            <a:r>
              <a:rPr lang="en-US" sz="2800"/>
              <a:t> 序列分析工具</a:t>
            </a:r>
          </a:p>
          <a:p>
            <a:pPr indent="-406400" lvl="0" marL="457200" rtl="0">
              <a:lnSpc>
                <a:spcPct val="115000"/>
              </a:lnSpc>
              <a:spcBef>
                <a:spcPts val="0"/>
              </a:spcBef>
              <a:buSzPct val="100000"/>
            </a:pPr>
            <a:r>
              <a:rPr lang="en-US" sz="2800">
                <a:solidFill>
                  <a:schemeClr val="dk2"/>
                </a:solidFill>
              </a:rPr>
              <a:t>Part 6. </a:t>
            </a:r>
            <a:r>
              <a:rPr lang="en-US" sz="2800"/>
              <a:t>應用：如何更容易出現顯著？</a:t>
            </a:r>
          </a:p>
          <a:p>
            <a:pPr indent="-406400" lvl="0" marL="457200" rtl="0">
              <a:lnSpc>
                <a:spcPct val="115000"/>
              </a:lnSpc>
              <a:spcBef>
                <a:spcPts val="0"/>
              </a:spcBef>
              <a:buSzPct val="100000"/>
            </a:pPr>
            <a:r>
              <a:rPr lang="en-US" sz="2800">
                <a:solidFill>
                  <a:schemeClr val="dk2"/>
                </a:solidFill>
              </a:rPr>
              <a:t>Part 7. </a:t>
            </a:r>
            <a:r>
              <a:rPr lang="en-US" sz="2800">
                <a:solidFill>
                  <a:schemeClr val="dk1"/>
                </a:solidFill>
              </a:rPr>
              <a:t>應用：</a:t>
            </a:r>
            <a:r>
              <a:rPr lang="en-US" sz="2800"/>
              <a:t>比較與深入分析 </a:t>
            </a:r>
          </a:p>
        </p:txBody>
      </p:sp>
      <p:sp>
        <p:nvSpPr>
          <p:cNvPr id="102" name="Shape 102"/>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大綱</a:t>
            </a:r>
          </a:p>
        </p:txBody>
      </p:sp>
      <p:sp>
        <p:nvSpPr>
          <p:cNvPr id="103" name="Shape 103"/>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0" name="Shape 300"/>
        <p:cNvGrpSpPr/>
        <p:nvPr/>
      </p:nvGrpSpPr>
      <p:grpSpPr>
        <a:xfrm>
          <a:off x="0" y="0"/>
          <a:ext cx="0" cy="0"/>
          <a:chOff x="0" y="0"/>
          <a:chExt cx="0" cy="0"/>
        </a:xfrm>
      </p:grpSpPr>
      <p:pic>
        <p:nvPicPr>
          <p:cNvPr descr="http://b.share.photo.xuite.net/happyschool/1b7e746/14785607/819423231_l.jpg" id="301" name="Shape 301"/>
          <p:cNvPicPr preferRelativeResize="0"/>
          <p:nvPr/>
        </p:nvPicPr>
        <p:blipFill rotWithShape="1">
          <a:blip r:embed="rId3">
            <a:alphaModFix/>
          </a:blip>
          <a:srcRect b="20789" l="0" r="0" t="0"/>
          <a:stretch/>
        </p:blipFill>
        <p:spPr>
          <a:xfrm>
            <a:off x="3001432" y="1308100"/>
            <a:ext cx="3217334" cy="1911350"/>
          </a:xfrm>
          <a:prstGeom prst="rect">
            <a:avLst/>
          </a:prstGeom>
          <a:noFill/>
          <a:ln>
            <a:noFill/>
          </a:ln>
        </p:spPr>
      </p:pic>
      <p:sp>
        <p:nvSpPr>
          <p:cNvPr id="302" name="Shape 302"/>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數位學習的行為記錄</a:t>
            </a:r>
          </a:p>
        </p:txBody>
      </p:sp>
      <p:sp>
        <p:nvSpPr>
          <p:cNvPr id="303" name="Shape 303"/>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descr="http://ww1.prweb.com/prfiles/2012/01/26/9162546/gI_72803_video%20camera%20icon_512x512.png" id="304" name="Shape 304"/>
          <p:cNvPicPr preferRelativeResize="0"/>
          <p:nvPr/>
        </p:nvPicPr>
        <p:blipFill rotWithShape="1">
          <a:blip r:embed="rId4">
            <a:alphaModFix/>
          </a:blip>
          <a:srcRect b="0" l="0" r="0" t="0"/>
          <a:stretch/>
        </p:blipFill>
        <p:spPr>
          <a:xfrm>
            <a:off x="3994194" y="3238209"/>
            <a:ext cx="1231811" cy="1231812"/>
          </a:xfrm>
          <a:prstGeom prst="rect">
            <a:avLst/>
          </a:prstGeom>
          <a:noFill/>
          <a:ln>
            <a:noFill/>
          </a:ln>
        </p:spPr>
      </p:pic>
      <p:pic>
        <p:nvPicPr>
          <p:cNvPr descr="http://s4.gigacircle.com/media/s4_53f0cd84e4db3.jpg" id="305" name="Shape 305"/>
          <p:cNvPicPr preferRelativeResize="0"/>
          <p:nvPr/>
        </p:nvPicPr>
        <p:blipFill rotWithShape="1">
          <a:blip r:embed="rId5">
            <a:alphaModFix/>
          </a:blip>
          <a:srcRect b="0" l="0" r="0" t="0"/>
          <a:stretch/>
        </p:blipFill>
        <p:spPr>
          <a:xfrm>
            <a:off x="838200" y="2401684"/>
            <a:ext cx="1844674" cy="3279422"/>
          </a:xfrm>
          <a:prstGeom prst="rect">
            <a:avLst/>
          </a:prstGeom>
          <a:noFill/>
          <a:ln>
            <a:noFill/>
          </a:ln>
        </p:spPr>
      </p:pic>
      <p:pic>
        <p:nvPicPr>
          <p:cNvPr descr="http://ptt-kkman-pcman.org/images/ptt-bbs-hots-03.png" id="306" name="Shape 306"/>
          <p:cNvPicPr preferRelativeResize="0"/>
          <p:nvPr/>
        </p:nvPicPr>
        <p:blipFill rotWithShape="1">
          <a:blip r:embed="rId6">
            <a:alphaModFix/>
          </a:blip>
          <a:srcRect b="0" l="0" r="0" t="0"/>
          <a:stretch/>
        </p:blipFill>
        <p:spPr>
          <a:xfrm>
            <a:off x="3001431" y="4532460"/>
            <a:ext cx="3217335" cy="1890185"/>
          </a:xfrm>
          <a:prstGeom prst="rect">
            <a:avLst/>
          </a:prstGeom>
          <a:noFill/>
          <a:ln>
            <a:noFill/>
          </a:ln>
        </p:spPr>
      </p:pic>
      <p:sp>
        <p:nvSpPr>
          <p:cNvPr id="307" name="Shape 307"/>
          <p:cNvSpPr/>
          <p:nvPr/>
        </p:nvSpPr>
        <p:spPr>
          <a:xfrm>
            <a:off x="3075135" y="2619375"/>
            <a:ext cx="2000250" cy="419099"/>
          </a:xfrm>
          <a:prstGeom prst="roundRect">
            <a:avLst>
              <a:gd fmla="val 16667" name="adj"/>
            </a:avLst>
          </a:prstGeom>
          <a:solidFill>
            <a:schemeClr val="lt1"/>
          </a:solidFill>
          <a:ln cap="flat" cmpd="sng" w="381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1800" u="none" cap="none" strike="noStrike">
                <a:solidFill>
                  <a:schemeClr val="dk1"/>
                </a:solidFill>
                <a:latin typeface="Arial"/>
                <a:ea typeface="Arial"/>
                <a:cs typeface="Arial"/>
                <a:sym typeface="Arial"/>
              </a:rPr>
              <a:t>現場觀察與記錄</a:t>
            </a:r>
          </a:p>
        </p:txBody>
      </p:sp>
      <p:sp>
        <p:nvSpPr>
          <p:cNvPr id="308" name="Shape 308"/>
          <p:cNvSpPr/>
          <p:nvPr/>
        </p:nvSpPr>
        <p:spPr>
          <a:xfrm>
            <a:off x="760412" y="5262007"/>
            <a:ext cx="2000250" cy="419099"/>
          </a:xfrm>
          <a:prstGeom prst="roundRect">
            <a:avLst>
              <a:gd fmla="val 16667" name="adj"/>
            </a:avLst>
          </a:prstGeom>
          <a:solidFill>
            <a:schemeClr val="lt1"/>
          </a:solidFill>
          <a:ln cap="flat" cmpd="sng" w="381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1800" u="none" cap="none" strike="noStrike">
                <a:solidFill>
                  <a:schemeClr val="dk1"/>
                </a:solidFill>
                <a:latin typeface="Arial"/>
                <a:ea typeface="Arial"/>
                <a:cs typeface="Arial"/>
                <a:sym typeface="Arial"/>
              </a:rPr>
              <a:t>同步討論記錄</a:t>
            </a:r>
          </a:p>
        </p:txBody>
      </p:sp>
      <p:sp>
        <p:nvSpPr>
          <p:cNvPr id="309" name="Shape 309"/>
          <p:cNvSpPr/>
          <p:nvPr/>
        </p:nvSpPr>
        <p:spPr>
          <a:xfrm>
            <a:off x="3609973" y="5996803"/>
            <a:ext cx="2000250" cy="419099"/>
          </a:xfrm>
          <a:prstGeom prst="roundRect">
            <a:avLst>
              <a:gd fmla="val 16667" name="adj"/>
            </a:avLst>
          </a:prstGeom>
          <a:solidFill>
            <a:schemeClr val="lt1"/>
          </a:solidFill>
          <a:ln cap="flat" cmpd="sng" w="381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1800" u="none" cap="none" strike="noStrike">
                <a:solidFill>
                  <a:schemeClr val="dk1"/>
                </a:solidFill>
                <a:latin typeface="Arial"/>
                <a:ea typeface="Arial"/>
                <a:cs typeface="Arial"/>
                <a:sym typeface="Arial"/>
              </a:rPr>
              <a:t>非同步討論記錄</a:t>
            </a:r>
          </a:p>
        </p:txBody>
      </p:sp>
      <p:pic>
        <p:nvPicPr>
          <p:cNvPr id="310" name="Shape 310"/>
          <p:cNvPicPr preferRelativeResize="0"/>
          <p:nvPr/>
        </p:nvPicPr>
        <p:blipFill rotWithShape="1">
          <a:blip r:embed="rId7">
            <a:alphaModFix/>
          </a:blip>
          <a:srcRect b="0" l="0" r="0" t="0"/>
          <a:stretch/>
        </p:blipFill>
        <p:spPr>
          <a:xfrm>
            <a:off x="6456326" y="2982577"/>
            <a:ext cx="2573373" cy="1743075"/>
          </a:xfrm>
          <a:prstGeom prst="rect">
            <a:avLst/>
          </a:prstGeom>
          <a:noFill/>
          <a:ln cap="flat" cmpd="sng" w="9525">
            <a:solidFill>
              <a:schemeClr val="dk1"/>
            </a:solidFill>
            <a:prstDash val="solid"/>
            <a:round/>
            <a:headEnd len="med" w="med" type="none"/>
            <a:tailEnd len="med" w="med" type="none"/>
          </a:ln>
        </p:spPr>
      </p:pic>
      <p:sp>
        <p:nvSpPr>
          <p:cNvPr id="311" name="Shape 311"/>
          <p:cNvSpPr/>
          <p:nvPr/>
        </p:nvSpPr>
        <p:spPr>
          <a:xfrm>
            <a:off x="6742886" y="4157039"/>
            <a:ext cx="2000250" cy="419099"/>
          </a:xfrm>
          <a:prstGeom prst="roundRect">
            <a:avLst>
              <a:gd fmla="val 16667" name="adj"/>
            </a:avLst>
          </a:prstGeom>
          <a:solidFill>
            <a:schemeClr val="lt1"/>
          </a:solidFill>
          <a:ln cap="flat" cmpd="sng" w="381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1800" u="none" cap="none" strike="noStrike">
                <a:solidFill>
                  <a:schemeClr val="dk1"/>
                </a:solidFill>
                <a:latin typeface="Arial"/>
                <a:ea typeface="Arial"/>
                <a:cs typeface="Arial"/>
                <a:sym typeface="Arial"/>
              </a:rPr>
              <a:t>學習歷程記錄</a:t>
            </a:r>
          </a:p>
        </p:txBody>
      </p:sp>
      <p:pic>
        <p:nvPicPr>
          <p:cNvPr descr="https://1481d.wpc.azureedge.net/801481D/origin.assets.techsmith.com/Images/content/mkt-about/Morae_Manager-large.png" id="312" name="Shape 312"/>
          <p:cNvPicPr preferRelativeResize="0"/>
          <p:nvPr/>
        </p:nvPicPr>
        <p:blipFill rotWithShape="1">
          <a:blip r:embed="rId8">
            <a:alphaModFix/>
          </a:blip>
          <a:srcRect b="0" l="0" r="0" t="0"/>
          <a:stretch/>
        </p:blipFill>
        <p:spPr>
          <a:xfrm>
            <a:off x="4980135" y="1325036"/>
            <a:ext cx="1203026" cy="1231899"/>
          </a:xfrm>
          <a:prstGeom prst="rect">
            <a:avLst/>
          </a:prstGeom>
          <a:noFill/>
          <a:ln>
            <a:noFill/>
          </a:ln>
        </p:spPr>
      </p:pic>
      <p:sp>
        <p:nvSpPr>
          <p:cNvPr id="313" name="Shape 313"/>
          <p:cNvSpPr/>
          <p:nvPr/>
        </p:nvSpPr>
        <p:spPr>
          <a:xfrm>
            <a:off x="5119060" y="2123022"/>
            <a:ext cx="982323" cy="419099"/>
          </a:xfrm>
          <a:prstGeom prst="roundRect">
            <a:avLst>
              <a:gd fmla="val 16667" name="adj"/>
            </a:avLst>
          </a:prstGeom>
          <a:solidFill>
            <a:schemeClr val="lt1"/>
          </a:solidFill>
          <a:ln cap="flat" cmpd="sng" w="381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1800" u="none" cap="none" strike="noStrike">
                <a:solidFill>
                  <a:schemeClr val="dk1"/>
                </a:solidFill>
                <a:latin typeface="Arial"/>
                <a:ea typeface="Arial"/>
                <a:cs typeface="Arial"/>
                <a:sym typeface="Arial"/>
              </a:rPr>
              <a:t>Morea</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7" name="Shape 317"/>
        <p:cNvGrpSpPr/>
        <p:nvPr/>
      </p:nvGrpSpPr>
      <p:grpSpPr>
        <a:xfrm>
          <a:off x="0" y="0"/>
          <a:ext cx="0" cy="0"/>
          <a:chOff x="0" y="0"/>
          <a:chExt cx="0" cy="0"/>
        </a:xfrm>
      </p:grpSpPr>
      <p:sp>
        <p:nvSpPr>
          <p:cNvPr id="318" name="Shape 318"/>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TechSmith Morae</a:t>
            </a:r>
          </a:p>
        </p:txBody>
      </p:sp>
      <p:pic>
        <p:nvPicPr>
          <p:cNvPr descr="https://1481d.wpc.azureedge.net/801481D/origin.assets.techsmith.com/Images/content/mkt-product-morae/Manager-test-efficiently.jpg" id="319" name="Shape 319"/>
          <p:cNvPicPr preferRelativeResize="0"/>
          <p:nvPr>
            <p:ph idx="1" type="body"/>
          </p:nvPr>
        </p:nvPicPr>
        <p:blipFill rotWithShape="1">
          <a:blip r:embed="rId3">
            <a:alphaModFix/>
          </a:blip>
          <a:srcRect b="0" l="0" r="0" t="0"/>
          <a:stretch/>
        </p:blipFill>
        <p:spPr>
          <a:xfrm>
            <a:off x="828675" y="2755900"/>
            <a:ext cx="3429000" cy="2260599"/>
          </a:xfrm>
          <a:prstGeom prst="rect">
            <a:avLst/>
          </a:prstGeom>
          <a:noFill/>
          <a:ln>
            <a:noFill/>
          </a:ln>
        </p:spPr>
      </p:pic>
      <p:sp>
        <p:nvSpPr>
          <p:cNvPr id="320" name="Shape 320"/>
          <p:cNvSpPr txBox="1"/>
          <p:nvPr>
            <p:ph idx="2" type="body"/>
          </p:nvPr>
        </p:nvSpPr>
        <p:spPr>
          <a:xfrm>
            <a:off x="6056475" y="1993887"/>
            <a:ext cx="2816400" cy="39549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None/>
            </a:pPr>
            <a:r>
              <a:rPr b="0" i="0" lang="en-US" sz="2800" u="none" cap="none" strike="noStrike">
                <a:solidFill>
                  <a:schemeClr val="dk1"/>
                </a:solidFill>
                <a:latin typeface="Cambria"/>
                <a:ea typeface="Cambria"/>
                <a:cs typeface="Cambria"/>
                <a:sym typeface="Cambria"/>
              </a:rPr>
              <a:t>Morae Recorder</a:t>
            </a:r>
          </a:p>
          <a:p>
            <a:pPr indent="-342900" lvl="0" marL="342900" marR="0" rtl="0" algn="l">
              <a:spcBef>
                <a:spcPts val="560"/>
              </a:spcBef>
              <a:spcAft>
                <a:spcPts val="0"/>
              </a:spcAft>
              <a:buClr>
                <a:schemeClr val="dk2"/>
              </a:buClr>
              <a:buSzPct val="100000"/>
              <a:buFont typeface="Noto Symbol"/>
              <a:buNone/>
            </a:pPr>
            <a:r>
              <a:t/>
            </a:r>
            <a:endParaRPr sz="2800">
              <a:solidFill>
                <a:schemeClr val="dk1"/>
              </a:solidFill>
              <a:latin typeface="Cambria"/>
              <a:ea typeface="Cambria"/>
              <a:cs typeface="Cambria"/>
              <a:sym typeface="Cambria"/>
            </a:endParaRPr>
          </a:p>
          <a:p>
            <a:pPr indent="-177800" lvl="0" marL="0" marR="0" rtl="0" algn="l">
              <a:spcBef>
                <a:spcPts val="560"/>
              </a:spcBef>
              <a:spcAft>
                <a:spcPts val="0"/>
              </a:spcAft>
              <a:buClr>
                <a:schemeClr val="dk2"/>
              </a:buClr>
              <a:buSzPct val="100000"/>
              <a:buFont typeface="Noto Symbol"/>
              <a:buNone/>
            </a:pPr>
            <a:r>
              <a:t/>
            </a:r>
            <a:endParaRPr sz="2800">
              <a:solidFill>
                <a:schemeClr val="dk1"/>
              </a:solidFill>
              <a:latin typeface="Cambria"/>
              <a:ea typeface="Cambria"/>
              <a:cs typeface="Cambria"/>
              <a:sym typeface="Cambria"/>
            </a:endParaRPr>
          </a:p>
          <a:p>
            <a:pPr indent="0" lvl="0" marL="0" marR="0" rtl="0" algn="l">
              <a:spcBef>
                <a:spcPts val="560"/>
              </a:spcBef>
              <a:spcAft>
                <a:spcPts val="0"/>
              </a:spcAft>
              <a:buNone/>
            </a:pPr>
            <a:r>
              <a:rPr b="0" i="0" lang="en-US" sz="2800" u="none" cap="none" strike="noStrike">
                <a:solidFill>
                  <a:schemeClr val="dk1"/>
                </a:solidFill>
                <a:latin typeface="Cambria"/>
                <a:ea typeface="Cambria"/>
                <a:cs typeface="Cambria"/>
                <a:sym typeface="Cambria"/>
              </a:rPr>
              <a:t>Morae Observer</a:t>
            </a:r>
          </a:p>
          <a:p>
            <a:pPr indent="0" lvl="0" marL="0" marR="0" rtl="0" algn="l">
              <a:spcBef>
                <a:spcPts val="560"/>
              </a:spcBef>
              <a:spcAft>
                <a:spcPts val="0"/>
              </a:spcAft>
              <a:buClr>
                <a:schemeClr val="dk2"/>
              </a:buClr>
              <a:buSzPct val="25000"/>
              <a:buFont typeface="Noto Symbol"/>
              <a:buNone/>
            </a:pPr>
            <a:r>
              <a:t/>
            </a:r>
            <a:endParaRPr sz="2800">
              <a:solidFill>
                <a:schemeClr val="dk1"/>
              </a:solidFill>
              <a:latin typeface="Cambria"/>
              <a:ea typeface="Cambria"/>
              <a:cs typeface="Cambria"/>
              <a:sym typeface="Cambria"/>
            </a:endParaRPr>
          </a:p>
          <a:p>
            <a:pPr indent="0" lvl="0" marL="0" marR="0" rtl="0" algn="l">
              <a:spcBef>
                <a:spcPts val="560"/>
              </a:spcBef>
              <a:spcAft>
                <a:spcPts val="0"/>
              </a:spcAft>
              <a:buClr>
                <a:schemeClr val="dk2"/>
              </a:buClr>
              <a:buSzPct val="25000"/>
              <a:buFont typeface="Noto Symbol"/>
              <a:buNone/>
            </a:pPr>
            <a:r>
              <a:t/>
            </a:r>
            <a:endParaRPr sz="2800">
              <a:solidFill>
                <a:schemeClr val="dk1"/>
              </a:solidFill>
              <a:latin typeface="Cambria"/>
              <a:ea typeface="Cambria"/>
              <a:cs typeface="Cambria"/>
              <a:sym typeface="Cambria"/>
            </a:endParaRPr>
          </a:p>
          <a:p>
            <a:pPr indent="0" lvl="0" marL="0" marR="0" rtl="0" algn="l">
              <a:spcBef>
                <a:spcPts val="560"/>
              </a:spcBef>
              <a:spcAft>
                <a:spcPts val="0"/>
              </a:spcAft>
              <a:buNone/>
            </a:pPr>
            <a:r>
              <a:rPr b="0" i="0" lang="en-US" sz="2800" u="none" cap="none" strike="noStrike">
                <a:solidFill>
                  <a:schemeClr val="dk1"/>
                </a:solidFill>
                <a:latin typeface="Cambria"/>
                <a:ea typeface="Cambria"/>
                <a:cs typeface="Cambria"/>
                <a:sym typeface="Cambria"/>
              </a:rPr>
              <a:t>Morae Manager</a:t>
            </a:r>
          </a:p>
        </p:txBody>
      </p:sp>
      <p:sp>
        <p:nvSpPr>
          <p:cNvPr id="321" name="Shape 321"/>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descr="https://1481d.wpc.azureedge.net/801481D/origin.assets.techsmith.com/Images/content/mkt-about/Morae_Manager-large.png" id="322" name="Shape 322"/>
          <p:cNvPicPr preferRelativeResize="0"/>
          <p:nvPr/>
        </p:nvPicPr>
        <p:blipFill rotWithShape="1">
          <a:blip r:embed="rId4">
            <a:alphaModFix/>
          </a:blip>
          <a:srcRect b="0" l="0" r="0" t="0"/>
          <a:stretch/>
        </p:blipFill>
        <p:spPr>
          <a:xfrm>
            <a:off x="4705348" y="4717006"/>
            <a:ext cx="1203000" cy="1231800"/>
          </a:xfrm>
          <a:prstGeom prst="rect">
            <a:avLst/>
          </a:prstGeom>
          <a:noFill/>
          <a:ln>
            <a:noFill/>
          </a:ln>
        </p:spPr>
      </p:pic>
      <p:pic>
        <p:nvPicPr>
          <p:cNvPr descr="https://1481d.wpc.azureedge.net/801481D/origin.assets.techsmith.com/Images/content/mkt-product-morae/Morae_Observer_PC_256x256.png" id="323" name="Shape 323"/>
          <p:cNvPicPr preferRelativeResize="0"/>
          <p:nvPr/>
        </p:nvPicPr>
        <p:blipFill rotWithShape="1">
          <a:blip r:embed="rId5">
            <a:alphaModFix/>
          </a:blip>
          <a:srcRect b="0" l="0" r="0" t="0"/>
          <a:stretch/>
        </p:blipFill>
        <p:spPr>
          <a:xfrm>
            <a:off x="4705350" y="3184148"/>
            <a:ext cx="1203000" cy="1203000"/>
          </a:xfrm>
          <a:prstGeom prst="rect">
            <a:avLst/>
          </a:prstGeom>
          <a:noFill/>
          <a:ln>
            <a:noFill/>
          </a:ln>
        </p:spPr>
      </p:pic>
      <p:pic>
        <p:nvPicPr>
          <p:cNvPr descr="https://1481d.wpc.azureedge.net/801481D/origin.assets.techsmith.com/Images/content/mkt-product-morae/Morae_Recorder_PC_256x256.png" id="324" name="Shape 324"/>
          <p:cNvPicPr preferRelativeResize="0"/>
          <p:nvPr/>
        </p:nvPicPr>
        <p:blipFill rotWithShape="1">
          <a:blip r:embed="rId6">
            <a:alphaModFix/>
          </a:blip>
          <a:srcRect b="0" l="0" r="0" t="0"/>
          <a:stretch/>
        </p:blipFill>
        <p:spPr>
          <a:xfrm>
            <a:off x="4705350" y="1759310"/>
            <a:ext cx="1250700" cy="12507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8" name="Shape 328"/>
        <p:cNvGrpSpPr/>
        <p:nvPr/>
      </p:nvGrpSpPr>
      <p:grpSpPr>
        <a:xfrm>
          <a:off x="0" y="0"/>
          <a:ext cx="0" cy="0"/>
          <a:chOff x="0" y="0"/>
          <a:chExt cx="0" cy="0"/>
        </a:xfrm>
      </p:grpSpPr>
      <p:sp>
        <p:nvSpPr>
          <p:cNvPr id="329" name="Shape 329"/>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xAPI (eXperience API)</a:t>
            </a:r>
          </a:p>
        </p:txBody>
      </p:sp>
      <p:sp>
        <p:nvSpPr>
          <p:cNvPr id="330" name="Shape 330"/>
          <p:cNvSpPr txBox="1"/>
          <p:nvPr>
            <p:ph idx="1" type="body"/>
          </p:nvPr>
        </p:nvSpPr>
        <p:spPr>
          <a:xfrm>
            <a:off x="533400" y="1447800"/>
            <a:ext cx="8191499" cy="2067724"/>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xAPI定義了學習記錄儲存與追蹤的介面格式規範</a:t>
            </a:r>
          </a:p>
          <a:p>
            <a:pPr indent="-342900" lvl="0" marL="342900" marR="0" rtl="0" algn="l">
              <a:spcBef>
                <a:spcPts val="56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學習者在學習平台(LMS)的學習經驗記錄(或其他動作)能儲存在學習記錄資料庫(LRS)中，儲存在LRS上的學習資料可以在不同LRS上流通。</a:t>
            </a:r>
          </a:p>
          <a:p>
            <a:pPr indent="-342900" lvl="0" marL="342900" marR="0" rtl="0" algn="l">
              <a:spcBef>
                <a:spcPts val="560"/>
              </a:spcBef>
              <a:spcAft>
                <a:spcPts val="0"/>
              </a:spcAft>
              <a:buClr>
                <a:schemeClr val="dk2"/>
              </a:buClr>
              <a:buSzPct val="100000"/>
              <a:buFont typeface="Noto Symbol"/>
              <a:buNone/>
            </a:pPr>
            <a:r>
              <a:t/>
            </a:r>
            <a:endParaRPr b="0" i="0" sz="2800" u="none" cap="none" strike="noStrike">
              <a:solidFill>
                <a:schemeClr val="dk1"/>
              </a:solidFill>
              <a:latin typeface="Cambria"/>
              <a:ea typeface="Cambria"/>
              <a:cs typeface="Cambria"/>
              <a:sym typeface="Cambria"/>
            </a:endParaRPr>
          </a:p>
        </p:txBody>
      </p:sp>
      <p:sp>
        <p:nvSpPr>
          <p:cNvPr id="331" name="Shape 331"/>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332" name="Shape 332"/>
          <p:cNvSpPr/>
          <p:nvPr/>
        </p:nvSpPr>
        <p:spPr>
          <a:xfrm>
            <a:off x="684221" y="3694950"/>
            <a:ext cx="1036799" cy="684000"/>
          </a:xfrm>
          <a:prstGeom prst="roundRect">
            <a:avLst>
              <a:gd fmla="val 16667" name="adj"/>
            </a:avLst>
          </a:prstGeom>
          <a:solidFill>
            <a:srgbClr val="FFCC99"/>
          </a:solidFill>
          <a:ln cap="flat" cmpd="sng" w="9525">
            <a:solidFill>
              <a:srgbClr val="9933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2000" u="none" cap="none" strike="noStrike">
                <a:solidFill>
                  <a:schemeClr val="dk1"/>
                </a:solidFill>
                <a:latin typeface="Arial"/>
                <a:ea typeface="Arial"/>
                <a:cs typeface="Arial"/>
                <a:sym typeface="Arial"/>
              </a:rPr>
              <a:t>LMS      </a:t>
            </a:r>
          </a:p>
        </p:txBody>
      </p:sp>
      <p:sp>
        <p:nvSpPr>
          <p:cNvPr id="333" name="Shape 333"/>
          <p:cNvSpPr/>
          <p:nvPr/>
        </p:nvSpPr>
        <p:spPr>
          <a:xfrm>
            <a:off x="1549400" y="3746500"/>
            <a:ext cx="977100" cy="580800"/>
          </a:xfrm>
          <a:prstGeom prst="roundRect">
            <a:avLst>
              <a:gd fmla="val 16667" name="adj"/>
            </a:avLst>
          </a:prstGeom>
          <a:solidFill>
            <a:srgbClr val="FF9900"/>
          </a:solidFill>
          <a:ln cap="flat" cmpd="sng" w="9525">
            <a:solidFill>
              <a:srgbClr val="9933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2000" u="none" cap="none" strike="noStrike">
                <a:solidFill>
                  <a:schemeClr val="dk1"/>
                </a:solidFill>
                <a:latin typeface="Arial"/>
                <a:ea typeface="Arial"/>
                <a:cs typeface="Arial"/>
                <a:sym typeface="Arial"/>
              </a:rPr>
              <a:t>xAPI</a:t>
            </a:r>
          </a:p>
        </p:txBody>
      </p:sp>
      <p:sp>
        <p:nvSpPr>
          <p:cNvPr id="334" name="Shape 334"/>
          <p:cNvSpPr/>
          <p:nvPr/>
        </p:nvSpPr>
        <p:spPr>
          <a:xfrm>
            <a:off x="4768850" y="3691001"/>
            <a:ext cx="790575" cy="2116010"/>
          </a:xfrm>
          <a:prstGeom prst="roundRect">
            <a:avLst>
              <a:gd fmla="val 16667" name="adj"/>
            </a:avLst>
          </a:prstGeom>
          <a:solidFill>
            <a:srgbClr val="FF0000"/>
          </a:solidFill>
          <a:ln cap="flat" cmpd="sng" w="9525">
            <a:solidFill>
              <a:srgbClr val="800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lt1"/>
              </a:buClr>
              <a:buSzPct val="25000"/>
              <a:buFont typeface="Noto Symbol"/>
              <a:buNone/>
            </a:pPr>
            <a:r>
              <a:rPr b="1" i="0" lang="en-US" sz="2000" u="none" cap="none" strike="noStrike">
                <a:solidFill>
                  <a:schemeClr val="lt1"/>
                </a:solidFill>
                <a:latin typeface="Arial"/>
                <a:ea typeface="Arial"/>
                <a:cs typeface="Arial"/>
                <a:sym typeface="Arial"/>
              </a:rPr>
              <a:t>LRS</a:t>
            </a:r>
          </a:p>
        </p:txBody>
      </p:sp>
      <p:sp>
        <p:nvSpPr>
          <p:cNvPr id="335" name="Shape 335"/>
          <p:cNvSpPr/>
          <p:nvPr/>
        </p:nvSpPr>
        <p:spPr>
          <a:xfrm>
            <a:off x="3038475" y="3705225"/>
            <a:ext cx="1036638" cy="2103438"/>
          </a:xfrm>
          <a:prstGeom prst="roundRect">
            <a:avLst>
              <a:gd fmla="val 16667" name="adj"/>
            </a:avLst>
          </a:prstGeom>
          <a:solidFill>
            <a:schemeClr val="accent1"/>
          </a:solidFill>
          <a:ln cap="flat" cmpd="sng" w="9525">
            <a:solidFill>
              <a:schemeClr val="dk2"/>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lt1"/>
              </a:buClr>
              <a:buSzPct val="25000"/>
              <a:buFont typeface="Noto Symbol"/>
              <a:buNone/>
            </a:pPr>
            <a:r>
              <a:rPr b="1" i="0" lang="en-US" sz="2000" u="none" cap="none" strike="noStrike">
                <a:solidFill>
                  <a:schemeClr val="lt1"/>
                </a:solidFill>
                <a:latin typeface="Arial"/>
                <a:ea typeface="Arial"/>
                <a:cs typeface="Arial"/>
                <a:sym typeface="Arial"/>
              </a:rPr>
              <a:t>學習</a:t>
            </a:r>
          </a:p>
          <a:p>
            <a:pPr indent="0" lvl="0" marL="0" marR="0" rtl="0" algn="ctr">
              <a:spcBef>
                <a:spcPts val="0"/>
              </a:spcBef>
              <a:buClr>
                <a:schemeClr val="lt1"/>
              </a:buClr>
              <a:buSzPct val="25000"/>
              <a:buFont typeface="Noto Symbol"/>
              <a:buNone/>
            </a:pPr>
            <a:r>
              <a:rPr b="1" i="0" lang="en-US" sz="2000" u="none" cap="none" strike="noStrike">
                <a:solidFill>
                  <a:schemeClr val="lt1"/>
                </a:solidFill>
                <a:latin typeface="Arial"/>
                <a:ea typeface="Arial"/>
                <a:cs typeface="Arial"/>
                <a:sym typeface="Arial"/>
              </a:rPr>
              <a:t>記錄</a:t>
            </a:r>
          </a:p>
        </p:txBody>
      </p:sp>
      <p:sp>
        <p:nvSpPr>
          <p:cNvPr id="336" name="Shape 336"/>
          <p:cNvSpPr/>
          <p:nvPr/>
        </p:nvSpPr>
        <p:spPr>
          <a:xfrm>
            <a:off x="6254750" y="3789362"/>
            <a:ext cx="2160588" cy="431799"/>
          </a:xfrm>
          <a:prstGeom prst="roundRect">
            <a:avLst>
              <a:gd fmla="val 16667" name="adj"/>
            </a:avLst>
          </a:prstGeom>
          <a:solidFill>
            <a:srgbClr val="99CC00"/>
          </a:solidFill>
          <a:ln cap="flat" cmpd="sng" w="9525">
            <a:solidFill>
              <a:srgbClr val="008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2000" u="none" cap="none" strike="noStrike">
                <a:solidFill>
                  <a:schemeClr val="dk1"/>
                </a:solidFill>
                <a:latin typeface="Arial"/>
                <a:ea typeface="Arial"/>
                <a:cs typeface="Arial"/>
                <a:sym typeface="Arial"/>
              </a:rPr>
              <a:t>電子書櫃</a:t>
            </a:r>
          </a:p>
        </p:txBody>
      </p:sp>
      <p:sp>
        <p:nvSpPr>
          <p:cNvPr id="337" name="Shape 337"/>
          <p:cNvSpPr/>
          <p:nvPr/>
        </p:nvSpPr>
        <p:spPr>
          <a:xfrm>
            <a:off x="6254750" y="4597400"/>
            <a:ext cx="2160588" cy="431799"/>
          </a:xfrm>
          <a:prstGeom prst="roundRect">
            <a:avLst>
              <a:gd fmla="val 16667" name="adj"/>
            </a:avLst>
          </a:prstGeom>
          <a:solidFill>
            <a:srgbClr val="99CC00"/>
          </a:solidFill>
          <a:ln cap="flat" cmpd="sng" w="9525">
            <a:solidFill>
              <a:srgbClr val="008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2000" u="none" cap="none" strike="noStrike">
                <a:solidFill>
                  <a:schemeClr val="dk1"/>
                </a:solidFill>
                <a:latin typeface="Arial"/>
                <a:ea typeface="Arial"/>
                <a:cs typeface="Arial"/>
                <a:sym typeface="Arial"/>
              </a:rPr>
              <a:t>教學活動</a:t>
            </a:r>
          </a:p>
        </p:txBody>
      </p:sp>
      <p:sp>
        <p:nvSpPr>
          <p:cNvPr id="338" name="Shape 338"/>
          <p:cNvSpPr/>
          <p:nvPr/>
        </p:nvSpPr>
        <p:spPr>
          <a:xfrm>
            <a:off x="6254750" y="5373687"/>
            <a:ext cx="2160588" cy="431799"/>
          </a:xfrm>
          <a:prstGeom prst="roundRect">
            <a:avLst>
              <a:gd fmla="val 16667" name="adj"/>
            </a:avLst>
          </a:prstGeom>
          <a:solidFill>
            <a:srgbClr val="99CC00"/>
          </a:solidFill>
          <a:ln cap="flat" cmpd="sng" w="9525">
            <a:solidFill>
              <a:srgbClr val="0080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2000" u="none" cap="none" strike="noStrike">
                <a:solidFill>
                  <a:schemeClr val="dk1"/>
                </a:solidFill>
                <a:latin typeface="Arial"/>
                <a:ea typeface="Arial"/>
                <a:cs typeface="Arial"/>
                <a:sym typeface="Arial"/>
              </a:rPr>
              <a:t>學習分析</a:t>
            </a:r>
          </a:p>
        </p:txBody>
      </p:sp>
      <p:sp>
        <p:nvSpPr>
          <p:cNvPr id="339" name="Shape 339"/>
          <p:cNvSpPr/>
          <p:nvPr/>
        </p:nvSpPr>
        <p:spPr>
          <a:xfrm>
            <a:off x="2416175" y="3840701"/>
            <a:ext cx="655500" cy="343200"/>
          </a:xfrm>
          <a:prstGeom prst="leftRightArrow">
            <a:avLst>
              <a:gd fmla="val 50000" name="adj1"/>
              <a:gd fmla="val 59679" name="adj2"/>
            </a:avLst>
          </a:prstGeom>
          <a:solidFill>
            <a:srgbClr val="0000FF"/>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Clr>
                <a:schemeClr val="dk1"/>
              </a:buClr>
              <a:buFont typeface="Noto Symbol"/>
              <a:buNone/>
            </a:pPr>
            <a:r>
              <a:t/>
            </a:r>
            <a:endParaRPr b="0" i="0" sz="3200" u="none" cap="none" strike="noStrike">
              <a:solidFill>
                <a:schemeClr val="dk1"/>
              </a:solidFill>
              <a:latin typeface="Arial"/>
              <a:ea typeface="Arial"/>
              <a:cs typeface="Arial"/>
              <a:sym typeface="Arial"/>
            </a:endParaRPr>
          </a:p>
        </p:txBody>
      </p:sp>
      <p:sp>
        <p:nvSpPr>
          <p:cNvPr id="340" name="Shape 340"/>
          <p:cNvSpPr/>
          <p:nvPr/>
        </p:nvSpPr>
        <p:spPr>
          <a:xfrm>
            <a:off x="5643562" y="3919537"/>
            <a:ext cx="574674" cy="215899"/>
          </a:xfrm>
          <a:prstGeom prst="leftRightArrow">
            <a:avLst>
              <a:gd fmla="val 50000" name="adj1"/>
              <a:gd fmla="val 53235" name="adj2"/>
            </a:avLst>
          </a:prstGeom>
          <a:solidFill>
            <a:srgbClr val="0000FF"/>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Clr>
                <a:schemeClr val="dk1"/>
              </a:buClr>
              <a:buFont typeface="Noto Symbol"/>
              <a:buNone/>
            </a:pPr>
            <a:r>
              <a:t/>
            </a:r>
            <a:endParaRPr b="0" i="0" sz="3200" u="none" cap="none" strike="noStrike">
              <a:solidFill>
                <a:schemeClr val="dk1"/>
              </a:solidFill>
              <a:latin typeface="Arial"/>
              <a:ea typeface="Arial"/>
              <a:cs typeface="Arial"/>
              <a:sym typeface="Arial"/>
            </a:endParaRPr>
          </a:p>
        </p:txBody>
      </p:sp>
      <p:sp>
        <p:nvSpPr>
          <p:cNvPr id="341" name="Shape 341"/>
          <p:cNvSpPr/>
          <p:nvPr/>
        </p:nvSpPr>
        <p:spPr>
          <a:xfrm>
            <a:off x="5654675" y="4668837"/>
            <a:ext cx="574674" cy="215899"/>
          </a:xfrm>
          <a:prstGeom prst="leftRightArrow">
            <a:avLst>
              <a:gd fmla="val 50000" name="adj1"/>
              <a:gd fmla="val 53235" name="adj2"/>
            </a:avLst>
          </a:prstGeom>
          <a:solidFill>
            <a:srgbClr val="0000FF"/>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Clr>
                <a:schemeClr val="dk1"/>
              </a:buClr>
              <a:buFont typeface="Noto Symbol"/>
              <a:buNone/>
            </a:pPr>
            <a:r>
              <a:t/>
            </a:r>
            <a:endParaRPr b="0" i="0" sz="3200" u="none" cap="none" strike="noStrike">
              <a:solidFill>
                <a:schemeClr val="dk1"/>
              </a:solidFill>
              <a:latin typeface="Arial"/>
              <a:ea typeface="Arial"/>
              <a:cs typeface="Arial"/>
              <a:sym typeface="Arial"/>
            </a:endParaRPr>
          </a:p>
        </p:txBody>
      </p:sp>
      <p:sp>
        <p:nvSpPr>
          <p:cNvPr id="342" name="Shape 342"/>
          <p:cNvSpPr/>
          <p:nvPr/>
        </p:nvSpPr>
        <p:spPr>
          <a:xfrm>
            <a:off x="5665787" y="5446712"/>
            <a:ext cx="574674" cy="215899"/>
          </a:xfrm>
          <a:prstGeom prst="leftRightArrow">
            <a:avLst>
              <a:gd fmla="val 50000" name="adj1"/>
              <a:gd fmla="val 53235" name="adj2"/>
            </a:avLst>
          </a:prstGeom>
          <a:solidFill>
            <a:srgbClr val="0000FF"/>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Clr>
                <a:schemeClr val="dk1"/>
              </a:buClr>
              <a:buFont typeface="Noto Symbol"/>
              <a:buNone/>
            </a:pPr>
            <a:r>
              <a:t/>
            </a:r>
            <a:endParaRPr b="0" i="0" sz="3200" u="none" cap="none" strike="noStrike">
              <a:solidFill>
                <a:schemeClr val="dk1"/>
              </a:solidFill>
              <a:latin typeface="Arial"/>
              <a:ea typeface="Arial"/>
              <a:cs typeface="Arial"/>
              <a:sym typeface="Arial"/>
            </a:endParaRPr>
          </a:p>
        </p:txBody>
      </p:sp>
      <p:sp>
        <p:nvSpPr>
          <p:cNvPr id="343" name="Shape 343"/>
          <p:cNvSpPr/>
          <p:nvPr/>
        </p:nvSpPr>
        <p:spPr>
          <a:xfrm>
            <a:off x="684212" y="6003005"/>
            <a:ext cx="5570536" cy="503238"/>
          </a:xfrm>
          <a:prstGeom prst="rect">
            <a:avLst/>
          </a:prstGeom>
          <a:solidFill>
            <a:srgbClr val="FFFF00"/>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1800" u="none" cap="none" strike="noStrike">
                <a:solidFill>
                  <a:schemeClr val="dk1"/>
                </a:solidFill>
                <a:latin typeface="Arial"/>
                <a:ea typeface="Arial"/>
                <a:cs typeface="Arial"/>
                <a:sym typeface="Arial"/>
              </a:rPr>
              <a:t>學習記錄</a:t>
            </a:r>
          </a:p>
        </p:txBody>
      </p:sp>
      <p:sp>
        <p:nvSpPr>
          <p:cNvPr id="344" name="Shape 344"/>
          <p:cNvSpPr/>
          <p:nvPr/>
        </p:nvSpPr>
        <p:spPr>
          <a:xfrm>
            <a:off x="6254750" y="6003005"/>
            <a:ext cx="2160588" cy="503238"/>
          </a:xfrm>
          <a:prstGeom prst="rect">
            <a:avLst/>
          </a:prstGeom>
          <a:solidFill>
            <a:srgbClr val="FFCC00"/>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1800" u="none" cap="none" strike="noStrike">
                <a:solidFill>
                  <a:schemeClr val="dk1"/>
                </a:solidFill>
                <a:latin typeface="Arial"/>
                <a:ea typeface="Arial"/>
                <a:cs typeface="Arial"/>
                <a:sym typeface="Arial"/>
              </a:rPr>
              <a:t>數位學習服務</a:t>
            </a:r>
          </a:p>
        </p:txBody>
      </p:sp>
      <p:sp>
        <p:nvSpPr>
          <p:cNvPr id="345" name="Shape 345"/>
          <p:cNvSpPr/>
          <p:nvPr/>
        </p:nvSpPr>
        <p:spPr>
          <a:xfrm>
            <a:off x="684221" y="4406231"/>
            <a:ext cx="1036799" cy="684000"/>
          </a:xfrm>
          <a:prstGeom prst="roundRect">
            <a:avLst>
              <a:gd fmla="val 16667" name="adj"/>
            </a:avLst>
          </a:prstGeom>
          <a:solidFill>
            <a:srgbClr val="FFCC99"/>
          </a:solidFill>
          <a:ln cap="flat" cmpd="sng" w="9525">
            <a:solidFill>
              <a:srgbClr val="9933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2000" u="none" cap="none" strike="noStrike">
                <a:solidFill>
                  <a:schemeClr val="dk1"/>
                </a:solidFill>
                <a:latin typeface="Arial"/>
                <a:ea typeface="Arial"/>
                <a:cs typeface="Arial"/>
                <a:sym typeface="Arial"/>
              </a:rPr>
              <a:t>LMS      </a:t>
            </a:r>
          </a:p>
        </p:txBody>
      </p:sp>
      <p:sp>
        <p:nvSpPr>
          <p:cNvPr id="346" name="Shape 346"/>
          <p:cNvSpPr/>
          <p:nvPr/>
        </p:nvSpPr>
        <p:spPr>
          <a:xfrm>
            <a:off x="1549400" y="4457784"/>
            <a:ext cx="977100" cy="580800"/>
          </a:xfrm>
          <a:prstGeom prst="roundRect">
            <a:avLst>
              <a:gd fmla="val 16667" name="adj"/>
            </a:avLst>
          </a:prstGeom>
          <a:solidFill>
            <a:srgbClr val="FF9900"/>
          </a:solidFill>
          <a:ln cap="flat" cmpd="sng" w="9525">
            <a:solidFill>
              <a:srgbClr val="9933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2000" u="none" cap="none" strike="noStrike">
                <a:solidFill>
                  <a:schemeClr val="dk1"/>
                </a:solidFill>
                <a:latin typeface="Arial"/>
                <a:ea typeface="Arial"/>
                <a:cs typeface="Arial"/>
                <a:sym typeface="Arial"/>
              </a:rPr>
              <a:t>xAPI</a:t>
            </a:r>
          </a:p>
        </p:txBody>
      </p:sp>
      <p:sp>
        <p:nvSpPr>
          <p:cNvPr id="347" name="Shape 347"/>
          <p:cNvSpPr/>
          <p:nvPr/>
        </p:nvSpPr>
        <p:spPr>
          <a:xfrm>
            <a:off x="684221" y="5129728"/>
            <a:ext cx="1036799" cy="684000"/>
          </a:xfrm>
          <a:prstGeom prst="roundRect">
            <a:avLst>
              <a:gd fmla="val 16667" name="adj"/>
            </a:avLst>
          </a:prstGeom>
          <a:solidFill>
            <a:srgbClr val="FFCC99"/>
          </a:solidFill>
          <a:ln cap="flat" cmpd="sng" w="9525">
            <a:solidFill>
              <a:srgbClr val="9933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2000" u="none" cap="none" strike="noStrike">
                <a:solidFill>
                  <a:schemeClr val="dk1"/>
                </a:solidFill>
                <a:latin typeface="Arial"/>
                <a:ea typeface="Arial"/>
                <a:cs typeface="Arial"/>
                <a:sym typeface="Arial"/>
              </a:rPr>
              <a:t>LMS      </a:t>
            </a:r>
          </a:p>
        </p:txBody>
      </p:sp>
      <p:sp>
        <p:nvSpPr>
          <p:cNvPr id="348" name="Shape 348"/>
          <p:cNvSpPr/>
          <p:nvPr/>
        </p:nvSpPr>
        <p:spPr>
          <a:xfrm>
            <a:off x="1549400" y="5181285"/>
            <a:ext cx="977100" cy="580800"/>
          </a:xfrm>
          <a:prstGeom prst="roundRect">
            <a:avLst>
              <a:gd fmla="val 16667" name="adj"/>
            </a:avLst>
          </a:prstGeom>
          <a:solidFill>
            <a:srgbClr val="FF9900"/>
          </a:solidFill>
          <a:ln cap="flat" cmpd="sng" w="9525">
            <a:solidFill>
              <a:srgbClr val="993300"/>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Clr>
                <a:schemeClr val="dk1"/>
              </a:buClr>
              <a:buSzPct val="25000"/>
              <a:buFont typeface="Noto Symbol"/>
              <a:buNone/>
            </a:pPr>
            <a:r>
              <a:rPr b="1" i="0" lang="en-US" sz="2000" u="none" cap="none" strike="noStrike">
                <a:solidFill>
                  <a:schemeClr val="dk1"/>
                </a:solidFill>
                <a:latin typeface="Arial"/>
                <a:ea typeface="Arial"/>
                <a:cs typeface="Arial"/>
                <a:sym typeface="Arial"/>
              </a:rPr>
              <a:t>xAPI</a:t>
            </a:r>
          </a:p>
        </p:txBody>
      </p:sp>
      <p:sp>
        <p:nvSpPr>
          <p:cNvPr id="349" name="Shape 349"/>
          <p:cNvSpPr/>
          <p:nvPr/>
        </p:nvSpPr>
        <p:spPr>
          <a:xfrm>
            <a:off x="2416175" y="4604373"/>
            <a:ext cx="655500" cy="343200"/>
          </a:xfrm>
          <a:prstGeom prst="leftRightArrow">
            <a:avLst>
              <a:gd fmla="val 50000" name="adj1"/>
              <a:gd fmla="val 59679" name="adj2"/>
            </a:avLst>
          </a:prstGeom>
          <a:solidFill>
            <a:srgbClr val="0000FF"/>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Clr>
                <a:schemeClr val="dk1"/>
              </a:buClr>
              <a:buFont typeface="Noto Symbol"/>
              <a:buNone/>
            </a:pPr>
            <a:r>
              <a:t/>
            </a:r>
            <a:endParaRPr b="0" i="0" sz="3200" u="none" cap="none" strike="noStrike">
              <a:solidFill>
                <a:schemeClr val="dk1"/>
              </a:solidFill>
              <a:latin typeface="Arial"/>
              <a:ea typeface="Arial"/>
              <a:cs typeface="Arial"/>
              <a:sym typeface="Arial"/>
            </a:endParaRPr>
          </a:p>
        </p:txBody>
      </p:sp>
      <p:sp>
        <p:nvSpPr>
          <p:cNvPr id="350" name="Shape 350"/>
          <p:cNvSpPr/>
          <p:nvPr/>
        </p:nvSpPr>
        <p:spPr>
          <a:xfrm>
            <a:off x="2416175" y="5327876"/>
            <a:ext cx="655500" cy="343200"/>
          </a:xfrm>
          <a:prstGeom prst="leftRightArrow">
            <a:avLst>
              <a:gd fmla="val 50000" name="adj1"/>
              <a:gd fmla="val 59679" name="adj2"/>
            </a:avLst>
          </a:prstGeom>
          <a:solidFill>
            <a:srgbClr val="0000FF"/>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Clr>
                <a:schemeClr val="dk1"/>
              </a:buClr>
              <a:buFont typeface="Noto Symbol"/>
              <a:buNone/>
            </a:pPr>
            <a:r>
              <a:t/>
            </a:r>
            <a:endParaRPr b="0" i="0" sz="3200" u="none" cap="none" strike="noStrike">
              <a:solidFill>
                <a:schemeClr val="dk1"/>
              </a:solidFill>
              <a:latin typeface="Arial"/>
              <a:ea typeface="Arial"/>
              <a:cs typeface="Arial"/>
              <a:sym typeface="Arial"/>
            </a:endParaRPr>
          </a:p>
        </p:txBody>
      </p:sp>
      <p:sp>
        <p:nvSpPr>
          <p:cNvPr id="351" name="Shape 351"/>
          <p:cNvSpPr/>
          <p:nvPr/>
        </p:nvSpPr>
        <p:spPr>
          <a:xfrm>
            <a:off x="4141789" y="4604373"/>
            <a:ext cx="542923" cy="343240"/>
          </a:xfrm>
          <a:prstGeom prst="leftRightArrow">
            <a:avLst>
              <a:gd fmla="val 50000" name="adj1"/>
              <a:gd fmla="val 59679" name="adj2"/>
            </a:avLst>
          </a:prstGeom>
          <a:solidFill>
            <a:srgbClr val="0000FF"/>
          </a:solidFill>
          <a:ln cap="flat" cmpd="sng" w="9525">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l">
              <a:spcBef>
                <a:spcPts val="0"/>
              </a:spcBef>
              <a:buClr>
                <a:schemeClr val="dk1"/>
              </a:buClr>
              <a:buFont typeface="Noto Symbol"/>
              <a:buNone/>
            </a:pPr>
            <a:r>
              <a:t/>
            </a:r>
            <a:endParaRPr b="0" i="0" sz="3200" u="none" cap="none" strike="noStrike">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6" name="Shape 356"/>
        <p:cNvGrpSpPr/>
        <p:nvPr/>
      </p:nvGrpSpPr>
      <p:grpSpPr>
        <a:xfrm>
          <a:off x="0" y="0"/>
          <a:ext cx="0" cy="0"/>
          <a:chOff x="0" y="0"/>
          <a:chExt cx="0" cy="0"/>
        </a:xfrm>
      </p:grpSpPr>
      <p:sp>
        <p:nvSpPr>
          <p:cNvPr id="357" name="Shape 357"/>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solidFill>
                  <a:schemeClr val="lt1"/>
                </a:solidFill>
              </a:rPr>
              <a:t>在LRS上的</a:t>
            </a:r>
            <a:r>
              <a:rPr lang="en-US"/>
              <a:t>xAPI記錄</a:t>
            </a:r>
          </a:p>
        </p:txBody>
      </p:sp>
      <p:sp>
        <p:nvSpPr>
          <p:cNvPr id="358" name="Shape 358"/>
          <p:cNvSpPr txBox="1"/>
          <p:nvPr>
            <p:ph idx="1" type="body"/>
          </p:nvPr>
        </p:nvSpPr>
        <p:spPr>
          <a:xfrm>
            <a:off x="533400" y="1447800"/>
            <a:ext cx="8191500" cy="4876800"/>
          </a:xfrm>
          <a:prstGeom prst="rect">
            <a:avLst/>
          </a:prstGeom>
        </p:spPr>
        <p:txBody>
          <a:bodyPr anchorCtr="0" anchor="t" bIns="91425" lIns="91425" rIns="91425" tIns="91425">
            <a:noAutofit/>
          </a:bodyPr>
          <a:lstStyle/>
          <a:p>
            <a:pPr lvl="0">
              <a:spcBef>
                <a:spcPts val="0"/>
              </a:spcBef>
              <a:buNone/>
            </a:pPr>
            <a:r>
              <a:t/>
            </a:r>
            <a:endParaRPr/>
          </a:p>
        </p:txBody>
      </p:sp>
      <p:sp>
        <p:nvSpPr>
          <p:cNvPr id="359" name="Shape 359"/>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id="360" name="Shape 360"/>
          <p:cNvPicPr preferRelativeResize="0"/>
          <p:nvPr/>
        </p:nvPicPr>
        <p:blipFill rotWithShape="1">
          <a:blip r:embed="rId3">
            <a:alphaModFix/>
          </a:blip>
          <a:srcRect b="0" l="0" r="0" t="0"/>
          <a:stretch/>
        </p:blipFill>
        <p:spPr>
          <a:xfrm>
            <a:off x="851397" y="1469394"/>
            <a:ext cx="7136400" cy="4833600"/>
          </a:xfrm>
          <a:prstGeom prst="rect">
            <a:avLst/>
          </a:prstGeom>
          <a:noFill/>
          <a:ln cap="flat" cmpd="sng" w="9525">
            <a:solidFill>
              <a:schemeClr val="dk1"/>
            </a:solidFill>
            <a:prstDash val="solid"/>
            <a:round/>
            <a:headEnd len="med" w="med" type="none"/>
            <a:tailEnd len="med" w="med" type="none"/>
          </a:ln>
        </p:spPr>
      </p:pic>
      <p:sp>
        <p:nvSpPr>
          <p:cNvPr id="361" name="Shape 361"/>
          <p:cNvSpPr/>
          <p:nvPr/>
        </p:nvSpPr>
        <p:spPr>
          <a:xfrm>
            <a:off x="1017875" y="2289000"/>
            <a:ext cx="1816800" cy="789600"/>
          </a:xfrm>
          <a:prstGeom prst="wedgeRoundRectCallout">
            <a:avLst>
              <a:gd fmla="val 43508" name="adj1"/>
              <a:gd fmla="val 81304" name="adj2"/>
              <a:gd fmla="val 0" name="adj3"/>
            </a:avLst>
          </a:prstGeom>
          <a:solidFill>
            <a:srgbClr val="FFFFFF"/>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US"/>
              <a:t>Anonymous</a:t>
            </a:r>
          </a:p>
          <a:p>
            <a:pPr lvl="0" algn="ctr">
              <a:spcBef>
                <a:spcPts val="0"/>
              </a:spcBef>
              <a:buNone/>
            </a:pPr>
            <a:r>
              <a:rPr lang="en-US" sz="2000"/>
              <a:t>主詞: 操作者</a:t>
            </a:r>
          </a:p>
        </p:txBody>
      </p:sp>
      <p:sp>
        <p:nvSpPr>
          <p:cNvPr id="362" name="Shape 362"/>
          <p:cNvSpPr/>
          <p:nvPr/>
        </p:nvSpPr>
        <p:spPr>
          <a:xfrm>
            <a:off x="2882175" y="2289000"/>
            <a:ext cx="1997400" cy="789600"/>
          </a:xfrm>
          <a:prstGeom prst="wedgeRoundRectCallout">
            <a:avLst>
              <a:gd fmla="val -19523" name="adj1"/>
              <a:gd fmla="val 88532" name="adj2"/>
              <a:gd fmla="val 0" name="adj3"/>
            </a:avLst>
          </a:prstGeom>
          <a:solidFill>
            <a:srgbClr val="FFFFFF"/>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a:t>joined world</a:t>
            </a:r>
          </a:p>
          <a:p>
            <a:pPr lvl="0" rtl="0" algn="ctr">
              <a:spcBef>
                <a:spcPts val="0"/>
              </a:spcBef>
              <a:buNone/>
            </a:pPr>
            <a:r>
              <a:rPr lang="en-US" sz="2000"/>
              <a:t>動詞: 事件編碼</a:t>
            </a:r>
          </a:p>
        </p:txBody>
      </p:sp>
      <p:sp>
        <p:nvSpPr>
          <p:cNvPr id="363" name="Shape 363"/>
          <p:cNvSpPr/>
          <p:nvPr/>
        </p:nvSpPr>
        <p:spPr>
          <a:xfrm>
            <a:off x="4927075" y="2289000"/>
            <a:ext cx="2092800" cy="789600"/>
          </a:xfrm>
          <a:prstGeom prst="wedgeRoundRectCallout">
            <a:avLst>
              <a:gd fmla="val -59416" name="adj1"/>
              <a:gd fmla="val 89735" name="adj2"/>
              <a:gd fmla="val 0" name="adj3"/>
            </a:avLst>
          </a:prstGeom>
          <a:solidFill>
            <a:srgbClr val="FFFFFF"/>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a:t>‘Example Scene’</a:t>
            </a:r>
          </a:p>
          <a:p>
            <a:pPr lvl="0" rtl="0" algn="ctr">
              <a:spcBef>
                <a:spcPts val="0"/>
              </a:spcBef>
              <a:buNone/>
            </a:pPr>
            <a:r>
              <a:rPr lang="en-US" sz="2000"/>
              <a:t>受詞</a:t>
            </a:r>
            <a:r>
              <a:rPr lang="en-US" sz="2000"/>
              <a:t>: </a:t>
            </a:r>
            <a:r>
              <a:rPr lang="en-US" sz="2000"/>
              <a:t>動作細節</a:t>
            </a: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8" name="Shape 368"/>
        <p:cNvGrpSpPr/>
        <p:nvPr/>
      </p:nvGrpSpPr>
      <p:grpSpPr>
        <a:xfrm>
          <a:off x="0" y="0"/>
          <a:ext cx="0" cy="0"/>
          <a:chOff x="0" y="0"/>
          <a:chExt cx="0" cy="0"/>
        </a:xfrm>
      </p:grpSpPr>
      <p:sp>
        <p:nvSpPr>
          <p:cNvPr id="369" name="Shape 369"/>
          <p:cNvSpPr txBox="1"/>
          <p:nvPr>
            <p:ph type="title"/>
          </p:nvPr>
        </p:nvSpPr>
        <p:spPr>
          <a:xfrm>
            <a:off x="838200" y="571500"/>
            <a:ext cx="4465500" cy="583500"/>
          </a:xfrm>
          <a:prstGeom prst="rect">
            <a:avLst/>
          </a:prstGeom>
        </p:spPr>
        <p:txBody>
          <a:bodyPr anchorCtr="0" anchor="b" bIns="91425" lIns="91425" rIns="91425" tIns="91425">
            <a:noAutofit/>
          </a:bodyPr>
          <a:lstStyle/>
          <a:p>
            <a:pPr lvl="0">
              <a:spcBef>
                <a:spcPts val="0"/>
              </a:spcBef>
              <a:buNone/>
            </a:pPr>
            <a:r>
              <a:rPr lang="en-US"/>
              <a:t>遊戲記錄</a:t>
            </a:r>
          </a:p>
        </p:txBody>
      </p:sp>
      <p:sp>
        <p:nvSpPr>
          <p:cNvPr id="370" name="Shape 370"/>
          <p:cNvSpPr txBox="1"/>
          <p:nvPr>
            <p:ph idx="1" type="body"/>
          </p:nvPr>
        </p:nvSpPr>
        <p:spPr>
          <a:xfrm>
            <a:off x="533400" y="1447800"/>
            <a:ext cx="8191500" cy="4876800"/>
          </a:xfrm>
          <a:prstGeom prst="rect">
            <a:avLst/>
          </a:prstGeom>
        </p:spPr>
        <p:txBody>
          <a:bodyPr anchorCtr="0" anchor="t" bIns="91425" lIns="91425" rIns="91425" tIns="91425">
            <a:noAutofit/>
          </a:bodyPr>
          <a:lstStyle/>
          <a:p>
            <a:pPr lvl="0">
              <a:spcBef>
                <a:spcPts val="0"/>
              </a:spcBef>
              <a:buNone/>
            </a:pPr>
            <a:r>
              <a:t/>
            </a:r>
            <a:endParaRPr/>
          </a:p>
        </p:txBody>
      </p:sp>
      <p:sp>
        <p:nvSpPr>
          <p:cNvPr id="371" name="Shape 371"/>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
        <p:nvSpPr>
          <p:cNvPr id="372" name="Shape 372"/>
          <p:cNvSpPr txBox="1"/>
          <p:nvPr/>
        </p:nvSpPr>
        <p:spPr>
          <a:xfrm>
            <a:off x="600250" y="6157625"/>
            <a:ext cx="8464500" cy="395700"/>
          </a:xfrm>
          <a:prstGeom prst="rect">
            <a:avLst/>
          </a:prstGeom>
          <a:noFill/>
          <a:ln>
            <a:noFill/>
          </a:ln>
        </p:spPr>
        <p:txBody>
          <a:bodyPr anchorCtr="0" anchor="b" bIns="91425" lIns="91425" rIns="91425" tIns="91425">
            <a:noAutofit/>
          </a:bodyPr>
          <a:lstStyle/>
          <a:p>
            <a:pPr indent="-279400" lvl="0" rtl="0">
              <a:lnSpc>
                <a:spcPct val="135000"/>
              </a:lnSpc>
              <a:spcBef>
                <a:spcPts val="0"/>
              </a:spcBef>
              <a:buNone/>
            </a:pPr>
            <a:r>
              <a:rPr lang="en-US" sz="1100">
                <a:solidFill>
                  <a:schemeClr val="dk1"/>
                </a:solidFill>
              </a:rPr>
              <a:t>Hou, H.-T. (2012). Exploring the behavioral patterns of learners in an educational massively multiple online role-playing game (MMORPG). </a:t>
            </a:r>
            <a:r>
              <a:rPr i="1" lang="en-US" sz="1100">
                <a:solidFill>
                  <a:schemeClr val="dk1"/>
                </a:solidFill>
              </a:rPr>
              <a:t>Computers &amp; Education</a:t>
            </a:r>
            <a:r>
              <a:rPr lang="en-US" sz="1100">
                <a:solidFill>
                  <a:schemeClr val="dk1"/>
                </a:solidFill>
              </a:rPr>
              <a:t>, </a:t>
            </a:r>
            <a:r>
              <a:rPr i="1" lang="en-US" sz="1100">
                <a:solidFill>
                  <a:schemeClr val="dk1"/>
                </a:solidFill>
              </a:rPr>
              <a:t>58</a:t>
            </a:r>
            <a:r>
              <a:rPr lang="en-US" sz="1100">
                <a:solidFill>
                  <a:schemeClr val="dk1"/>
                </a:solidFill>
              </a:rPr>
              <a:t>(4), 1225-1233. doi:10.1016/j.compedu.2011.11.015</a:t>
            </a:r>
          </a:p>
        </p:txBody>
      </p:sp>
      <p:pic>
        <p:nvPicPr>
          <p:cNvPr id="373" name="Shape 373"/>
          <p:cNvPicPr preferRelativeResize="0"/>
          <p:nvPr/>
        </p:nvPicPr>
        <p:blipFill>
          <a:blip r:embed="rId3">
            <a:alphaModFix/>
          </a:blip>
          <a:stretch>
            <a:fillRect/>
          </a:stretch>
        </p:blipFill>
        <p:spPr>
          <a:xfrm>
            <a:off x="533400" y="1447800"/>
            <a:ext cx="4572000" cy="3429000"/>
          </a:xfrm>
          <a:prstGeom prst="rect">
            <a:avLst/>
          </a:prstGeom>
          <a:noFill/>
          <a:ln>
            <a:noFill/>
          </a:ln>
        </p:spPr>
      </p:pic>
      <p:graphicFrame>
        <p:nvGraphicFramePr>
          <p:cNvPr id="374" name="Shape 374"/>
          <p:cNvGraphicFramePr/>
          <p:nvPr/>
        </p:nvGraphicFramePr>
        <p:xfrm>
          <a:off x="5303750" y="743262"/>
          <a:ext cx="3000000" cy="3000000"/>
        </p:xfrm>
        <a:graphic>
          <a:graphicData uri="http://schemas.openxmlformats.org/drawingml/2006/table">
            <a:tbl>
              <a:tblPr>
                <a:solidFill>
                  <a:srgbClr val="FFFFFF"/>
                </a:solidFill>
                <a:tableStyleId>{72605580-CAF3-42C0-B2D6-0B227B4C2BBD}</a:tableStyleId>
              </a:tblPr>
              <a:tblGrid>
                <a:gridCol w="720200"/>
                <a:gridCol w="3040800"/>
              </a:tblGrid>
              <a:tr h="332400">
                <a:tc>
                  <a:txBody>
                    <a:bodyPr>
                      <a:noAutofit/>
                    </a:bodyPr>
                    <a:lstStyle/>
                    <a:p>
                      <a:pPr lvl="0" rtl="0">
                        <a:lnSpc>
                          <a:spcPct val="144300"/>
                        </a:lnSpc>
                        <a:spcBef>
                          <a:spcPts val="0"/>
                        </a:spcBef>
                        <a:buNone/>
                      </a:pPr>
                      <a:r>
                        <a:rPr b="1" lang="en-US" sz="1800">
                          <a:solidFill>
                            <a:srgbClr val="FFFFFF"/>
                          </a:solidFill>
                          <a:latin typeface="Cambria"/>
                          <a:ea typeface="Cambria"/>
                          <a:cs typeface="Cambria"/>
                          <a:sym typeface="Cambria"/>
                        </a:rPr>
                        <a:t>Code</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b="1" lang="en-US" sz="1800">
                          <a:solidFill>
                            <a:srgbClr val="FFFFFF"/>
                          </a:solidFill>
                          <a:latin typeface="Cambria"/>
                          <a:ea typeface="Cambria"/>
                          <a:cs typeface="Cambria"/>
                          <a:sym typeface="Cambria"/>
                        </a:rPr>
                        <a:t>Behavior</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r>
              <a:tr h="332400">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FT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Fight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r>
              <a:tr h="332400">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PT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Pets</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r>
              <a:tr h="332400">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TL</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Tools/Items</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r>
              <a:tr h="840325">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TK</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Talk</a:t>
                      </a:r>
                    </a:p>
                    <a:p>
                      <a:pPr lvl="0" rtl="0">
                        <a:lnSpc>
                          <a:spcPct val="144300"/>
                        </a:lnSpc>
                        <a:spcBef>
                          <a:spcPts val="0"/>
                        </a:spcBef>
                        <a:buNone/>
                      </a:pPr>
                      <a:r>
                        <a:rPr lang="en-US" sz="1800">
                          <a:solidFill>
                            <a:srgbClr val="5C5C5C"/>
                          </a:solidFill>
                          <a:latin typeface="Cambria"/>
                          <a:ea typeface="Cambria"/>
                          <a:cs typeface="Cambria"/>
                          <a:sym typeface="Cambria"/>
                        </a:rPr>
                        <a:t>合作學習的討論</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r>
              <a:tr h="391850">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GP</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Group-work</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r>
              <a:tr h="332400">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TR</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Trading of items/tools</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r>
              <a:tr h="332400">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TS</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Conducting tasks</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r>
              <a:tr h="332400">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LF</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Learning in fighting</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r>
              <a:tr h="332400">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LT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Learning in tasks</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r>
              <a:tr h="332400">
                <a:tc>
                  <a:txBody>
                    <a:bodyPr>
                      <a:noAutofit/>
                    </a:bodyPr>
                    <a:lstStyle/>
                    <a:p>
                      <a:pPr lvl="0" rtl="0">
                        <a:lnSpc>
                          <a:spcPct val="144300"/>
                        </a:lnSpc>
                        <a:spcBef>
                          <a:spcPts val="0"/>
                        </a:spcBef>
                        <a:buNone/>
                      </a:pPr>
                      <a:r>
                        <a:rPr b="1" lang="en-US" sz="1800">
                          <a:solidFill>
                            <a:srgbClr val="5C5C5C"/>
                          </a:solidFill>
                          <a:latin typeface="Cambria"/>
                          <a:ea typeface="Cambria"/>
                          <a:cs typeface="Cambria"/>
                          <a:sym typeface="Cambria"/>
                        </a:rPr>
                        <a:t>OT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nSpc>
                          <a:spcPct val="144300"/>
                        </a:lnSpc>
                        <a:spcBef>
                          <a:spcPts val="0"/>
                        </a:spcBef>
                        <a:buNone/>
                      </a:pPr>
                      <a:r>
                        <a:rPr lang="en-US" sz="1800">
                          <a:solidFill>
                            <a:srgbClr val="5C5C5C"/>
                          </a:solidFill>
                          <a:latin typeface="Cambria"/>
                          <a:ea typeface="Cambria"/>
                          <a:cs typeface="Cambria"/>
                          <a:sym typeface="Cambria"/>
                        </a:rPr>
                        <a:t>Others</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r>
            </a:tbl>
          </a:graphicData>
        </a:graphic>
      </p:graphicFrame>
      <p:sp>
        <p:nvSpPr>
          <p:cNvPr id="375" name="Shape 375"/>
          <p:cNvSpPr txBox="1"/>
          <p:nvPr/>
        </p:nvSpPr>
        <p:spPr>
          <a:xfrm>
            <a:off x="476625" y="4951525"/>
            <a:ext cx="4757400" cy="534600"/>
          </a:xfrm>
          <a:prstGeom prst="rect">
            <a:avLst/>
          </a:prstGeom>
          <a:noFill/>
          <a:ln>
            <a:noFill/>
          </a:ln>
        </p:spPr>
        <p:txBody>
          <a:bodyPr anchorCtr="0" anchor="ctr" bIns="91425" lIns="91425" rIns="91425" tIns="91425">
            <a:noAutofit/>
          </a:bodyPr>
          <a:lstStyle/>
          <a:p>
            <a:pPr lvl="0" algn="ctr">
              <a:spcBef>
                <a:spcPts val="0"/>
              </a:spcBef>
              <a:buNone/>
            </a:pPr>
            <a:r>
              <a:rPr lang="en-US" sz="1800"/>
              <a:t>紐約說話島 Talking Island</a:t>
            </a:r>
          </a:p>
          <a:p>
            <a:pPr lvl="0" rtl="0" algn="ctr">
              <a:spcBef>
                <a:spcPts val="0"/>
              </a:spcBef>
              <a:buNone/>
            </a:pPr>
            <a:r>
              <a:rPr lang="en-US" u="sng">
                <a:solidFill>
                  <a:schemeClr val="hlink"/>
                </a:solidFill>
                <a:hlinkClick r:id="rId4"/>
              </a:rPr>
              <a:t>https://www.youtube.com/watch?v=7rcgjds-VEA</a:t>
            </a:r>
            <a:r>
              <a:rPr lang="en-US"/>
              <a:t> </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9" name="Shape 379"/>
        <p:cNvGrpSpPr/>
        <p:nvPr/>
      </p:nvGrpSpPr>
      <p:grpSpPr>
        <a:xfrm>
          <a:off x="0" y="0"/>
          <a:ext cx="0" cy="0"/>
          <a:chOff x="0" y="0"/>
          <a:chExt cx="0" cy="0"/>
        </a:xfrm>
      </p:grpSpPr>
      <p:sp>
        <p:nvSpPr>
          <p:cNvPr id="380" name="Shape 380"/>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lang="en-US">
                <a:solidFill>
                  <a:schemeClr val="lt1"/>
                </a:solidFill>
                <a:latin typeface="Calibri"/>
                <a:ea typeface="Calibri"/>
                <a:cs typeface="Calibri"/>
                <a:sym typeface="Calibri"/>
              </a:rPr>
              <a:t>問題: </a:t>
            </a:r>
            <a:r>
              <a:rPr b="1" i="0" lang="en-US" sz="4000" u="none" cap="none" strike="noStrike">
                <a:solidFill>
                  <a:schemeClr val="lt1"/>
                </a:solidFill>
                <a:latin typeface="Calibri"/>
                <a:ea typeface="Calibri"/>
                <a:cs typeface="Calibri"/>
                <a:sym typeface="Calibri"/>
              </a:rPr>
              <a:t>行為記錄是否</a:t>
            </a:r>
            <a:r>
              <a:rPr lang="en-US">
                <a:solidFill>
                  <a:schemeClr val="lt1"/>
                </a:solidFill>
                <a:latin typeface="Calibri"/>
                <a:ea typeface="Calibri"/>
                <a:cs typeface="Calibri"/>
                <a:sym typeface="Calibri"/>
              </a:rPr>
              <a:t>受到介入</a:t>
            </a:r>
            <a:r>
              <a:rPr b="1" lang="en-US" sz="4000">
                <a:solidFill>
                  <a:schemeClr val="lt1"/>
                </a:solidFill>
                <a:latin typeface="Calibri"/>
                <a:ea typeface="Calibri"/>
                <a:cs typeface="Calibri"/>
                <a:sym typeface="Calibri"/>
              </a:rPr>
              <a:t>？</a:t>
            </a:r>
          </a:p>
        </p:txBody>
      </p:sp>
      <p:sp>
        <p:nvSpPr>
          <p:cNvPr id="381" name="Shape 381"/>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id="382" name="Shape 382"/>
          <p:cNvPicPr preferRelativeResize="0"/>
          <p:nvPr/>
        </p:nvPicPr>
        <p:blipFill>
          <a:blip r:embed="rId3">
            <a:alphaModFix/>
          </a:blip>
          <a:stretch>
            <a:fillRect/>
          </a:stretch>
        </p:blipFill>
        <p:spPr>
          <a:xfrm>
            <a:off x="1119187" y="1489137"/>
            <a:ext cx="6905625" cy="4600575"/>
          </a:xfrm>
          <a:prstGeom prst="rect">
            <a:avLst/>
          </a:prstGeom>
          <a:noFill/>
          <a:ln>
            <a:noFill/>
          </a:ln>
        </p:spPr>
      </p:pic>
      <p:sp>
        <p:nvSpPr>
          <p:cNvPr id="383" name="Shape 383"/>
          <p:cNvSpPr/>
          <p:nvPr/>
        </p:nvSpPr>
        <p:spPr>
          <a:xfrm>
            <a:off x="1722075" y="5412800"/>
            <a:ext cx="3844500" cy="889800"/>
          </a:xfrm>
          <a:prstGeom prst="cloudCallout">
            <a:avLst>
              <a:gd fmla="val 64370" name="adj1"/>
              <a:gd fmla="val -33123" name="adj2"/>
            </a:avLst>
          </a:prstGeom>
          <a:solidFill>
            <a:schemeClr val="lt1"/>
          </a:solidFill>
          <a:ln cap="flat" cmpd="sng" w="38100">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2400" u="none" cap="none" strike="noStrike">
                <a:solidFill>
                  <a:srgbClr val="980000"/>
                </a:solidFill>
                <a:latin typeface="Arial"/>
                <a:ea typeface="Arial"/>
                <a:cs typeface="Arial"/>
                <a:sym typeface="Arial"/>
              </a:rPr>
              <a:t>老師要介入嗎？</a:t>
            </a: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383"/>
                                        </p:tgtEl>
                                        <p:attrNameLst>
                                          <p:attrName>style.visibility</p:attrName>
                                        </p:attrNameLst>
                                      </p:cBhvr>
                                      <p:to>
                                        <p:strVal val="visible"/>
                                      </p:to>
                                    </p:set>
                                    <p:animEffect filter="fade" transition="in">
                                      <p:cBhvr>
                                        <p:cTn dur="500"/>
                                        <p:tgtEl>
                                          <p:spTgt spid="3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7" name="Shape 387"/>
        <p:cNvGrpSpPr/>
        <p:nvPr/>
      </p:nvGrpSpPr>
      <p:grpSpPr>
        <a:xfrm>
          <a:off x="0" y="0"/>
          <a:ext cx="0" cy="0"/>
          <a:chOff x="0" y="0"/>
          <a:chExt cx="0" cy="0"/>
        </a:xfrm>
      </p:grpSpPr>
      <p:sp>
        <p:nvSpPr>
          <p:cNvPr id="388" name="Shape 388"/>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lang="en-US">
                <a:solidFill>
                  <a:schemeClr val="lt1"/>
                </a:solidFill>
                <a:latin typeface="Calibri"/>
                <a:ea typeface="Calibri"/>
                <a:cs typeface="Calibri"/>
                <a:sym typeface="Calibri"/>
              </a:rPr>
              <a:t>彙整</a:t>
            </a:r>
            <a:r>
              <a:rPr b="1" i="0" lang="en-US" sz="4000" u="none" cap="none" strike="noStrike">
                <a:solidFill>
                  <a:schemeClr val="lt1"/>
                </a:solidFill>
                <a:latin typeface="Calibri"/>
                <a:ea typeface="Calibri"/>
                <a:cs typeface="Calibri"/>
                <a:sym typeface="Calibri"/>
              </a:rPr>
              <a:t>行為記錄</a:t>
            </a:r>
          </a:p>
        </p:txBody>
      </p:sp>
      <p:sp>
        <p:nvSpPr>
          <p:cNvPr id="389" name="Shape 389"/>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390" name="Shape 390"/>
          <p:cNvSpPr/>
          <p:nvPr/>
        </p:nvSpPr>
        <p:spPr>
          <a:xfrm>
            <a:off x="838200" y="2486025"/>
            <a:ext cx="2238374" cy="895349"/>
          </a:xfrm>
          <a:prstGeom prst="roundRect">
            <a:avLst>
              <a:gd fmla="val 16667" name="adj"/>
            </a:avLst>
          </a:prstGeom>
          <a:solidFill>
            <a:schemeClr val="lt1"/>
          </a:solidFill>
          <a:ln cap="flat" cmpd="sng" w="12700">
            <a:solidFill>
              <a:schemeClr val="accent1"/>
            </a:solidFill>
            <a:prstDash val="solid"/>
            <a:miter/>
            <a:headEnd len="med" w="med" type="none"/>
            <a:tailEnd len="med" w="med" type="none"/>
          </a:ln>
        </p:spPr>
        <p:txBody>
          <a:bodyPr anchorCtr="0" anchor="ctr" bIns="45700" lIns="91425" rIns="468000"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2400" u="none" cap="none" strike="noStrike">
                <a:solidFill>
                  <a:schemeClr val="dk1"/>
                </a:solidFill>
                <a:latin typeface="Arial"/>
                <a:ea typeface="Arial"/>
                <a:cs typeface="Arial"/>
                <a:sym typeface="Arial"/>
              </a:rPr>
              <a:t>同步討論</a:t>
            </a:r>
          </a:p>
        </p:txBody>
      </p:sp>
      <p:pic>
        <p:nvPicPr>
          <p:cNvPr descr="http://icons.iconarchive.com/icons/graphicloads/100-flat-2/256/chat-2-icon.png" id="391" name="Shape 391"/>
          <p:cNvPicPr preferRelativeResize="0"/>
          <p:nvPr/>
        </p:nvPicPr>
        <p:blipFill rotWithShape="1">
          <a:blip r:embed="rId3">
            <a:alphaModFix/>
          </a:blip>
          <a:srcRect b="0" l="0" r="0" t="0"/>
          <a:stretch/>
        </p:blipFill>
        <p:spPr>
          <a:xfrm>
            <a:off x="2701925" y="2187575"/>
            <a:ext cx="1489075" cy="1489075"/>
          </a:xfrm>
          <a:prstGeom prst="rect">
            <a:avLst/>
          </a:prstGeom>
          <a:noFill/>
          <a:ln>
            <a:noFill/>
          </a:ln>
        </p:spPr>
      </p:pic>
      <p:sp>
        <p:nvSpPr>
          <p:cNvPr id="392" name="Shape 392"/>
          <p:cNvSpPr/>
          <p:nvPr/>
        </p:nvSpPr>
        <p:spPr>
          <a:xfrm>
            <a:off x="838200" y="4709192"/>
            <a:ext cx="2238374" cy="895349"/>
          </a:xfrm>
          <a:prstGeom prst="roundRect">
            <a:avLst>
              <a:gd fmla="val 16667" name="adj"/>
            </a:avLst>
          </a:prstGeom>
          <a:solidFill>
            <a:schemeClr val="lt1"/>
          </a:solidFill>
          <a:ln cap="flat" cmpd="sng" w="12700">
            <a:solidFill>
              <a:schemeClr val="accent1"/>
            </a:solidFill>
            <a:prstDash val="solid"/>
            <a:miter/>
            <a:headEnd len="med" w="med" type="none"/>
            <a:tailEnd len="med" w="med" type="none"/>
          </a:ln>
        </p:spPr>
        <p:txBody>
          <a:bodyPr anchorCtr="0" anchor="ctr" bIns="45700" lIns="91425" rIns="468000"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2400" u="none" cap="none" strike="noStrike">
                <a:solidFill>
                  <a:schemeClr val="dk1"/>
                </a:solidFill>
                <a:latin typeface="Arial"/>
                <a:ea typeface="Arial"/>
                <a:cs typeface="Arial"/>
                <a:sym typeface="Arial"/>
              </a:rPr>
              <a:t>非同步討論</a:t>
            </a:r>
          </a:p>
        </p:txBody>
      </p:sp>
      <p:pic>
        <p:nvPicPr>
          <p:cNvPr descr="application,ms,excel,spreadsheet" id="393" name="Shape 393"/>
          <p:cNvPicPr preferRelativeResize="0"/>
          <p:nvPr>
            <p:ph idx="1" type="body"/>
          </p:nvPr>
        </p:nvPicPr>
        <p:blipFill rotWithShape="1">
          <a:blip r:embed="rId4">
            <a:alphaModFix/>
          </a:blip>
          <a:srcRect b="0" l="0" r="0" t="0"/>
          <a:stretch/>
        </p:blipFill>
        <p:spPr>
          <a:xfrm>
            <a:off x="5514976" y="2686050"/>
            <a:ext cx="2400297" cy="2400297"/>
          </a:xfrm>
          <a:prstGeom prst="rect">
            <a:avLst/>
          </a:prstGeom>
          <a:noFill/>
          <a:ln>
            <a:noFill/>
          </a:ln>
        </p:spPr>
      </p:pic>
      <p:sp>
        <p:nvSpPr>
          <p:cNvPr id="394" name="Shape 394"/>
          <p:cNvSpPr/>
          <p:nvPr/>
        </p:nvSpPr>
        <p:spPr>
          <a:xfrm rot="1800000">
            <a:off x="4537284" y="3028950"/>
            <a:ext cx="838199" cy="542925"/>
          </a:xfrm>
          <a:prstGeom prst="rightArrow">
            <a:avLst>
              <a:gd fmla="val 50000" name="adj1"/>
              <a:gd fmla="val 50000" name="adj2"/>
            </a:avLst>
          </a:prstGeom>
          <a:gradFill>
            <a:gsLst>
              <a:gs pos="0">
                <a:srgbClr val="C0D2E8"/>
              </a:gs>
              <a:gs pos="50000">
                <a:srgbClr val="B3C9E3"/>
              </a:gs>
              <a:gs pos="100000">
                <a:srgbClr val="A4BFDF"/>
              </a:gs>
            </a:gsLst>
            <a:lin ang="5400000" scaled="0"/>
          </a:gradFill>
          <a:ln cap="flat" cmpd="sng" w="9525">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395" name="Shape 395"/>
          <p:cNvSpPr/>
          <p:nvPr/>
        </p:nvSpPr>
        <p:spPr>
          <a:xfrm flipH="1" rot="9000000">
            <a:off x="4537284" y="4440763"/>
            <a:ext cx="838199" cy="542925"/>
          </a:xfrm>
          <a:prstGeom prst="rightArrow">
            <a:avLst>
              <a:gd fmla="val 50000" name="adj1"/>
              <a:gd fmla="val 50000" name="adj2"/>
            </a:avLst>
          </a:prstGeom>
          <a:gradFill>
            <a:gsLst>
              <a:gs pos="0">
                <a:srgbClr val="C0D2E8"/>
              </a:gs>
              <a:gs pos="50000">
                <a:srgbClr val="B3C9E3"/>
              </a:gs>
              <a:gs pos="100000">
                <a:srgbClr val="A4BFDF"/>
              </a:gs>
            </a:gsLst>
            <a:lin ang="5400000" scaled="0"/>
          </a:gradFill>
          <a:ln cap="flat" cmpd="sng" w="9525">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pic>
        <p:nvPicPr>
          <p:cNvPr descr="http://rechargecar.com/assets2/forum_icon.png" id="396" name="Shape 396"/>
          <p:cNvPicPr preferRelativeResize="0"/>
          <p:nvPr/>
        </p:nvPicPr>
        <p:blipFill rotWithShape="1">
          <a:blip r:embed="rId5">
            <a:alphaModFix/>
          </a:blip>
          <a:srcRect b="0" l="0" r="0" t="0"/>
          <a:stretch/>
        </p:blipFill>
        <p:spPr>
          <a:xfrm>
            <a:off x="2701925" y="4384675"/>
            <a:ext cx="1460500" cy="1460500"/>
          </a:xfrm>
          <a:prstGeom prst="rect">
            <a:avLst/>
          </a:prstGeom>
          <a:noFill/>
          <a:ln>
            <a:noFill/>
          </a:ln>
        </p:spPr>
      </p:pic>
      <p:sp>
        <p:nvSpPr>
          <p:cNvPr id="397" name="Shape 397"/>
          <p:cNvSpPr txBox="1"/>
          <p:nvPr/>
        </p:nvSpPr>
        <p:spPr>
          <a:xfrm>
            <a:off x="7562849" y="2276475"/>
            <a:ext cx="1000125" cy="646331"/>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1800" u="none" cap="none" strike="noStrike">
                <a:solidFill>
                  <a:schemeClr val="dk1"/>
                </a:solidFill>
                <a:latin typeface="Cambria"/>
                <a:ea typeface="Cambria"/>
                <a:cs typeface="Cambria"/>
                <a:sym typeface="Cambria"/>
              </a:rPr>
              <a:t>時間</a:t>
            </a:r>
          </a:p>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早</a:t>
            </a:r>
          </a:p>
        </p:txBody>
      </p:sp>
      <p:sp>
        <p:nvSpPr>
          <p:cNvPr id="398" name="Shape 398"/>
          <p:cNvSpPr txBox="1"/>
          <p:nvPr/>
        </p:nvSpPr>
        <p:spPr>
          <a:xfrm>
            <a:off x="7562849" y="4972201"/>
            <a:ext cx="1000125" cy="36933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晚</a:t>
            </a:r>
          </a:p>
        </p:txBody>
      </p:sp>
      <p:sp>
        <p:nvSpPr>
          <p:cNvPr id="399" name="Shape 399"/>
          <p:cNvSpPr/>
          <p:nvPr/>
        </p:nvSpPr>
        <p:spPr>
          <a:xfrm>
            <a:off x="7827167" y="3072821"/>
            <a:ext cx="509588" cy="1814200"/>
          </a:xfrm>
          <a:prstGeom prst="downArrow">
            <a:avLst>
              <a:gd fmla="val 50000" name="adj1"/>
              <a:gd fmla="val 50000" name="adj2"/>
            </a:avLst>
          </a:prstGeom>
          <a:gradFill>
            <a:gsLst>
              <a:gs pos="0">
                <a:srgbClr val="DCE8C4"/>
              </a:gs>
              <a:gs pos="50000">
                <a:srgbClr val="D4E2B8"/>
              </a:gs>
              <a:gs pos="100000">
                <a:srgbClr val="CDDFA9"/>
              </a:gs>
            </a:gsLst>
            <a:lin ang="5400000" scaled="0"/>
          </a:gradFill>
          <a:ln cap="flat" cmpd="sng" w="9525">
            <a:solidFill>
              <a:schemeClr val="accent3"/>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grpSp>
        <p:nvGrpSpPr>
          <p:cNvPr id="400" name="Shape 400"/>
          <p:cNvGrpSpPr/>
          <p:nvPr/>
        </p:nvGrpSpPr>
        <p:grpSpPr>
          <a:xfrm>
            <a:off x="5326480" y="5084251"/>
            <a:ext cx="2364956" cy="1336295"/>
            <a:chOff x="5750344" y="5084251"/>
            <a:chExt cx="2364956" cy="1336295"/>
          </a:xfrm>
        </p:grpSpPr>
        <p:sp>
          <p:nvSpPr>
            <p:cNvPr id="401" name="Shape 401"/>
            <p:cNvSpPr/>
            <p:nvPr/>
          </p:nvSpPr>
          <p:spPr>
            <a:xfrm>
              <a:off x="5750344" y="5084251"/>
              <a:ext cx="2364956" cy="1336295"/>
            </a:xfrm>
            <a:prstGeom prst="wedgeRoundRectCallout">
              <a:avLst>
                <a:gd fmla="val -12586" name="adj1"/>
                <a:gd fmla="val -77526" name="adj2"/>
                <a:gd fmla="val 16667" name="adj3"/>
              </a:avLst>
            </a:prstGeom>
            <a:solidFill>
              <a:schemeClr val="lt1"/>
            </a:solidFill>
            <a:ln cap="flat" cmpd="sng" w="12700">
              <a:solidFill>
                <a:schemeClr val="accent3"/>
              </a:solidFill>
              <a:prstDash val="solid"/>
              <a:miter/>
              <a:headEnd len="med" w="med" type="none"/>
              <a:tailEnd len="med" w="med" type="none"/>
            </a:ln>
          </p:spPr>
          <p:txBody>
            <a:bodyPr anchorCtr="0" anchor="ctr"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r>
                <a:rPr b="0" i="0" lang="en-US" sz="1800" u="none" cap="none" strike="noStrike">
                  <a:solidFill>
                    <a:schemeClr val="dk1"/>
                  </a:solidFill>
                  <a:latin typeface="Arial"/>
                  <a:ea typeface="Arial"/>
                  <a:cs typeface="Arial"/>
                  <a:sym typeface="Arial"/>
                </a:rPr>
                <a:t>個人資料</a:t>
              </a:r>
            </a:p>
            <a:p>
              <a:pPr indent="0" lvl="0" marL="0" marR="0" rtl="0" algn="r">
                <a:lnSpc>
                  <a:spcPct val="100000"/>
                </a:lnSpc>
                <a:spcBef>
                  <a:spcPts val="0"/>
                </a:spcBef>
                <a:spcAft>
                  <a:spcPts val="0"/>
                </a:spcAft>
                <a:buClr>
                  <a:schemeClr val="dk1"/>
                </a:buClr>
                <a:buSzPct val="25000"/>
                <a:buFont typeface="Arial"/>
                <a:buNone/>
              </a:pPr>
              <a:r>
                <a:rPr b="0" i="0" lang="en-US" sz="1800" u="none" cap="none" strike="noStrike">
                  <a:solidFill>
                    <a:schemeClr val="dk1"/>
                  </a:solidFill>
                  <a:latin typeface="Arial"/>
                  <a:ea typeface="Arial"/>
                  <a:cs typeface="Arial"/>
                  <a:sym typeface="Arial"/>
                </a:rPr>
                <a:t>匿名處理</a:t>
              </a:r>
            </a:p>
          </p:txBody>
        </p:sp>
        <p:pic>
          <p:nvPicPr>
            <p:cNvPr descr="guy,fawkes,mask" id="402" name="Shape 402"/>
            <p:cNvPicPr preferRelativeResize="0"/>
            <p:nvPr/>
          </p:nvPicPr>
          <p:blipFill rotWithShape="1">
            <a:blip r:embed="rId6">
              <a:alphaModFix/>
            </a:blip>
            <a:srcRect b="0" l="0" r="0" t="0"/>
            <a:stretch/>
          </p:blipFill>
          <p:spPr>
            <a:xfrm>
              <a:off x="5825353" y="5201346"/>
              <a:ext cx="1219199" cy="1219200"/>
            </a:xfrm>
            <a:prstGeom prst="rect">
              <a:avLst/>
            </a:prstGeom>
            <a:noFill/>
            <a:ln>
              <a:noFill/>
            </a:ln>
          </p:spPr>
        </p:pic>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7" name="Shape 407"/>
        <p:cNvGrpSpPr/>
        <p:nvPr/>
      </p:nvGrpSpPr>
      <p:grpSpPr>
        <a:xfrm>
          <a:off x="0" y="0"/>
          <a:ext cx="0" cy="0"/>
          <a:chOff x="0" y="0"/>
          <a:chExt cx="0" cy="0"/>
        </a:xfrm>
      </p:grpSpPr>
      <p:sp>
        <p:nvSpPr>
          <p:cNvPr id="408" name="Shape 408"/>
          <p:cNvSpPr txBox="1"/>
          <p:nvPr>
            <p:ph type="title"/>
          </p:nvPr>
        </p:nvSpPr>
        <p:spPr>
          <a:xfrm>
            <a:off x="630237" y="365125"/>
            <a:ext cx="7886700" cy="783000"/>
          </a:xfrm>
          <a:prstGeom prst="rect">
            <a:avLst/>
          </a:prstGeom>
        </p:spPr>
        <p:txBody>
          <a:bodyPr anchorCtr="0" anchor="b" bIns="91425" lIns="91425" rIns="91425" tIns="91425">
            <a:noAutofit/>
          </a:bodyPr>
          <a:lstStyle/>
          <a:p>
            <a:pPr lvl="0">
              <a:spcBef>
                <a:spcPts val="0"/>
              </a:spcBef>
              <a:buNone/>
            </a:pPr>
            <a:r>
              <a:rPr lang="en-US"/>
              <a:t>多資料來源的處理方法</a:t>
            </a:r>
          </a:p>
        </p:txBody>
      </p:sp>
      <p:sp>
        <p:nvSpPr>
          <p:cNvPr id="409" name="Shape 409"/>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
        <p:nvSpPr>
          <p:cNvPr id="410" name="Shape 410"/>
          <p:cNvSpPr txBox="1"/>
          <p:nvPr/>
        </p:nvSpPr>
        <p:spPr>
          <a:xfrm>
            <a:off x="960800" y="1613650"/>
            <a:ext cx="1245900" cy="561300"/>
          </a:xfrm>
          <a:prstGeom prst="rect">
            <a:avLst/>
          </a:prstGeom>
          <a:noFill/>
          <a:ln>
            <a:noFill/>
          </a:ln>
        </p:spPr>
        <p:txBody>
          <a:bodyPr anchorCtr="0" anchor="t" bIns="91425" lIns="91425" rIns="91425" tIns="91425">
            <a:noAutofit/>
          </a:bodyPr>
          <a:lstStyle/>
          <a:p>
            <a:pPr lvl="0">
              <a:spcBef>
                <a:spcPts val="0"/>
              </a:spcBef>
              <a:buNone/>
            </a:pPr>
            <a:r>
              <a:rPr lang="en-US" sz="2800"/>
              <a:t>早</a:t>
            </a:r>
          </a:p>
        </p:txBody>
      </p:sp>
      <p:sp>
        <p:nvSpPr>
          <p:cNvPr id="411" name="Shape 411"/>
          <p:cNvSpPr txBox="1"/>
          <p:nvPr/>
        </p:nvSpPr>
        <p:spPr>
          <a:xfrm>
            <a:off x="960800" y="5503975"/>
            <a:ext cx="1245900" cy="561300"/>
          </a:xfrm>
          <a:prstGeom prst="rect">
            <a:avLst/>
          </a:prstGeom>
          <a:noFill/>
          <a:ln>
            <a:noFill/>
          </a:ln>
        </p:spPr>
        <p:txBody>
          <a:bodyPr anchorCtr="0" anchor="t" bIns="91425" lIns="91425" rIns="91425" tIns="91425">
            <a:noAutofit/>
          </a:bodyPr>
          <a:lstStyle/>
          <a:p>
            <a:pPr lvl="0" rtl="0">
              <a:spcBef>
                <a:spcPts val="0"/>
              </a:spcBef>
              <a:buNone/>
            </a:pPr>
            <a:r>
              <a:rPr lang="en-US" sz="2800"/>
              <a:t>晚</a:t>
            </a:r>
          </a:p>
        </p:txBody>
      </p:sp>
      <p:sp>
        <p:nvSpPr>
          <p:cNvPr id="412" name="Shape 412"/>
          <p:cNvSpPr/>
          <p:nvPr/>
        </p:nvSpPr>
        <p:spPr>
          <a:xfrm>
            <a:off x="1017875" y="2270012"/>
            <a:ext cx="456600" cy="3138900"/>
          </a:xfrm>
          <a:prstGeom prst="downArrow">
            <a:avLst>
              <a:gd fmla="val 50000" name="adj1"/>
              <a:gd fmla="val 50000" name="adj2"/>
            </a:avLst>
          </a:prstGeom>
          <a:solidFill>
            <a:srgbClr val="980000"/>
          </a:solidFill>
          <a:ln>
            <a:noFill/>
          </a:ln>
        </p:spPr>
        <p:txBody>
          <a:bodyPr anchorCtr="0" anchor="ctr" bIns="91425" lIns="91425" rIns="91425" tIns="91425">
            <a:noAutofit/>
          </a:bodyPr>
          <a:lstStyle/>
          <a:p>
            <a:pPr lvl="0">
              <a:spcBef>
                <a:spcPts val="0"/>
              </a:spcBef>
              <a:buNone/>
            </a:pPr>
            <a:r>
              <a:t/>
            </a:r>
            <a:endParaRPr/>
          </a:p>
        </p:txBody>
      </p:sp>
      <p:graphicFrame>
        <p:nvGraphicFramePr>
          <p:cNvPr id="413" name="Shape 413"/>
          <p:cNvGraphicFramePr/>
          <p:nvPr/>
        </p:nvGraphicFramePr>
        <p:xfrm>
          <a:off x="1922700" y="1825800"/>
          <a:ext cx="3000000" cy="3000000"/>
        </p:xfrm>
        <a:graphic>
          <a:graphicData uri="http://schemas.openxmlformats.org/drawingml/2006/table">
            <a:tbl>
              <a:tblPr>
                <a:noFill/>
                <a:tableStyleId>{94306B6C-BD3E-4E62-87DB-06144FBC1FC0}</a:tableStyleId>
              </a:tblPr>
              <a:tblGrid>
                <a:gridCol w="1746925"/>
                <a:gridCol w="1858300"/>
                <a:gridCol w="3239375"/>
              </a:tblGrid>
              <a:tr h="381000">
                <a:tc>
                  <a:txBody>
                    <a:bodyPr>
                      <a:noAutofit/>
                    </a:bodyPr>
                    <a:lstStyle/>
                    <a:p>
                      <a:pPr lvl="0">
                        <a:spcBef>
                          <a:spcPts val="0"/>
                        </a:spcBef>
                        <a:buNone/>
                      </a:pPr>
                      <a:r>
                        <a:rPr lang="en-US" sz="1800">
                          <a:solidFill>
                            <a:srgbClr val="FFFFFF"/>
                          </a:solidFill>
                        </a:rPr>
                        <a:t>時間</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lvl="0">
                        <a:spcBef>
                          <a:spcPts val="0"/>
                        </a:spcBef>
                        <a:buNone/>
                      </a:pPr>
                      <a:r>
                        <a:rPr lang="en-US" sz="1800">
                          <a:solidFill>
                            <a:srgbClr val="FFFFFF"/>
                          </a:solidFill>
                        </a:rPr>
                        <a:t>來源</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lvl="0">
                        <a:spcBef>
                          <a:spcPts val="0"/>
                        </a:spcBef>
                        <a:buNone/>
                      </a:pPr>
                      <a:r>
                        <a:rPr lang="en-US" sz="1800">
                          <a:solidFill>
                            <a:srgbClr val="FFFFFF"/>
                          </a:solidFill>
                        </a:rPr>
                        <a:t>事件</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57175">
                <a:tc>
                  <a:txBody>
                    <a:bodyPr>
                      <a:noAutofit/>
                    </a:bodyPr>
                    <a:lstStyle/>
                    <a:p>
                      <a:pPr lvl="0">
                        <a:spcBef>
                          <a:spcPts val="0"/>
                        </a:spcBef>
                        <a:buNone/>
                      </a:pPr>
                      <a:r>
                        <a:rPr lang="en-US" sz="1800"/>
                        <a:t>2016/9/6 10:05</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BE5F1"/>
                    </a:solidFill>
                  </a:tcPr>
                </a:tc>
                <a:tc>
                  <a:txBody>
                    <a:bodyPr>
                      <a:noAutofit/>
                    </a:bodyPr>
                    <a:lstStyle/>
                    <a:p>
                      <a:pPr lvl="0">
                        <a:spcBef>
                          <a:spcPts val="0"/>
                        </a:spcBef>
                        <a:buClr>
                          <a:schemeClr val="dk1"/>
                        </a:buClr>
                        <a:buSzPct val="61111"/>
                        <a:buFont typeface="Arial"/>
                        <a:buNone/>
                      </a:pPr>
                      <a:r>
                        <a:rPr lang="en-US" sz="1800">
                          <a:solidFill>
                            <a:schemeClr val="dk1"/>
                          </a:solidFill>
                        </a:rPr>
                        <a:t>同步聊天室</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BE5F1"/>
                    </a:solidFill>
                  </a:tcPr>
                </a:tc>
                <a:tc>
                  <a:txBody>
                    <a:bodyPr>
                      <a:noAutofit/>
                    </a:bodyPr>
                    <a:lstStyle/>
                    <a:p>
                      <a:pPr lvl="0">
                        <a:spcBef>
                          <a:spcPts val="0"/>
                        </a:spcBef>
                        <a:buNone/>
                      </a:pPr>
                      <a:r>
                        <a:rPr lang="en-US" sz="1800"/>
                        <a:t>ok, Stu A跟Stu B的看法都很棒，我想我們應該彙整一下</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BE5F1"/>
                    </a:solidFill>
                  </a:tcPr>
                </a:tc>
              </a:tr>
              <a:tr h="457175">
                <a:tc>
                  <a:txBody>
                    <a:bodyPr>
                      <a:noAutofit/>
                    </a:bodyPr>
                    <a:lstStyle/>
                    <a:p>
                      <a:pPr lvl="0">
                        <a:spcBef>
                          <a:spcPts val="0"/>
                        </a:spcBef>
                        <a:buClr>
                          <a:schemeClr val="dk1"/>
                        </a:buClr>
                        <a:buSzPct val="61111"/>
                        <a:buFont typeface="Arial"/>
                        <a:buNone/>
                      </a:pPr>
                      <a:r>
                        <a:rPr lang="en-US" sz="1800">
                          <a:solidFill>
                            <a:schemeClr val="dk1"/>
                          </a:solidFill>
                        </a:rPr>
                        <a:t>2016/9/6 10:07</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CF2F6"/>
                    </a:solidFill>
                  </a:tcPr>
                </a:tc>
                <a:tc>
                  <a:txBody>
                    <a:bodyPr>
                      <a:noAutofit/>
                    </a:bodyPr>
                    <a:lstStyle/>
                    <a:p>
                      <a:pPr lvl="0">
                        <a:spcBef>
                          <a:spcPts val="0"/>
                        </a:spcBef>
                        <a:buClr>
                          <a:schemeClr val="dk1"/>
                        </a:buClr>
                        <a:buSzPct val="61111"/>
                        <a:buFont typeface="Arial"/>
                        <a:buNone/>
                      </a:pPr>
                      <a:r>
                        <a:rPr lang="en-US" sz="1800">
                          <a:solidFill>
                            <a:schemeClr val="dk1"/>
                          </a:solidFill>
                        </a:rPr>
                        <a:t>同步聊天室</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CF2F6"/>
                    </a:solidFill>
                  </a:tcPr>
                </a:tc>
                <a:tc>
                  <a:txBody>
                    <a:bodyPr>
                      <a:noAutofit/>
                    </a:bodyPr>
                    <a:lstStyle/>
                    <a:p>
                      <a:pPr lvl="0">
                        <a:spcBef>
                          <a:spcPts val="0"/>
                        </a:spcBef>
                        <a:buNone/>
                      </a:pPr>
                      <a:r>
                        <a:rPr lang="en-US" sz="1800"/>
                        <a:t>那我整理一下po在討論區</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CF2F6"/>
                    </a:solidFill>
                  </a:tcPr>
                </a:tc>
              </a:tr>
              <a:tr h="457175">
                <a:tc>
                  <a:txBody>
                    <a:bodyPr>
                      <a:noAutofit/>
                    </a:bodyPr>
                    <a:lstStyle/>
                    <a:p>
                      <a:pPr lvl="0">
                        <a:spcBef>
                          <a:spcPts val="0"/>
                        </a:spcBef>
                        <a:buClr>
                          <a:schemeClr val="dk1"/>
                        </a:buClr>
                        <a:buSzPct val="61111"/>
                        <a:buFont typeface="Arial"/>
                        <a:buNone/>
                      </a:pPr>
                      <a:r>
                        <a:rPr lang="en-US" sz="1800">
                          <a:solidFill>
                            <a:schemeClr val="dk1"/>
                          </a:solidFill>
                        </a:rPr>
                        <a:t>2016/9/6 10:12</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BE5F1"/>
                    </a:solidFill>
                  </a:tcPr>
                </a:tc>
                <a:tc>
                  <a:txBody>
                    <a:bodyPr>
                      <a:noAutofit/>
                    </a:bodyPr>
                    <a:lstStyle/>
                    <a:p>
                      <a:pPr lvl="0">
                        <a:spcBef>
                          <a:spcPts val="0"/>
                        </a:spcBef>
                        <a:buClr>
                          <a:schemeClr val="dk1"/>
                        </a:buClr>
                        <a:buSzPct val="61111"/>
                        <a:buFont typeface="Arial"/>
                        <a:buNone/>
                      </a:pPr>
                      <a:r>
                        <a:rPr lang="en-US" sz="1800">
                          <a:solidFill>
                            <a:schemeClr val="dk1"/>
                          </a:solidFill>
                        </a:rPr>
                        <a:t>同步聊天室</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BE5F1"/>
                    </a:solidFill>
                  </a:tcPr>
                </a:tc>
                <a:tc>
                  <a:txBody>
                    <a:bodyPr>
                      <a:noAutofit/>
                    </a:bodyPr>
                    <a:lstStyle/>
                    <a:p>
                      <a:pPr lvl="0">
                        <a:spcBef>
                          <a:spcPts val="0"/>
                        </a:spcBef>
                        <a:buNone/>
                      </a:pPr>
                      <a:r>
                        <a:rPr lang="en-US" sz="1800"/>
                        <a:t>好的，麻煩你了</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BE5F1"/>
                    </a:solidFill>
                  </a:tcPr>
                </a:tc>
              </a:tr>
              <a:tr h="457175">
                <a:tc>
                  <a:txBody>
                    <a:bodyPr>
                      <a:noAutofit/>
                    </a:bodyPr>
                    <a:lstStyle/>
                    <a:p>
                      <a:pPr lvl="0">
                        <a:spcBef>
                          <a:spcPts val="0"/>
                        </a:spcBef>
                        <a:buClr>
                          <a:schemeClr val="dk1"/>
                        </a:buClr>
                        <a:buSzPct val="61111"/>
                        <a:buFont typeface="Arial"/>
                        <a:buNone/>
                      </a:pPr>
                      <a:r>
                        <a:rPr lang="en-US" sz="1800">
                          <a:solidFill>
                            <a:srgbClr val="FF0000"/>
                          </a:solidFill>
                        </a:rPr>
                        <a:t>2016/9/6 10:20</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CF2F6"/>
                    </a:solidFill>
                  </a:tcPr>
                </a:tc>
                <a:tc>
                  <a:txBody>
                    <a:bodyPr>
                      <a:noAutofit/>
                    </a:bodyPr>
                    <a:lstStyle/>
                    <a:p>
                      <a:pPr lvl="0">
                        <a:spcBef>
                          <a:spcPts val="0"/>
                        </a:spcBef>
                        <a:buClr>
                          <a:schemeClr val="dk1"/>
                        </a:buClr>
                        <a:buSzPct val="61111"/>
                        <a:buFont typeface="Arial"/>
                        <a:buNone/>
                      </a:pPr>
                      <a:r>
                        <a:rPr lang="en-US" sz="1800">
                          <a:solidFill>
                            <a:srgbClr val="FF0000"/>
                          </a:solidFill>
                        </a:rPr>
                        <a:t>非同步討論區</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CF2F6"/>
                    </a:solidFill>
                  </a:tcPr>
                </a:tc>
                <a:tc>
                  <a:txBody>
                    <a:bodyPr>
                      <a:noAutofit/>
                    </a:bodyPr>
                    <a:lstStyle/>
                    <a:p>
                      <a:pPr lvl="0">
                        <a:spcBef>
                          <a:spcPts val="0"/>
                        </a:spcBef>
                        <a:buNone/>
                      </a:pPr>
                      <a:r>
                        <a:rPr lang="en-US" sz="1800">
                          <a:solidFill>
                            <a:srgbClr val="FF0000"/>
                          </a:solidFill>
                        </a:rPr>
                        <a:t>20160906 討論彙整報告：……</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CF2F6"/>
                    </a:solidFill>
                  </a:tcPr>
                </a:tc>
              </a:tr>
              <a:tr h="457175">
                <a:tc>
                  <a:txBody>
                    <a:bodyPr>
                      <a:noAutofit/>
                    </a:bodyPr>
                    <a:lstStyle/>
                    <a:p>
                      <a:pPr lvl="0">
                        <a:spcBef>
                          <a:spcPts val="0"/>
                        </a:spcBef>
                        <a:buClr>
                          <a:schemeClr val="dk1"/>
                        </a:buClr>
                        <a:buSzPct val="61111"/>
                        <a:buFont typeface="Arial"/>
                        <a:buNone/>
                      </a:pPr>
                      <a:r>
                        <a:rPr lang="en-US" sz="1800">
                          <a:solidFill>
                            <a:schemeClr val="dk1"/>
                          </a:solidFill>
                        </a:rPr>
                        <a:t>2016/9/6 10:22</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BE5F1"/>
                    </a:solidFill>
                  </a:tcPr>
                </a:tc>
                <a:tc>
                  <a:txBody>
                    <a:bodyPr>
                      <a:noAutofit/>
                    </a:bodyPr>
                    <a:lstStyle/>
                    <a:p>
                      <a:pPr lvl="0">
                        <a:spcBef>
                          <a:spcPts val="0"/>
                        </a:spcBef>
                        <a:buClr>
                          <a:schemeClr val="dk1"/>
                        </a:buClr>
                        <a:buSzPct val="61111"/>
                        <a:buFont typeface="Arial"/>
                        <a:buNone/>
                      </a:pPr>
                      <a:r>
                        <a:rPr lang="en-US" sz="1800">
                          <a:solidFill>
                            <a:schemeClr val="dk1"/>
                          </a:solidFill>
                        </a:rPr>
                        <a:t>同步聊天室</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BE5F1"/>
                    </a:solidFill>
                  </a:tcPr>
                </a:tc>
                <a:tc>
                  <a:txBody>
                    <a:bodyPr>
                      <a:noAutofit/>
                    </a:bodyPr>
                    <a:lstStyle/>
                    <a:p>
                      <a:pPr lvl="0">
                        <a:spcBef>
                          <a:spcPts val="0"/>
                        </a:spcBef>
                        <a:buNone/>
                      </a:pPr>
                      <a:r>
                        <a:rPr lang="en-US" sz="1800"/>
                        <a:t>我寫完囉，請大家到討論區看一下是否有打錯的地方吧！</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BE5F1"/>
                    </a:solidFill>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7" name="Shape 417"/>
        <p:cNvGrpSpPr/>
        <p:nvPr/>
      </p:nvGrpSpPr>
      <p:grpSpPr>
        <a:xfrm>
          <a:off x="0" y="0"/>
          <a:ext cx="0" cy="0"/>
          <a:chOff x="0" y="0"/>
          <a:chExt cx="0" cy="0"/>
        </a:xfrm>
      </p:grpSpPr>
      <p:sp>
        <p:nvSpPr>
          <p:cNvPr id="418" name="Shape 418"/>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lang="en-US">
                <a:solidFill>
                  <a:schemeClr val="lt1"/>
                </a:solidFill>
                <a:latin typeface="Calibri"/>
                <a:ea typeface="Calibri"/>
                <a:cs typeface="Calibri"/>
                <a:sym typeface="Calibri"/>
              </a:rPr>
              <a:t>例子：</a:t>
            </a:r>
            <a:r>
              <a:rPr b="1" i="0" lang="en-US" sz="4000" u="none" cap="none" strike="noStrike">
                <a:solidFill>
                  <a:schemeClr val="lt1"/>
                </a:solidFill>
                <a:latin typeface="Calibri"/>
                <a:ea typeface="Calibri"/>
                <a:cs typeface="Calibri"/>
                <a:sym typeface="Calibri"/>
              </a:rPr>
              <a:t>行為記錄與編碼</a:t>
            </a:r>
            <a:r>
              <a:rPr lang="en-US">
                <a:solidFill>
                  <a:schemeClr val="lt1"/>
                </a:solidFill>
                <a:latin typeface="Calibri"/>
                <a:ea typeface="Calibri"/>
                <a:cs typeface="Calibri"/>
                <a:sym typeface="Calibri"/>
              </a:rPr>
              <a:t>表格</a:t>
            </a:r>
          </a:p>
        </p:txBody>
      </p:sp>
      <p:graphicFrame>
        <p:nvGraphicFramePr>
          <p:cNvPr id="419" name="Shape 419"/>
          <p:cNvGraphicFramePr/>
          <p:nvPr/>
        </p:nvGraphicFramePr>
        <p:xfrm>
          <a:off x="571500" y="1400175"/>
          <a:ext cx="3000000" cy="3000000"/>
        </p:xfrm>
        <a:graphic>
          <a:graphicData uri="http://schemas.openxmlformats.org/drawingml/2006/table">
            <a:tbl>
              <a:tblPr bandRow="1" firstRow="1">
                <a:noFill/>
                <a:tableStyleId>{7F93B169-C03F-4BDB-B354-1CBE81BBE29F}</a:tableStyleId>
              </a:tblPr>
              <a:tblGrid>
                <a:gridCol w="981075"/>
                <a:gridCol w="1047750"/>
                <a:gridCol w="6096000"/>
              </a:tblGrid>
              <a:tr h="269275">
                <a:tc>
                  <a:txBody>
                    <a:bodyPr>
                      <a:noAutofit/>
                    </a:bodyPr>
                    <a:lstStyle/>
                    <a:p>
                      <a:pPr indent="0" lvl="0" marL="0" marR="0" rtl="0" algn="l">
                        <a:spcBef>
                          <a:spcPts val="0"/>
                        </a:spcBef>
                        <a:buSzPct val="25000"/>
                        <a:buNone/>
                      </a:pPr>
                      <a:r>
                        <a:rPr lang="en-US" sz="1800"/>
                        <a:t>事件</a:t>
                      </a:r>
                      <a:r>
                        <a:rPr lang="en-US" sz="1800" u="none" cap="none" strike="noStrike"/>
                        <a:t>編號</a:t>
                      </a:r>
                    </a:p>
                  </a:txBody>
                  <a:tcPr marT="4950" marB="0" marR="4950" marL="4950" anchor="b"/>
                </a:tc>
                <a:tc>
                  <a:txBody>
                    <a:bodyPr>
                      <a:noAutofit/>
                    </a:bodyPr>
                    <a:lstStyle/>
                    <a:p>
                      <a:pPr indent="0" lvl="0" marL="0" marR="0" rtl="0" algn="l">
                        <a:spcBef>
                          <a:spcPts val="0"/>
                        </a:spcBef>
                        <a:buSzPct val="25000"/>
                        <a:buNone/>
                      </a:pPr>
                      <a:r>
                        <a:rPr lang="en-US" sz="1800" u="none" cap="none" strike="noStrike"/>
                        <a:t>學生編號</a:t>
                      </a:r>
                    </a:p>
                  </a:txBody>
                  <a:tcPr marT="4950" marB="0" marR="4950" marL="4950" anchor="b"/>
                </a:tc>
                <a:tc>
                  <a:txBody>
                    <a:bodyPr>
                      <a:noAutofit/>
                    </a:bodyPr>
                    <a:lstStyle/>
                    <a:p>
                      <a:pPr indent="0" lvl="0" marL="0" marR="0" rtl="0" algn="l">
                        <a:spcBef>
                          <a:spcPts val="0"/>
                        </a:spcBef>
                        <a:buSzPct val="25000"/>
                        <a:buNone/>
                      </a:pPr>
                      <a:r>
                        <a:rPr lang="en-US" sz="1800" u="none" cap="none" strike="noStrike"/>
                        <a:t>討論內容</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1</a:t>
                      </a:r>
                    </a:p>
                  </a:txBody>
                  <a:tcPr marT="4950" marB="0" marR="4950" marL="4950" anchor="b"/>
                </a:tc>
                <a:tc>
                  <a:txBody>
                    <a:bodyPr>
                      <a:noAutofit/>
                    </a:bodyPr>
                    <a:lstStyle/>
                    <a:p>
                      <a:pPr indent="0" lvl="0" marL="0" marR="0" rtl="0" algn="l">
                        <a:spcBef>
                          <a:spcPts val="0"/>
                        </a:spcBef>
                        <a:buSzPct val="25000"/>
                        <a:buNone/>
                      </a:pPr>
                      <a:r>
                        <a:rPr lang="en-US" sz="1800" u="none" cap="none" strike="noStrike"/>
                        <a:t>StuC</a:t>
                      </a:r>
                    </a:p>
                  </a:txBody>
                  <a:tcPr marT="4950" marB="0" marR="4950" marL="4950" anchor="b"/>
                </a:tc>
                <a:tc>
                  <a:txBody>
                    <a:bodyPr>
                      <a:noAutofit/>
                    </a:bodyPr>
                    <a:lstStyle/>
                    <a:p>
                      <a:pPr indent="0" lvl="0" marL="0" marR="0" rtl="0" algn="l">
                        <a:spcBef>
                          <a:spcPts val="0"/>
                        </a:spcBef>
                        <a:buSzPct val="25000"/>
                        <a:buNone/>
                      </a:pPr>
                      <a:r>
                        <a:rPr lang="en-US" sz="1800" u="none" cap="none" strike="noStrike"/>
                        <a:t>晚安</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2</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喔！ 對於討論有啥方向嘛？</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3</a:t>
                      </a:r>
                    </a:p>
                  </a:txBody>
                  <a:tcPr marT="4950" marB="0" marR="4950" marL="4950" anchor="b"/>
                </a:tc>
                <a:tc>
                  <a:txBody>
                    <a:bodyPr>
                      <a:noAutofit/>
                    </a:bodyPr>
                    <a:lstStyle/>
                    <a:p>
                      <a:pPr indent="0" lvl="0" marL="0" marR="0" rtl="0" algn="l">
                        <a:spcBef>
                          <a:spcPts val="0"/>
                        </a:spcBef>
                        <a:buSzPct val="25000"/>
                        <a:buNone/>
                      </a:pPr>
                      <a:r>
                        <a:rPr lang="en-US" sz="1800" u="none" cap="none" strike="noStrike"/>
                        <a:t>StuC</a:t>
                      </a:r>
                    </a:p>
                  </a:txBody>
                  <a:tcPr marT="4950" marB="0" marR="4950" marL="4950" anchor="b"/>
                </a:tc>
                <a:tc>
                  <a:txBody>
                    <a:bodyPr>
                      <a:noAutofit/>
                    </a:bodyPr>
                    <a:lstStyle/>
                    <a:p>
                      <a:pPr indent="0" lvl="0" marL="0" marR="0" rtl="0" algn="l">
                        <a:spcBef>
                          <a:spcPts val="0"/>
                        </a:spcBef>
                        <a:buSzPct val="25000"/>
                        <a:buNone/>
                      </a:pPr>
                      <a:r>
                        <a:rPr lang="en-US" sz="1800" u="none" cap="none" strike="noStrike"/>
                        <a:t>沒方向</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4</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喔！ 我正在研究 老師那兩邊文章</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5</a:t>
                      </a:r>
                    </a:p>
                  </a:txBody>
                  <a:tcPr marT="4950" marB="0" marR="4950" marL="4950" anchor="b"/>
                </a:tc>
                <a:tc>
                  <a:txBody>
                    <a:bodyPr>
                      <a:noAutofit/>
                    </a:bodyPr>
                    <a:lstStyle/>
                    <a:p>
                      <a:pPr indent="0" lvl="0" marL="0" marR="0" rtl="0" algn="l">
                        <a:spcBef>
                          <a:spcPts val="0"/>
                        </a:spcBef>
                        <a:buSzPct val="25000"/>
                        <a:buNone/>
                      </a:pPr>
                      <a:r>
                        <a:rPr lang="en-US" sz="1800" u="none" cap="none" strike="noStrike"/>
                        <a:t>StuC</a:t>
                      </a:r>
                    </a:p>
                  </a:txBody>
                  <a:tcPr marT="4950" marB="0" marR="4950" marL="4950" anchor="b"/>
                </a:tc>
                <a:tc>
                  <a:txBody>
                    <a:bodyPr>
                      <a:noAutofit/>
                    </a:bodyPr>
                    <a:lstStyle/>
                    <a:p>
                      <a:pPr indent="0" lvl="0" marL="0" marR="0" rtl="0" algn="l">
                        <a:spcBef>
                          <a:spcPts val="0"/>
                        </a:spcBef>
                        <a:buSzPct val="25000"/>
                        <a:buNone/>
                      </a:pPr>
                      <a:r>
                        <a:rPr lang="en-US" sz="1800" u="none" cap="none" strike="noStrike"/>
                        <a:t>有沒有規定題目要和數位學習有關呀</a:t>
                      </a:r>
                    </a:p>
                  </a:txBody>
                  <a:tcPr marT="4950" marB="0" marR="4950" marL="4950" anchor="b"/>
                </a:tc>
              </a:tr>
              <a:tr h="313350">
                <a:tc>
                  <a:txBody>
                    <a:bodyPr>
                      <a:noAutofit/>
                    </a:bodyPr>
                    <a:lstStyle/>
                    <a:p>
                      <a:pPr indent="0" lvl="0" marL="0" marR="0" rtl="0" algn="ctr">
                        <a:spcBef>
                          <a:spcPts val="0"/>
                        </a:spcBef>
                        <a:buSzPct val="25000"/>
                        <a:buNone/>
                      </a:pPr>
                      <a:r>
                        <a:rPr lang="en-US" sz="1800" u="none" cap="none" strike="noStrike"/>
                        <a:t>6</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應該是選各大方向來討論 然後大家在添加東西</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7</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前瞻性議題~~好難</a:t>
                      </a:r>
                    </a:p>
                  </a:txBody>
                  <a:tcPr marT="4950" marB="0" marR="4950" marL="4950" anchor="b"/>
                </a:tc>
              </a:tr>
              <a:tr h="1062775">
                <a:tc>
                  <a:txBody>
                    <a:bodyPr>
                      <a:noAutofit/>
                    </a:bodyPr>
                    <a:lstStyle/>
                    <a:p>
                      <a:pPr indent="0" lvl="0" marL="0" marR="0" rtl="0" algn="ctr">
                        <a:spcBef>
                          <a:spcPts val="0"/>
                        </a:spcBef>
                        <a:buSzPct val="25000"/>
                        <a:buNone/>
                      </a:pPr>
                      <a:r>
                        <a:rPr lang="en-US" sz="1800" u="none" cap="none" strike="noStrike"/>
                        <a:t>8</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前瞻研究議題，進行更深入的資料蒐集，並撰寫分組心得報告，報告內容應包括(1)為什麼對於這個議題感興趣；(2)這個議題對於數位學習的重要性；(3)目前這個議題的研究及發展概況為何？；(4)這個研究議題未來可能的發展方向。共</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9</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好個前瞻性！</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10</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另外兩個人不理我們</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11</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所以題目不一定要跟 數位學習有關摟</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12</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只要我們有興趣的嘛？？？？</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13</a:t>
                      </a:r>
                    </a:p>
                  </a:txBody>
                  <a:tcPr marT="4950" marB="0" marR="4950" marL="4950" anchor="b"/>
                </a:tc>
                <a:tc>
                  <a:txBody>
                    <a:bodyPr>
                      <a:noAutofit/>
                    </a:bodyPr>
                    <a:lstStyle/>
                    <a:p>
                      <a:pPr indent="0" lvl="0" marL="0" marR="0" rtl="0" algn="l">
                        <a:spcBef>
                          <a:spcPts val="0"/>
                        </a:spcBef>
                        <a:buSzPct val="25000"/>
                        <a:buNone/>
                      </a:pPr>
                      <a:r>
                        <a:rPr lang="en-US" sz="1800" u="none" cap="none" strike="noStrike"/>
                        <a:t>StuC</a:t>
                      </a:r>
                    </a:p>
                  </a:txBody>
                  <a:tcPr marT="4950" marB="0" marR="4950" marL="4950" anchor="b"/>
                </a:tc>
                <a:tc>
                  <a:txBody>
                    <a:bodyPr>
                      <a:noAutofit/>
                    </a:bodyPr>
                    <a:lstStyle/>
                    <a:p>
                      <a:pPr indent="0" lvl="0" marL="0" marR="0" rtl="0" algn="l">
                        <a:spcBef>
                          <a:spcPts val="0"/>
                        </a:spcBef>
                        <a:buSzPct val="25000"/>
                        <a:buNone/>
                      </a:pPr>
                      <a:r>
                        <a:rPr lang="en-US" sz="1800" u="none" cap="none" strike="noStrike"/>
                        <a:t>其實雲端就算前瞻吧~~但資料少</a:t>
                      </a:r>
                    </a:p>
                  </a:txBody>
                  <a:tcPr marT="4950" marB="0" marR="4950" marL="4950" anchor="b"/>
                </a:tc>
              </a:tr>
              <a:tr h="269275">
                <a:tc>
                  <a:txBody>
                    <a:bodyPr>
                      <a:noAutofit/>
                    </a:bodyPr>
                    <a:lstStyle/>
                    <a:p>
                      <a:pPr indent="0" lvl="0" marL="0" marR="0" rtl="0" algn="ctr">
                        <a:spcBef>
                          <a:spcPts val="0"/>
                        </a:spcBef>
                        <a:buSzPct val="25000"/>
                        <a:buNone/>
                      </a:pPr>
                      <a:r>
                        <a:rPr lang="en-US" sz="1800" u="none" cap="none" strike="noStrike"/>
                        <a:t>14</a:t>
                      </a:r>
                    </a:p>
                  </a:txBody>
                  <a:tcPr marT="4950" marB="0" marR="4950" marL="4950" anchor="b"/>
                </a:tc>
                <a:tc>
                  <a:txBody>
                    <a:bodyPr>
                      <a:noAutofit/>
                    </a:bodyPr>
                    <a:lstStyle/>
                    <a:p>
                      <a:pPr indent="0" lvl="0" marL="0" marR="0" rtl="0" algn="l">
                        <a:spcBef>
                          <a:spcPts val="0"/>
                        </a:spcBef>
                        <a:buSzPct val="25000"/>
                        <a:buNone/>
                      </a:pPr>
                      <a:r>
                        <a:rPr lang="en-US" sz="1800" u="none" cap="none" strike="noStrike"/>
                        <a:t>StuB</a:t>
                      </a:r>
                    </a:p>
                  </a:txBody>
                  <a:tcPr marT="4950" marB="0" marR="4950" marL="4950" anchor="b"/>
                </a:tc>
                <a:tc>
                  <a:txBody>
                    <a:bodyPr>
                      <a:noAutofit/>
                    </a:bodyPr>
                    <a:lstStyle/>
                    <a:p>
                      <a:pPr indent="0" lvl="0" marL="0" marR="0" rtl="0" algn="l">
                        <a:spcBef>
                          <a:spcPts val="0"/>
                        </a:spcBef>
                        <a:buSzPct val="25000"/>
                        <a:buNone/>
                      </a:pPr>
                      <a:r>
                        <a:rPr lang="en-US" sz="1800" u="none" cap="none" strike="noStrike"/>
                        <a:t>因為老師的兩個文章都是跟數位學習有關</a:t>
                      </a:r>
                    </a:p>
                  </a:txBody>
                  <a:tcPr marT="4950" marB="0" marR="4950" marL="4950" anchor="b"/>
                </a:tc>
              </a:tr>
            </a:tbl>
          </a:graphicData>
        </a:graphic>
      </p:graphicFrame>
      <p:sp>
        <p:nvSpPr>
          <p:cNvPr id="420" name="Shape 420"/>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421" name="Shape 421"/>
          <p:cNvSpPr/>
          <p:nvPr/>
        </p:nvSpPr>
        <p:spPr>
          <a:xfrm>
            <a:off x="1511825" y="1628375"/>
            <a:ext cx="650700" cy="4915800"/>
          </a:xfrm>
          <a:prstGeom prst="roundRect">
            <a:avLst>
              <a:gd fmla="val 16667" name="adj"/>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422" name="Shape 422"/>
          <p:cNvSpPr/>
          <p:nvPr/>
        </p:nvSpPr>
        <p:spPr>
          <a:xfrm>
            <a:off x="670825" y="5863300"/>
            <a:ext cx="1131300" cy="810900"/>
          </a:xfrm>
          <a:prstGeom prst="wedgeRoundRectCallout">
            <a:avLst>
              <a:gd fmla="val 39384" name="adj1"/>
              <a:gd fmla="val -80864" name="adj2"/>
              <a:gd fmla="val 0" name="adj3"/>
            </a:avLst>
          </a:prstGeom>
          <a:solidFill>
            <a:srgbClr val="FFFFFF"/>
          </a:solid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US" sz="2400"/>
              <a:t>匿名</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6" name="Shape 426"/>
        <p:cNvGrpSpPr/>
        <p:nvPr/>
      </p:nvGrpSpPr>
      <p:grpSpPr>
        <a:xfrm>
          <a:off x="0" y="0"/>
          <a:ext cx="0" cy="0"/>
          <a:chOff x="0" y="0"/>
          <a:chExt cx="0" cy="0"/>
        </a:xfrm>
      </p:grpSpPr>
      <p:sp>
        <p:nvSpPr>
          <p:cNvPr id="427" name="Shape 427"/>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lang="en-US">
                <a:solidFill>
                  <a:schemeClr val="lt1"/>
                </a:solidFill>
                <a:latin typeface="Calibri"/>
                <a:ea typeface="Calibri"/>
                <a:cs typeface="Calibri"/>
                <a:sym typeface="Calibri"/>
              </a:rPr>
              <a:t>實作：</a:t>
            </a:r>
            <a:r>
              <a:rPr b="1" i="0" lang="en-US" sz="4000" u="none" cap="none" strike="noStrike">
                <a:solidFill>
                  <a:schemeClr val="lt1"/>
                </a:solidFill>
                <a:latin typeface="Calibri"/>
                <a:ea typeface="Calibri"/>
                <a:cs typeface="Calibri"/>
                <a:sym typeface="Calibri"/>
              </a:rPr>
              <a:t>編碼練習</a:t>
            </a:r>
          </a:p>
        </p:txBody>
      </p:sp>
      <p:pic>
        <p:nvPicPr>
          <p:cNvPr id="428" name="Shape 428"/>
          <p:cNvPicPr preferRelativeResize="0"/>
          <p:nvPr>
            <p:ph idx="1" type="body"/>
          </p:nvPr>
        </p:nvPicPr>
        <p:blipFill rotWithShape="1">
          <a:blip r:embed="rId3">
            <a:alphaModFix/>
          </a:blip>
          <a:srcRect b="0" l="0" r="25738" t="0"/>
          <a:stretch/>
        </p:blipFill>
        <p:spPr>
          <a:xfrm>
            <a:off x="3309749" y="1447800"/>
            <a:ext cx="5547300" cy="4876800"/>
          </a:xfrm>
          <a:prstGeom prst="rect">
            <a:avLst/>
          </a:prstGeom>
          <a:noFill/>
          <a:ln>
            <a:noFill/>
          </a:ln>
        </p:spPr>
      </p:pic>
      <p:sp>
        <p:nvSpPr>
          <p:cNvPr id="429" name="Shape 429"/>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430" name="Shape 430"/>
          <p:cNvSpPr/>
          <p:nvPr/>
        </p:nvSpPr>
        <p:spPr>
          <a:xfrm>
            <a:off x="4024150" y="5962650"/>
            <a:ext cx="3467100" cy="514500"/>
          </a:xfrm>
          <a:prstGeom prst="roundRect">
            <a:avLst>
              <a:gd fmla="val 16667" name="adj"/>
            </a:avLst>
          </a:prstGeom>
          <a:solidFill>
            <a:schemeClr val="lt1"/>
          </a:solidFill>
          <a:ln cap="flat" cmpd="sng" w="127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SzPct val="25000"/>
              <a:buNone/>
            </a:pPr>
            <a:r>
              <a:rPr b="0" i="0" lang="en-US" sz="1800" u="sng" cap="none" strike="noStrike">
                <a:solidFill>
                  <a:schemeClr val="hlink"/>
                </a:solidFill>
                <a:latin typeface="Arial"/>
                <a:ea typeface="Arial"/>
                <a:cs typeface="Arial"/>
                <a:sym typeface="Arial"/>
                <a:hlinkClick r:id="rId4"/>
              </a:rPr>
              <a:t>http://l.pulipuli.info/160905</a:t>
            </a:r>
          </a:p>
        </p:txBody>
      </p:sp>
      <p:pic>
        <p:nvPicPr>
          <p:cNvPr descr="[Slide] 實作 Practice" id="431" name="Shape 431"/>
          <p:cNvPicPr preferRelativeResize="0"/>
          <p:nvPr/>
        </p:nvPicPr>
        <p:blipFill>
          <a:blip r:embed="rId5">
            <a:alphaModFix/>
          </a:blip>
          <a:stretch>
            <a:fillRect/>
          </a:stretch>
        </p:blipFill>
        <p:spPr>
          <a:xfrm>
            <a:off x="401850" y="2546400"/>
            <a:ext cx="2820624" cy="26796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623887" y="3236913"/>
            <a:ext cx="7886700" cy="285273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en-US" sz="6000" u="none" cap="none" strike="noStrike">
                <a:solidFill>
                  <a:schemeClr val="dk1"/>
                </a:solidFill>
                <a:latin typeface="Calibri"/>
                <a:ea typeface="Calibri"/>
                <a:cs typeface="Calibri"/>
                <a:sym typeface="Calibri"/>
              </a:rPr>
              <a:t>為什麼要做序列分析？</a:t>
            </a:r>
          </a:p>
        </p:txBody>
      </p:sp>
      <p:sp>
        <p:nvSpPr>
          <p:cNvPr id="109" name="Shape 109"/>
          <p:cNvSpPr txBox="1"/>
          <p:nvPr>
            <p:ph idx="1" type="body"/>
          </p:nvPr>
        </p:nvSpPr>
        <p:spPr>
          <a:xfrm>
            <a:off x="623887" y="1736725"/>
            <a:ext cx="7886700" cy="150018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chemeClr val="dk2"/>
              </a:buClr>
              <a:buSzPct val="25000"/>
              <a:buFont typeface="Noto Symbol"/>
              <a:buNone/>
            </a:pPr>
            <a:r>
              <a:rPr lang="en-US">
                <a:latin typeface="Cambria"/>
                <a:ea typeface="Cambria"/>
                <a:cs typeface="Cambria"/>
                <a:sym typeface="Cambria"/>
              </a:rPr>
              <a:t>前言：</a:t>
            </a:r>
            <a:r>
              <a:rPr b="0" i="0" lang="en-US" sz="2400" u="none" cap="none" strike="noStrike">
                <a:solidFill>
                  <a:schemeClr val="dk2"/>
                </a:solidFill>
                <a:latin typeface="Cambria"/>
                <a:ea typeface="Cambria"/>
                <a:cs typeface="Cambria"/>
                <a:sym typeface="Cambria"/>
              </a:rPr>
              <a:t>淺談數位學習研究設計</a:t>
            </a:r>
          </a:p>
        </p:txBody>
      </p:sp>
      <p:sp>
        <p:nvSpPr>
          <p:cNvPr id="110" name="Shape 110"/>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5" name="Shape 435"/>
        <p:cNvGrpSpPr/>
        <p:nvPr/>
      </p:nvGrpSpPr>
      <p:grpSpPr>
        <a:xfrm>
          <a:off x="0" y="0"/>
          <a:ext cx="0" cy="0"/>
          <a:chOff x="0" y="0"/>
          <a:chExt cx="0" cy="0"/>
        </a:xfrm>
      </p:grpSpPr>
      <p:sp>
        <p:nvSpPr>
          <p:cNvPr id="436" name="Shape 436"/>
          <p:cNvSpPr txBox="1"/>
          <p:nvPr>
            <p:ph type="title"/>
          </p:nvPr>
        </p:nvSpPr>
        <p:spPr>
          <a:xfrm>
            <a:off x="623887" y="3236913"/>
            <a:ext cx="7886700" cy="285273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en-US" sz="6000" u="none" cap="none" strike="noStrike">
                <a:solidFill>
                  <a:schemeClr val="dk1"/>
                </a:solidFill>
                <a:latin typeface="Calibri"/>
                <a:ea typeface="Calibri"/>
                <a:cs typeface="Calibri"/>
                <a:sym typeface="Calibri"/>
              </a:rPr>
              <a:t>觀察者內部一致性</a:t>
            </a:r>
            <a:br>
              <a:rPr b="1" i="0" lang="en-US" sz="6000" u="none" cap="none" strike="noStrike">
                <a:solidFill>
                  <a:schemeClr val="dk1"/>
                </a:solidFill>
                <a:latin typeface="Calibri"/>
                <a:ea typeface="Calibri"/>
                <a:cs typeface="Calibri"/>
                <a:sym typeface="Calibri"/>
              </a:rPr>
            </a:br>
            <a:r>
              <a:rPr b="1" i="0" lang="en-US" sz="6000" u="none" cap="none" strike="noStrike">
                <a:solidFill>
                  <a:schemeClr val="dk1"/>
                </a:solidFill>
                <a:latin typeface="Calibri"/>
                <a:ea typeface="Calibri"/>
                <a:cs typeface="Calibri"/>
                <a:sym typeface="Calibri"/>
              </a:rPr>
              <a:t>信度檢定</a:t>
            </a:r>
          </a:p>
        </p:txBody>
      </p:sp>
      <p:sp>
        <p:nvSpPr>
          <p:cNvPr id="437" name="Shape 437"/>
          <p:cNvSpPr txBox="1"/>
          <p:nvPr>
            <p:ph idx="1" type="body"/>
          </p:nvPr>
        </p:nvSpPr>
        <p:spPr>
          <a:xfrm>
            <a:off x="623887" y="1736725"/>
            <a:ext cx="7886700" cy="150018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chemeClr val="dk2"/>
              </a:buClr>
              <a:buSzPct val="25000"/>
              <a:buFont typeface="Noto Symbol"/>
              <a:buNone/>
            </a:pPr>
            <a:r>
              <a:rPr b="0" i="0" lang="en-US" sz="2400" u="none" cap="none" strike="noStrike">
                <a:solidFill>
                  <a:schemeClr val="dk2"/>
                </a:solidFill>
                <a:latin typeface="Cambria"/>
                <a:ea typeface="Cambria"/>
                <a:cs typeface="Cambria"/>
                <a:sym typeface="Cambria"/>
              </a:rPr>
              <a:t>Part 3.</a:t>
            </a:r>
          </a:p>
        </p:txBody>
      </p:sp>
      <p:sp>
        <p:nvSpPr>
          <p:cNvPr id="438" name="Shape 438"/>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2" name="Shape 442"/>
        <p:cNvGrpSpPr/>
        <p:nvPr/>
      </p:nvGrpSpPr>
      <p:grpSpPr>
        <a:xfrm>
          <a:off x="0" y="0"/>
          <a:ext cx="0" cy="0"/>
          <a:chOff x="0" y="0"/>
          <a:chExt cx="0" cy="0"/>
        </a:xfrm>
      </p:grpSpPr>
      <p:sp>
        <p:nvSpPr>
          <p:cNvPr id="443" name="Shape 443"/>
          <p:cNvSpPr/>
          <p:nvPr/>
        </p:nvSpPr>
        <p:spPr>
          <a:xfrm>
            <a:off x="825900" y="3300400"/>
            <a:ext cx="910500" cy="910500"/>
          </a:xfrm>
          <a:prstGeom prst="mathPlus">
            <a:avLst>
              <a:gd fmla="val 23520" name="adj1"/>
            </a:avLst>
          </a:prstGeom>
          <a:solidFill>
            <a:srgbClr val="C9DAF8"/>
          </a:solidFill>
          <a:ln>
            <a:noFill/>
          </a:ln>
        </p:spPr>
        <p:txBody>
          <a:bodyPr anchorCtr="0" anchor="ctr" bIns="91425" lIns="91425" rIns="91425" tIns="91425">
            <a:noAutofit/>
          </a:bodyPr>
          <a:lstStyle/>
          <a:p>
            <a:pPr lvl="0">
              <a:spcBef>
                <a:spcPts val="0"/>
              </a:spcBef>
              <a:buNone/>
            </a:pPr>
            <a:r>
              <a:t/>
            </a:r>
            <a:endParaRPr/>
          </a:p>
        </p:txBody>
      </p:sp>
      <p:sp>
        <p:nvSpPr>
          <p:cNvPr id="444" name="Shape 444"/>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行為編碼</a:t>
            </a:r>
            <a:r>
              <a:rPr b="1" lang="en-US" sz="4000">
                <a:solidFill>
                  <a:schemeClr val="lt1"/>
                </a:solidFill>
                <a:latin typeface="Calibri"/>
                <a:ea typeface="Calibri"/>
                <a:cs typeface="Calibri"/>
                <a:sym typeface="Calibri"/>
              </a:rPr>
              <a:t>的流程</a:t>
            </a:r>
          </a:p>
        </p:txBody>
      </p:sp>
      <p:sp>
        <p:nvSpPr>
          <p:cNvPr id="445" name="Shape 445"/>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descr="application,ms,excel,spreadsheet" id="446" name="Shape 446"/>
          <p:cNvPicPr preferRelativeResize="0"/>
          <p:nvPr/>
        </p:nvPicPr>
        <p:blipFill rotWithShape="1">
          <a:blip r:embed="rId3">
            <a:alphaModFix/>
          </a:blip>
          <a:srcRect b="0" l="0" r="0" t="0"/>
          <a:stretch/>
        </p:blipFill>
        <p:spPr>
          <a:xfrm>
            <a:off x="657598" y="2053293"/>
            <a:ext cx="1247100" cy="1247100"/>
          </a:xfrm>
          <a:prstGeom prst="rect">
            <a:avLst/>
          </a:prstGeom>
          <a:noFill/>
          <a:ln>
            <a:noFill/>
          </a:ln>
        </p:spPr>
      </p:pic>
      <p:pic>
        <p:nvPicPr>
          <p:cNvPr descr="http://www.kompear.com/images/cqc-cleaning-standards/cqc-colour-codes.jpg" id="447" name="Shape 447"/>
          <p:cNvPicPr preferRelativeResize="0"/>
          <p:nvPr/>
        </p:nvPicPr>
        <p:blipFill rotWithShape="1">
          <a:blip r:embed="rId4">
            <a:alphaModFix/>
          </a:blip>
          <a:srcRect b="0" l="0" r="0" t="0"/>
          <a:stretch/>
        </p:blipFill>
        <p:spPr>
          <a:xfrm>
            <a:off x="603377" y="4262698"/>
            <a:ext cx="1292100" cy="1292100"/>
          </a:xfrm>
          <a:prstGeom prst="rect">
            <a:avLst/>
          </a:prstGeom>
          <a:noFill/>
          <a:ln>
            <a:noFill/>
          </a:ln>
        </p:spPr>
      </p:pic>
      <p:sp>
        <p:nvSpPr>
          <p:cNvPr id="448" name="Shape 448"/>
          <p:cNvSpPr txBox="1"/>
          <p:nvPr/>
        </p:nvSpPr>
        <p:spPr>
          <a:xfrm>
            <a:off x="336550" y="5663594"/>
            <a:ext cx="1825500" cy="369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2400">
                <a:solidFill>
                  <a:schemeClr val="dk1"/>
                </a:solidFill>
                <a:latin typeface="Cambria"/>
                <a:ea typeface="Cambria"/>
                <a:cs typeface="Cambria"/>
                <a:sym typeface="Cambria"/>
              </a:rPr>
              <a:t>2</a:t>
            </a:r>
            <a:r>
              <a:rPr lang="en-US" sz="2400">
                <a:solidFill>
                  <a:schemeClr val="dk1"/>
                </a:solidFill>
                <a:latin typeface="Cambria"/>
                <a:ea typeface="Cambria"/>
                <a:cs typeface="Cambria"/>
                <a:sym typeface="Cambria"/>
              </a:rPr>
              <a:t>. </a:t>
            </a:r>
            <a:r>
              <a:rPr b="0" i="0" lang="en-US" sz="2400" u="none" cap="none" strike="noStrike">
                <a:solidFill>
                  <a:schemeClr val="dk1"/>
                </a:solidFill>
                <a:latin typeface="Cambria"/>
                <a:ea typeface="Cambria"/>
                <a:cs typeface="Cambria"/>
                <a:sym typeface="Cambria"/>
              </a:rPr>
              <a:t>編碼表</a:t>
            </a:r>
          </a:p>
        </p:txBody>
      </p:sp>
      <p:sp>
        <p:nvSpPr>
          <p:cNvPr id="449" name="Shape 449"/>
          <p:cNvSpPr txBox="1"/>
          <p:nvPr/>
        </p:nvSpPr>
        <p:spPr>
          <a:xfrm>
            <a:off x="336550" y="1607144"/>
            <a:ext cx="1825500" cy="369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2400">
                <a:solidFill>
                  <a:schemeClr val="dk1"/>
                </a:solidFill>
                <a:latin typeface="Cambria"/>
                <a:ea typeface="Cambria"/>
                <a:cs typeface="Cambria"/>
                <a:sym typeface="Cambria"/>
              </a:rPr>
              <a:t>1</a:t>
            </a:r>
            <a:r>
              <a:rPr lang="en-US" sz="2400">
                <a:solidFill>
                  <a:schemeClr val="dk1"/>
                </a:solidFill>
                <a:latin typeface="Cambria"/>
                <a:ea typeface="Cambria"/>
                <a:cs typeface="Cambria"/>
                <a:sym typeface="Cambria"/>
              </a:rPr>
              <a:t>. </a:t>
            </a:r>
            <a:r>
              <a:rPr b="0" i="0" lang="en-US" sz="2400" u="none" cap="none" strike="noStrike">
                <a:solidFill>
                  <a:schemeClr val="dk1"/>
                </a:solidFill>
                <a:latin typeface="Cambria"/>
                <a:ea typeface="Cambria"/>
                <a:cs typeface="Cambria"/>
                <a:sym typeface="Cambria"/>
              </a:rPr>
              <a:t>行為記錄</a:t>
            </a:r>
          </a:p>
        </p:txBody>
      </p:sp>
      <p:sp>
        <p:nvSpPr>
          <p:cNvPr id="450" name="Shape 450"/>
          <p:cNvSpPr txBox="1"/>
          <p:nvPr/>
        </p:nvSpPr>
        <p:spPr>
          <a:xfrm>
            <a:off x="3051505" y="4262687"/>
            <a:ext cx="2214600" cy="369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2400">
                <a:solidFill>
                  <a:schemeClr val="dk1"/>
                </a:solidFill>
                <a:latin typeface="Cambria"/>
                <a:ea typeface="Cambria"/>
                <a:cs typeface="Cambria"/>
                <a:sym typeface="Cambria"/>
              </a:rPr>
              <a:t>3. </a:t>
            </a:r>
            <a:r>
              <a:rPr b="0" i="0" lang="en-US" sz="2400" u="none" cap="none" strike="noStrike">
                <a:solidFill>
                  <a:schemeClr val="dk1"/>
                </a:solidFill>
                <a:latin typeface="Cambria"/>
                <a:ea typeface="Cambria"/>
                <a:cs typeface="Cambria"/>
                <a:sym typeface="Cambria"/>
              </a:rPr>
              <a:t>研究者</a:t>
            </a:r>
          </a:p>
        </p:txBody>
      </p:sp>
      <p:grpSp>
        <p:nvGrpSpPr>
          <p:cNvPr id="451" name="Shape 451"/>
          <p:cNvGrpSpPr/>
          <p:nvPr/>
        </p:nvGrpSpPr>
        <p:grpSpPr>
          <a:xfrm>
            <a:off x="3073029" y="2850619"/>
            <a:ext cx="2171551" cy="1428600"/>
            <a:chOff x="2890798" y="2850619"/>
            <a:chExt cx="2171551" cy="1428600"/>
          </a:xfrm>
        </p:grpSpPr>
        <p:pic>
          <p:nvPicPr>
            <p:cNvPr descr="150x150" id="452" name="Shape 452"/>
            <p:cNvPicPr preferRelativeResize="0"/>
            <p:nvPr/>
          </p:nvPicPr>
          <p:blipFill rotWithShape="1">
            <a:blip r:embed="rId5">
              <a:alphaModFix/>
            </a:blip>
            <a:srcRect b="0" l="0" r="0" t="0"/>
            <a:stretch/>
          </p:blipFill>
          <p:spPr>
            <a:xfrm>
              <a:off x="3633749" y="2850619"/>
              <a:ext cx="1428600" cy="1428600"/>
            </a:xfrm>
            <a:prstGeom prst="rect">
              <a:avLst/>
            </a:prstGeom>
            <a:noFill/>
            <a:ln>
              <a:noFill/>
            </a:ln>
          </p:spPr>
        </p:pic>
        <p:pic>
          <p:nvPicPr>
            <p:cNvPr descr="150x150" id="453" name="Shape 453"/>
            <p:cNvPicPr preferRelativeResize="0"/>
            <p:nvPr/>
          </p:nvPicPr>
          <p:blipFill rotWithShape="1">
            <a:blip r:embed="rId5">
              <a:alphaModFix/>
            </a:blip>
            <a:srcRect b="0" l="0" r="0" t="0"/>
            <a:stretch/>
          </p:blipFill>
          <p:spPr>
            <a:xfrm>
              <a:off x="2890798" y="2850619"/>
              <a:ext cx="1428600" cy="1428600"/>
            </a:xfrm>
            <a:prstGeom prst="rect">
              <a:avLst/>
            </a:prstGeom>
            <a:noFill/>
            <a:ln>
              <a:noFill/>
            </a:ln>
          </p:spPr>
        </p:pic>
      </p:grpSp>
      <p:pic>
        <p:nvPicPr>
          <p:cNvPr descr="application,ms,excel,spreadsheet" id="454" name="Shape 454"/>
          <p:cNvPicPr preferRelativeResize="0"/>
          <p:nvPr/>
        </p:nvPicPr>
        <p:blipFill rotWithShape="1">
          <a:blip r:embed="rId3">
            <a:alphaModFix/>
          </a:blip>
          <a:srcRect b="0" l="0" r="0" t="0"/>
          <a:stretch/>
        </p:blipFill>
        <p:spPr>
          <a:xfrm>
            <a:off x="7420998" y="3064368"/>
            <a:ext cx="1247100" cy="1247100"/>
          </a:xfrm>
          <a:prstGeom prst="rect">
            <a:avLst/>
          </a:prstGeom>
          <a:noFill/>
          <a:ln>
            <a:noFill/>
          </a:ln>
        </p:spPr>
      </p:pic>
      <p:pic>
        <p:nvPicPr>
          <p:cNvPr descr="tag" id="455" name="Shape 455"/>
          <p:cNvPicPr preferRelativeResize="0"/>
          <p:nvPr/>
        </p:nvPicPr>
        <p:blipFill rotWithShape="1">
          <a:blip r:embed="rId6">
            <a:alphaModFix/>
          </a:blip>
          <a:srcRect b="0" l="0" r="0" t="0"/>
          <a:stretch/>
        </p:blipFill>
        <p:spPr>
          <a:xfrm>
            <a:off x="8180846" y="3509948"/>
            <a:ext cx="787500" cy="787500"/>
          </a:xfrm>
          <a:prstGeom prst="rect">
            <a:avLst/>
          </a:prstGeom>
          <a:noFill/>
          <a:ln>
            <a:noFill/>
          </a:ln>
        </p:spPr>
      </p:pic>
      <p:sp>
        <p:nvSpPr>
          <p:cNvPr id="456" name="Shape 456"/>
          <p:cNvSpPr/>
          <p:nvPr/>
        </p:nvSpPr>
        <p:spPr>
          <a:xfrm>
            <a:off x="5376325" y="3300400"/>
            <a:ext cx="2044800" cy="787500"/>
          </a:xfrm>
          <a:prstGeom prst="rightArrow">
            <a:avLst>
              <a:gd fmla="val 70971" name="adj1"/>
              <a:gd fmla="val 50000" name="adj2"/>
            </a:avLst>
          </a:prstGeom>
          <a:solidFill>
            <a:srgbClr val="FFFFFF"/>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2400">
                <a:solidFill>
                  <a:schemeClr val="dk1"/>
                </a:solidFill>
                <a:latin typeface="Cambria"/>
                <a:ea typeface="Cambria"/>
                <a:cs typeface="Cambria"/>
                <a:sym typeface="Cambria"/>
              </a:rPr>
              <a:t>4. 行為編碼</a:t>
            </a:r>
          </a:p>
        </p:txBody>
      </p:sp>
      <p:sp>
        <p:nvSpPr>
          <p:cNvPr id="457" name="Shape 457"/>
          <p:cNvSpPr/>
          <p:nvPr/>
        </p:nvSpPr>
        <p:spPr>
          <a:xfrm>
            <a:off x="2038400" y="3402400"/>
            <a:ext cx="1013100" cy="702300"/>
          </a:xfrm>
          <a:prstGeom prst="rightArrow">
            <a:avLst>
              <a:gd fmla="val 54307" name="adj1"/>
              <a:gd fmla="val 50000" name="adj2"/>
            </a:avLst>
          </a:prstGeom>
          <a:solidFill>
            <a:srgbClr val="FFFFFF"/>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t/>
            </a:r>
            <a:endParaRPr/>
          </a:p>
        </p:txBody>
      </p:sp>
      <p:sp>
        <p:nvSpPr>
          <p:cNvPr id="458" name="Shape 458"/>
          <p:cNvSpPr txBox="1"/>
          <p:nvPr/>
        </p:nvSpPr>
        <p:spPr>
          <a:xfrm>
            <a:off x="6937255" y="4410837"/>
            <a:ext cx="2214600" cy="369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lang="en-US" sz="2400">
                <a:solidFill>
                  <a:schemeClr val="dk1"/>
                </a:solidFill>
                <a:latin typeface="Cambria"/>
                <a:ea typeface="Cambria"/>
                <a:cs typeface="Cambria"/>
                <a:sym typeface="Cambria"/>
              </a:rPr>
              <a:t>6</a:t>
            </a:r>
            <a:r>
              <a:rPr lang="en-US" sz="2400">
                <a:solidFill>
                  <a:schemeClr val="dk1"/>
                </a:solidFill>
                <a:latin typeface="Cambria"/>
                <a:ea typeface="Cambria"/>
                <a:cs typeface="Cambria"/>
                <a:sym typeface="Cambria"/>
              </a:rPr>
              <a:t>. </a:t>
            </a:r>
            <a:r>
              <a:rPr lang="en-US" sz="2400">
                <a:solidFill>
                  <a:schemeClr val="dk1"/>
                </a:solidFill>
                <a:latin typeface="Cambria"/>
                <a:ea typeface="Cambria"/>
                <a:cs typeface="Cambria"/>
                <a:sym typeface="Cambria"/>
              </a:rPr>
              <a:t>編碼結果</a:t>
            </a:r>
          </a:p>
        </p:txBody>
      </p:sp>
      <p:sp>
        <p:nvSpPr>
          <p:cNvPr id="459" name="Shape 459"/>
          <p:cNvSpPr/>
          <p:nvPr/>
        </p:nvSpPr>
        <p:spPr>
          <a:xfrm rot="10800000">
            <a:off x="2222625" y="4780200"/>
            <a:ext cx="4137900" cy="1365000"/>
          </a:xfrm>
          <a:prstGeom prst="bentArrow">
            <a:avLst>
              <a:gd fmla="val 38761" name="adj1"/>
              <a:gd fmla="val 33339" name="adj2"/>
              <a:gd fmla="val 25000" name="adj3"/>
              <a:gd fmla="val 43750" name="adj4"/>
            </a:avLst>
          </a:prstGeom>
          <a:solidFill>
            <a:srgbClr val="FFFFFF"/>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ctr">
              <a:lnSpc>
                <a:spcPct val="100000"/>
              </a:lnSpc>
              <a:spcBef>
                <a:spcPts val="0"/>
              </a:spcBef>
              <a:spcAft>
                <a:spcPts val="0"/>
              </a:spcAft>
              <a:buNone/>
            </a:pPr>
            <a:r>
              <a:t/>
            </a:r>
            <a:endParaRPr/>
          </a:p>
        </p:txBody>
      </p:sp>
      <p:sp>
        <p:nvSpPr>
          <p:cNvPr id="460" name="Shape 460"/>
          <p:cNvSpPr txBox="1"/>
          <p:nvPr/>
        </p:nvSpPr>
        <p:spPr>
          <a:xfrm>
            <a:off x="3580655" y="5532662"/>
            <a:ext cx="2214600" cy="369300"/>
          </a:xfrm>
          <a:prstGeom prst="rect">
            <a:avLst/>
          </a:prstGeom>
          <a:noFill/>
          <a:ln>
            <a:noFill/>
          </a:ln>
        </p:spPr>
        <p:txBody>
          <a:bodyPr anchorCtr="0" anchor="ctr" bIns="45700" lIns="91425" rIns="91425" tIns="45700">
            <a:noAutofit/>
          </a:bodyPr>
          <a:lstStyle/>
          <a:p>
            <a:pPr indent="0" lvl="0" marL="0" marR="0" rtl="0" algn="ctr">
              <a:spcBef>
                <a:spcPts val="0"/>
              </a:spcBef>
              <a:buSzPct val="25000"/>
              <a:buNone/>
            </a:pPr>
            <a:r>
              <a:rPr lang="en-US" sz="2400">
                <a:solidFill>
                  <a:schemeClr val="dk1"/>
                </a:solidFill>
                <a:latin typeface="Cambria"/>
                <a:ea typeface="Cambria"/>
                <a:cs typeface="Cambria"/>
                <a:sym typeface="Cambria"/>
              </a:rPr>
              <a:t>5</a:t>
            </a:r>
            <a:r>
              <a:rPr lang="en-US" sz="2400">
                <a:solidFill>
                  <a:schemeClr val="dk1"/>
                </a:solidFill>
                <a:latin typeface="Cambria"/>
                <a:ea typeface="Cambria"/>
                <a:cs typeface="Cambria"/>
                <a:sym typeface="Cambria"/>
              </a:rPr>
              <a:t>. </a:t>
            </a:r>
            <a:r>
              <a:rPr lang="en-US" sz="2400">
                <a:solidFill>
                  <a:schemeClr val="dk1"/>
                </a:solidFill>
                <a:latin typeface="Cambria"/>
                <a:ea typeface="Cambria"/>
                <a:cs typeface="Cambria"/>
                <a:sym typeface="Cambria"/>
              </a:rPr>
              <a:t>調整編碼表</a:t>
            </a:r>
          </a:p>
        </p:txBody>
      </p:sp>
      <p:pic>
        <p:nvPicPr>
          <p:cNvPr descr="150x150" id="461" name="Shape 461"/>
          <p:cNvPicPr preferRelativeResize="0"/>
          <p:nvPr/>
        </p:nvPicPr>
        <p:blipFill rotWithShape="1">
          <a:blip r:embed="rId7">
            <a:alphaModFix/>
          </a:blip>
          <a:srcRect b="0" l="0" r="0" t="0"/>
          <a:stretch/>
        </p:blipFill>
        <p:spPr>
          <a:xfrm>
            <a:off x="2748474" y="4888876"/>
            <a:ext cx="1013100" cy="10131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5" name="Shape 465"/>
        <p:cNvGrpSpPr/>
        <p:nvPr/>
      </p:nvGrpSpPr>
      <p:grpSpPr>
        <a:xfrm>
          <a:off x="0" y="0"/>
          <a:ext cx="0" cy="0"/>
          <a:chOff x="0" y="0"/>
          <a:chExt cx="0" cy="0"/>
        </a:xfrm>
      </p:grpSpPr>
      <p:sp>
        <p:nvSpPr>
          <p:cNvPr id="466" name="Shape 466"/>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lang="en-US">
                <a:solidFill>
                  <a:schemeClr val="lt1"/>
                </a:solidFill>
                <a:latin typeface="Calibri"/>
                <a:ea typeface="Calibri"/>
                <a:cs typeface="Calibri"/>
                <a:sym typeface="Calibri"/>
              </a:rPr>
              <a:t>兩位編碼者的意見衝突</a:t>
            </a:r>
          </a:p>
        </p:txBody>
      </p:sp>
      <p:sp>
        <p:nvSpPr>
          <p:cNvPr id="467" name="Shape 467"/>
          <p:cNvSpPr txBox="1"/>
          <p:nvPr>
            <p:ph idx="12" type="sldNum"/>
          </p:nvPr>
        </p:nvSpPr>
        <p:spPr>
          <a:xfrm>
            <a:off x="81557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descr="http://overdope.com/wp-content/uploads/2014/03/db1.jpg" id="468" name="Shape 468"/>
          <p:cNvPicPr preferRelativeResize="0"/>
          <p:nvPr/>
        </p:nvPicPr>
        <p:blipFill rotWithShape="1">
          <a:blip r:embed="rId3">
            <a:alphaModFix/>
          </a:blip>
          <a:srcRect b="0" l="0" r="0" t="0"/>
          <a:stretch/>
        </p:blipFill>
        <p:spPr>
          <a:xfrm>
            <a:off x="1585912" y="1225216"/>
            <a:ext cx="6048374" cy="3809999"/>
          </a:xfrm>
          <a:prstGeom prst="rect">
            <a:avLst/>
          </a:prstGeom>
          <a:noFill/>
          <a:ln>
            <a:noFill/>
          </a:ln>
        </p:spPr>
      </p:pic>
      <p:sp>
        <p:nvSpPr>
          <p:cNvPr id="469" name="Shape 469"/>
          <p:cNvSpPr/>
          <p:nvPr/>
        </p:nvSpPr>
        <p:spPr>
          <a:xfrm>
            <a:off x="5648325" y="1295400"/>
            <a:ext cx="1866900" cy="1371599"/>
          </a:xfrm>
          <a:prstGeom prst="cloudCallout">
            <a:avLst>
              <a:gd fmla="val -40221" name="adj1"/>
              <a:gd fmla="val 51389" name="adj2"/>
            </a:avLst>
          </a:prstGeom>
          <a:gradFill>
            <a:gsLst>
              <a:gs pos="0">
                <a:srgbClr val="DCE8C4"/>
              </a:gs>
              <a:gs pos="50000">
                <a:srgbClr val="D4E2B8"/>
              </a:gs>
              <a:gs pos="100000">
                <a:srgbClr val="CDDFA9"/>
              </a:gs>
            </a:gsLst>
            <a:lin ang="5400000" scaled="0"/>
          </a:gradFill>
          <a:ln cap="flat" cmpd="sng" w="9525">
            <a:solidFill>
              <a:schemeClr val="accent3"/>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1800" u="none" cap="none" strike="noStrike">
                <a:solidFill>
                  <a:schemeClr val="dk1"/>
                </a:solidFill>
                <a:latin typeface="Arial"/>
                <a:ea typeface="Arial"/>
                <a:cs typeface="Arial"/>
                <a:sym typeface="Arial"/>
              </a:rPr>
              <a:t>這應該是P3編碼</a:t>
            </a:r>
          </a:p>
        </p:txBody>
      </p:sp>
      <p:sp>
        <p:nvSpPr>
          <p:cNvPr id="470" name="Shape 470"/>
          <p:cNvSpPr/>
          <p:nvPr/>
        </p:nvSpPr>
        <p:spPr>
          <a:xfrm>
            <a:off x="1747836" y="1295400"/>
            <a:ext cx="1866900" cy="1371599"/>
          </a:xfrm>
          <a:prstGeom prst="cloudCallout">
            <a:avLst>
              <a:gd fmla="val 48555" name="adj1"/>
              <a:gd fmla="val 52778" name="adj2"/>
            </a:avLst>
          </a:prstGeom>
          <a:gradFill>
            <a:gsLst>
              <a:gs pos="0">
                <a:srgbClr val="FDDCC0"/>
              </a:gs>
              <a:gs pos="50000">
                <a:srgbClr val="FCD3B1"/>
              </a:gs>
              <a:gs pos="100000">
                <a:srgbClr val="FECBA1"/>
              </a:gs>
            </a:gsLst>
            <a:lin ang="5400000" scaled="0"/>
          </a:gradFill>
          <a:ln cap="flat" cmpd="sng" w="9525">
            <a:solidFill>
              <a:schemeClr val="accent6"/>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1800" u="none" cap="none" strike="noStrike">
                <a:solidFill>
                  <a:schemeClr val="dk1"/>
                </a:solidFill>
                <a:latin typeface="Arial"/>
                <a:ea typeface="Arial"/>
                <a:cs typeface="Arial"/>
                <a:sym typeface="Arial"/>
              </a:rPr>
              <a:t>這一定是P2編碼</a:t>
            </a:r>
          </a:p>
        </p:txBody>
      </p:sp>
      <p:sp>
        <p:nvSpPr>
          <p:cNvPr id="471" name="Shape 471"/>
          <p:cNvSpPr/>
          <p:nvPr/>
        </p:nvSpPr>
        <p:spPr>
          <a:xfrm>
            <a:off x="228600" y="6396300"/>
            <a:ext cx="2298000" cy="461700"/>
          </a:xfrm>
          <a:prstGeom prst="rect">
            <a:avLst/>
          </a:prstGeom>
          <a:noFill/>
          <a:ln>
            <a:noFill/>
          </a:ln>
        </p:spPr>
        <p:txBody>
          <a:bodyPr anchorCtr="0" anchor="b" bIns="45700" lIns="91425" rIns="91425" tIns="45700">
            <a:noAutofit/>
          </a:bodyPr>
          <a:lstStyle/>
          <a:p>
            <a:pPr indent="0" lvl="0" marL="0" marR="0" rtl="0" algn="l">
              <a:spcBef>
                <a:spcPts val="0"/>
              </a:spcBef>
              <a:buSzPct val="25000"/>
              <a:buNone/>
            </a:pPr>
            <a:r>
              <a:rPr lang="en-US" sz="1200">
                <a:solidFill>
                  <a:schemeClr val="dk1"/>
                </a:solidFill>
                <a:latin typeface="Cambria"/>
                <a:ea typeface="Cambria"/>
                <a:cs typeface="Cambria"/>
                <a:sym typeface="Cambria"/>
              </a:rPr>
              <a:t>鳥山明，ドラゴンボール</a:t>
            </a:r>
          </a:p>
        </p:txBody>
      </p:sp>
      <p:pic>
        <p:nvPicPr>
          <p:cNvPr id="472" name="Shape 472"/>
          <p:cNvPicPr preferRelativeResize="0"/>
          <p:nvPr/>
        </p:nvPicPr>
        <p:blipFill>
          <a:blip r:embed="rId4">
            <a:alphaModFix/>
          </a:blip>
          <a:stretch>
            <a:fillRect/>
          </a:stretch>
        </p:blipFill>
        <p:spPr>
          <a:xfrm>
            <a:off x="3595049" y="4285148"/>
            <a:ext cx="1953900" cy="2483775"/>
          </a:xfrm>
          <a:prstGeom prst="rect">
            <a:avLst/>
          </a:prstGeom>
          <a:noFill/>
          <a:ln>
            <a:noFill/>
          </a:ln>
        </p:spPr>
      </p:pic>
      <p:sp>
        <p:nvSpPr>
          <p:cNvPr id="473" name="Shape 473"/>
          <p:cNvSpPr/>
          <p:nvPr/>
        </p:nvSpPr>
        <p:spPr>
          <a:xfrm>
            <a:off x="4371975" y="3800475"/>
            <a:ext cx="419098" cy="581024"/>
          </a:xfrm>
          <a:prstGeom prst="downArrow">
            <a:avLst>
              <a:gd fmla="val 50000" name="adj1"/>
              <a:gd fmla="val 50000" name="adj2"/>
            </a:avLst>
          </a:prstGeom>
          <a:gradFill>
            <a:gsLst>
              <a:gs pos="0">
                <a:srgbClr val="D3817F"/>
              </a:gs>
              <a:gs pos="50000">
                <a:srgbClr val="C64A47"/>
              </a:gs>
              <a:gs pos="100000">
                <a:srgbClr val="B53B38"/>
              </a:gs>
            </a:gsLst>
            <a:lin ang="5400000" scaled="0"/>
          </a:gradFill>
          <a:ln cap="flat" cmpd="sng" w="9525">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474" name="Shape 474"/>
          <p:cNvSpPr/>
          <p:nvPr/>
        </p:nvSpPr>
        <p:spPr>
          <a:xfrm>
            <a:off x="5977025" y="4972275"/>
            <a:ext cx="2178600" cy="810900"/>
          </a:xfrm>
          <a:prstGeom prst="wedgeRoundRectCallout">
            <a:avLst>
              <a:gd fmla="val -74815" name="adj1"/>
              <a:gd fmla="val -27775" name="adj2"/>
              <a:gd fmla="val 0" name="adj3"/>
            </a:avLst>
          </a:prstGeom>
          <a:solidFill>
            <a:srgbClr val="FF0000"/>
          </a:solidFill>
          <a:ln>
            <a:noFill/>
          </a:ln>
        </p:spPr>
        <p:txBody>
          <a:bodyPr anchorCtr="0" anchor="ctr" bIns="91425" lIns="91425" rIns="91425" tIns="91425">
            <a:noAutofit/>
          </a:bodyPr>
          <a:lstStyle/>
          <a:p>
            <a:pPr lvl="0" algn="ctr">
              <a:spcBef>
                <a:spcPts val="0"/>
              </a:spcBef>
              <a:buNone/>
            </a:pPr>
            <a:r>
              <a:rPr lang="en-US" sz="3600">
                <a:solidFill>
                  <a:srgbClr val="FFFFFF"/>
                </a:solidFill>
              </a:rPr>
              <a:t>P2?P3?</a:t>
            </a: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8" name="Shape 478"/>
        <p:cNvGrpSpPr/>
        <p:nvPr/>
      </p:nvGrpSpPr>
      <p:grpSpPr>
        <a:xfrm>
          <a:off x="0" y="0"/>
          <a:ext cx="0" cy="0"/>
          <a:chOff x="0" y="0"/>
          <a:chExt cx="0" cy="0"/>
        </a:xfrm>
      </p:grpSpPr>
      <p:sp>
        <p:nvSpPr>
          <p:cNvPr id="479" name="Shape 479"/>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符合百分比</a:t>
            </a:r>
          </a:p>
        </p:txBody>
      </p:sp>
      <p:sp>
        <p:nvSpPr>
          <p:cNvPr id="480" name="Shape 480"/>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graphicFrame>
        <p:nvGraphicFramePr>
          <p:cNvPr id="481" name="Shape 481"/>
          <p:cNvGraphicFramePr/>
          <p:nvPr/>
        </p:nvGraphicFramePr>
        <p:xfrm>
          <a:off x="1323637" y="1919397"/>
          <a:ext cx="3000000" cy="3000000"/>
        </p:xfrm>
        <a:graphic>
          <a:graphicData uri="http://schemas.openxmlformats.org/drawingml/2006/table">
            <a:tbl>
              <a:tblPr bandRow="1" firstRow="1">
                <a:noFill/>
                <a:tableStyleId>{7F93B169-C03F-4BDB-B354-1CBE81BBE29F}</a:tableStyleId>
              </a:tblPr>
              <a:tblGrid>
                <a:gridCol w="1635125"/>
                <a:gridCol w="1635125"/>
                <a:gridCol w="1635125"/>
                <a:gridCol w="1635125"/>
              </a:tblGrid>
              <a:tr h="486425">
                <a:tc rowSpan="2">
                  <a:txBody>
                    <a:bodyPr>
                      <a:noAutofit/>
                    </a:bodyPr>
                    <a:lstStyle/>
                    <a:p>
                      <a:pPr indent="0" lvl="0" marL="0" marR="0" rtl="0" algn="ctr">
                        <a:spcBef>
                          <a:spcPts val="0"/>
                        </a:spcBef>
                        <a:buSzPct val="25000"/>
                        <a:buNone/>
                      </a:pPr>
                      <a:r>
                        <a:rPr lang="en-US" sz="1800" u="none" cap="none" strike="noStrike"/>
                        <a:t>評估者1</a:t>
                      </a:r>
                    </a:p>
                  </a:txBody>
                  <a:tcPr marT="45725" marB="45725" marR="91450" marL="91450" anchor="ctr"/>
                </a:tc>
                <a:tc gridSpan="2">
                  <a:txBody>
                    <a:bodyPr>
                      <a:noAutofit/>
                    </a:bodyPr>
                    <a:lstStyle/>
                    <a:p>
                      <a:pPr indent="0" lvl="0" marL="0" marR="0" rtl="0" algn="ctr">
                        <a:spcBef>
                          <a:spcPts val="0"/>
                        </a:spcBef>
                        <a:buSzPct val="25000"/>
                        <a:buNone/>
                      </a:pPr>
                      <a:r>
                        <a:rPr lang="en-US" sz="1800" u="none" cap="none" strike="noStrike"/>
                        <a:t>評估者2</a:t>
                      </a:r>
                    </a:p>
                  </a:txBody>
                  <a:tcPr marT="45725" marB="45725" marR="91450" marL="91450" anchor="ctr"/>
                </a:tc>
                <a:tc hMerge="1"/>
                <a:tc rowSpan="2">
                  <a:txBody>
                    <a:bodyPr>
                      <a:noAutofit/>
                    </a:bodyPr>
                    <a:lstStyle/>
                    <a:p>
                      <a:pPr indent="0" lvl="0" marL="0" marR="0" rtl="0" algn="ctr">
                        <a:spcBef>
                          <a:spcPts val="0"/>
                        </a:spcBef>
                        <a:buSzPct val="25000"/>
                        <a:buNone/>
                      </a:pPr>
                      <a:r>
                        <a:rPr lang="en-US" sz="1800" u="none" cap="none" strike="noStrike"/>
                        <a:t>總合</a:t>
                      </a:r>
                    </a:p>
                  </a:txBody>
                  <a:tcPr marT="45725" marB="45725" marR="91450" marL="91450" anchor="ctr"/>
                </a:tc>
              </a:tr>
              <a:tr h="486425">
                <a:tc vMerge="1"/>
                <a:tc>
                  <a:txBody>
                    <a:bodyPr>
                      <a:noAutofit/>
                    </a:bodyPr>
                    <a:lstStyle/>
                    <a:p>
                      <a:pPr indent="0" lvl="0" marL="0" marR="0" rtl="0" algn="ctr">
                        <a:spcBef>
                          <a:spcPts val="0"/>
                        </a:spcBef>
                        <a:buSzPct val="25000"/>
                        <a:buNone/>
                      </a:pPr>
                      <a:r>
                        <a:rPr b="1" lang="en-US" sz="1800" u="none" cap="none" strike="noStrike">
                          <a:solidFill>
                            <a:schemeClr val="lt1"/>
                          </a:solidFill>
                        </a:rPr>
                        <a:t>陽性</a:t>
                      </a:r>
                    </a:p>
                  </a:txBody>
                  <a:tcPr marT="45725" marB="45725" marR="91450" marL="91450" anchor="ctr">
                    <a:solidFill>
                      <a:schemeClr val="accent1"/>
                    </a:solidFill>
                  </a:tcPr>
                </a:tc>
                <a:tc>
                  <a:txBody>
                    <a:bodyPr>
                      <a:noAutofit/>
                    </a:bodyPr>
                    <a:lstStyle/>
                    <a:p>
                      <a:pPr indent="0" lvl="0" marL="0" marR="0" rtl="0" algn="ctr">
                        <a:spcBef>
                          <a:spcPts val="0"/>
                        </a:spcBef>
                        <a:buSzPct val="25000"/>
                        <a:buNone/>
                      </a:pPr>
                      <a:r>
                        <a:rPr b="1" lang="en-US" sz="1800" u="none" cap="none" strike="noStrike">
                          <a:solidFill>
                            <a:schemeClr val="lt1"/>
                          </a:solidFill>
                        </a:rPr>
                        <a:t>陰性</a:t>
                      </a:r>
                    </a:p>
                  </a:txBody>
                  <a:tcPr marT="45725" marB="45725" marR="91450" marL="91450" anchor="ctr">
                    <a:solidFill>
                      <a:schemeClr val="accent1"/>
                    </a:solidFill>
                  </a:tcPr>
                </a:tc>
                <a:tc vMerge="1"/>
              </a:tr>
              <a:tr h="486425">
                <a:tc>
                  <a:txBody>
                    <a:bodyPr>
                      <a:noAutofit/>
                    </a:bodyPr>
                    <a:lstStyle/>
                    <a:p>
                      <a:pPr indent="0" lvl="0" marL="0" marR="0" rtl="0" algn="ctr">
                        <a:spcBef>
                          <a:spcPts val="0"/>
                        </a:spcBef>
                        <a:buSzPct val="25000"/>
                        <a:buNone/>
                      </a:pPr>
                      <a:r>
                        <a:rPr lang="en-US" sz="1800" u="none" cap="none" strike="noStrike"/>
                        <a:t>陽性</a:t>
                      </a:r>
                    </a:p>
                  </a:txBody>
                  <a:tcPr marT="45725" marB="45725" marR="91450" marL="91450" anchor="ctr"/>
                </a:tc>
                <a:tc>
                  <a:txBody>
                    <a:bodyPr>
                      <a:noAutofit/>
                    </a:bodyPr>
                    <a:lstStyle/>
                    <a:p>
                      <a:pPr indent="0" lvl="0" marL="0" marR="0" rtl="0" algn="ctr">
                        <a:lnSpc>
                          <a:spcPct val="100000"/>
                        </a:lnSpc>
                        <a:spcBef>
                          <a:spcPts val="0"/>
                        </a:spcBef>
                        <a:spcAft>
                          <a:spcPts val="0"/>
                        </a:spcAft>
                        <a:buClr>
                          <a:srgbClr val="FF0000"/>
                        </a:buClr>
                        <a:buSzPct val="25000"/>
                        <a:buFont typeface="Cambria"/>
                        <a:buNone/>
                      </a:pPr>
                      <a:r>
                        <a:rPr lang="en-US" sz="1800" u="none" cap="none" strike="noStrike">
                          <a:solidFill>
                            <a:srgbClr val="FF0000"/>
                          </a:solidFill>
                        </a:rPr>
                        <a:t>0.72</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0.08</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0.80</a:t>
                      </a:r>
                    </a:p>
                  </a:txBody>
                  <a:tcPr marT="45725" marB="45725" marR="91450" marL="91450" anchor="ctr"/>
                </a:tc>
              </a:tr>
              <a:tr h="486425">
                <a:tc>
                  <a:txBody>
                    <a:bodyPr>
                      <a:noAutofit/>
                    </a:bodyPr>
                    <a:lstStyle/>
                    <a:p>
                      <a:pPr indent="0" lvl="0" marL="0" marR="0" rtl="0" algn="ctr">
                        <a:spcBef>
                          <a:spcPts val="0"/>
                        </a:spcBef>
                        <a:buSzPct val="25000"/>
                        <a:buNone/>
                      </a:pPr>
                      <a:r>
                        <a:rPr lang="en-US" sz="1800" u="none" cap="none" strike="noStrike"/>
                        <a:t>陰性</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0.18</a:t>
                      </a:r>
                    </a:p>
                  </a:txBody>
                  <a:tcPr marT="45725" marB="45725" marR="91450" marL="91450" anchor="ctr"/>
                </a:tc>
                <a:tc>
                  <a:txBody>
                    <a:bodyPr>
                      <a:noAutofit/>
                    </a:bodyPr>
                    <a:lstStyle/>
                    <a:p>
                      <a:pPr indent="0" lvl="0" marL="0" marR="0" rtl="0" algn="ctr">
                        <a:lnSpc>
                          <a:spcPct val="100000"/>
                        </a:lnSpc>
                        <a:spcBef>
                          <a:spcPts val="0"/>
                        </a:spcBef>
                        <a:spcAft>
                          <a:spcPts val="0"/>
                        </a:spcAft>
                        <a:buClr>
                          <a:srgbClr val="FF0000"/>
                        </a:buClr>
                        <a:buSzPct val="25000"/>
                        <a:buFont typeface="Cambria"/>
                        <a:buNone/>
                      </a:pPr>
                      <a:r>
                        <a:rPr lang="en-US" sz="1800" u="none" cap="none" strike="noStrike">
                          <a:solidFill>
                            <a:srgbClr val="FF0000"/>
                          </a:solidFill>
                        </a:rPr>
                        <a:t>0.02</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0.20</a:t>
                      </a:r>
                    </a:p>
                  </a:txBody>
                  <a:tcPr marT="45725" marB="45725" marR="91450" marL="91450" anchor="ctr"/>
                </a:tc>
              </a:tr>
              <a:tr h="486425">
                <a:tc>
                  <a:txBody>
                    <a:bodyPr>
                      <a:noAutofit/>
                    </a:bodyPr>
                    <a:lstStyle/>
                    <a:p>
                      <a:pPr indent="0" lvl="0" marL="0" marR="0" rtl="0" algn="ctr">
                        <a:spcBef>
                          <a:spcPts val="0"/>
                        </a:spcBef>
                        <a:buSzPct val="25000"/>
                        <a:buNone/>
                      </a:pPr>
                      <a:r>
                        <a:rPr lang="en-US" sz="1800" u="none" cap="none" strike="noStrike"/>
                        <a:t>總合</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0.90</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0.10</a:t>
                      </a:r>
                    </a:p>
                  </a:txBody>
                  <a:tcPr marT="45725" marB="45725" marR="91450" marL="91450" anchor="ctr"/>
                </a:tc>
                <a:tc>
                  <a:txBody>
                    <a:bodyPr>
                      <a:noAutofit/>
                    </a:bodyPr>
                    <a:lstStyle/>
                    <a:p>
                      <a:pPr indent="0" lvl="0" marL="0" marR="0" rtl="0" algn="ctr">
                        <a:spcBef>
                          <a:spcPts val="0"/>
                        </a:spcBef>
                        <a:buSzPct val="25000"/>
                        <a:buNone/>
                      </a:pPr>
                      <a:r>
                        <a:rPr lang="en-US" sz="1800" u="none" cap="none" strike="noStrike"/>
                        <a:t>1.00</a:t>
                      </a:r>
                    </a:p>
                  </a:txBody>
                  <a:tcPr marT="45725" marB="45725" marR="91450" marL="91450" anchor="ctr"/>
                </a:tc>
              </a:tr>
            </a:tbl>
          </a:graphicData>
        </a:graphic>
      </p:graphicFrame>
      <p:sp>
        <p:nvSpPr>
          <p:cNvPr id="482" name="Shape 482"/>
          <p:cNvSpPr txBox="1"/>
          <p:nvPr/>
        </p:nvSpPr>
        <p:spPr>
          <a:xfrm>
            <a:off x="1452550" y="4961027"/>
            <a:ext cx="6016800" cy="940500"/>
          </a:xfrm>
          <a:prstGeom prst="rect">
            <a:avLst/>
          </a:prstGeom>
          <a:blipFill rotWithShape="1">
            <a:blip r:embed="rId3">
              <a:alphaModFix/>
            </a:blip>
            <a:stretch>
              <a:fillRect b="0" l="-1239" r="0" t="0"/>
            </a:stretch>
          </a:blipFill>
          <a:ln>
            <a:noFill/>
          </a:ln>
        </p:spPr>
        <p:txBody>
          <a:bodyPr anchorCtr="0" anchor="t" bIns="45700" lIns="91425" rIns="91425" tIns="45700">
            <a:noAutofit/>
          </a:bodyPr>
          <a:lstStyle/>
          <a:p>
            <a:pPr indent="0" lvl="0" marL="0" marR="0" rtl="0" algn="l">
              <a:spcBef>
                <a:spcPts val="0"/>
              </a:spcBef>
              <a:buSzPct val="25000"/>
              <a:buNone/>
            </a:pPr>
            <a:r>
              <a:rPr b="0" i="0" lang="en-US" sz="1800" u="none" cap="none" strike="noStrike">
                <a:latin typeface="Cambria"/>
                <a:ea typeface="Cambria"/>
                <a:cs typeface="Cambria"/>
                <a:sym typeface="Cambria"/>
              </a:rPr>
              <a:t> </a:t>
            </a:r>
          </a:p>
        </p:txBody>
      </p:sp>
      <p:sp>
        <p:nvSpPr>
          <p:cNvPr id="483" name="Shape 483"/>
          <p:cNvSpPr txBox="1"/>
          <p:nvPr/>
        </p:nvSpPr>
        <p:spPr>
          <a:xfrm>
            <a:off x="1597980" y="1296098"/>
            <a:ext cx="6152099" cy="369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兩位評估者獨立診斷比例分佈的假設舉例</a:t>
            </a:r>
          </a:p>
        </p:txBody>
      </p:sp>
      <p:sp>
        <p:nvSpPr>
          <p:cNvPr id="484" name="Shape 484"/>
          <p:cNvSpPr/>
          <p:nvPr/>
        </p:nvSpPr>
        <p:spPr>
          <a:xfrm>
            <a:off x="0" y="6153089"/>
            <a:ext cx="9144000" cy="4002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000" u="none" cap="none" strike="noStrike">
                <a:solidFill>
                  <a:schemeClr val="dk1"/>
                </a:solidFill>
                <a:latin typeface="Cambria"/>
                <a:ea typeface="Cambria"/>
                <a:cs typeface="Cambria"/>
                <a:sym typeface="Cambria"/>
              </a:rPr>
              <a:t>唐万、胡俊、张晖、吴攀、贺华（2015）。Kappa 系数: 一种衡量评估者间一致性的常用方法。</a:t>
            </a:r>
            <a:r>
              <a:rPr b="0" i="1" lang="en-US" sz="1000" u="none" cap="none" strike="noStrike">
                <a:solidFill>
                  <a:schemeClr val="dk1"/>
                </a:solidFill>
                <a:latin typeface="Cambria"/>
                <a:ea typeface="Cambria"/>
                <a:cs typeface="Cambria"/>
                <a:sym typeface="Cambria"/>
              </a:rPr>
              <a:t>上海精神医学</a:t>
            </a:r>
            <a:r>
              <a:rPr b="0" i="0" lang="en-US" sz="1000" u="none" cap="none" strike="noStrike">
                <a:solidFill>
                  <a:schemeClr val="dk1"/>
                </a:solidFill>
                <a:latin typeface="Cambria"/>
                <a:ea typeface="Cambria"/>
                <a:cs typeface="Cambria"/>
                <a:sym typeface="Cambria"/>
              </a:rPr>
              <a:t>，</a:t>
            </a:r>
            <a:r>
              <a:rPr b="0" i="1" lang="en-US" sz="1000" u="none" cap="none" strike="noStrike">
                <a:solidFill>
                  <a:schemeClr val="dk1"/>
                </a:solidFill>
                <a:latin typeface="Cambria"/>
                <a:ea typeface="Cambria"/>
                <a:cs typeface="Cambria"/>
                <a:sym typeface="Cambria"/>
              </a:rPr>
              <a:t>27</a:t>
            </a:r>
            <a:r>
              <a:rPr b="0" i="0" lang="en-US" sz="1000" u="none" cap="none" strike="noStrike">
                <a:solidFill>
                  <a:schemeClr val="dk1"/>
                </a:solidFill>
                <a:latin typeface="Cambria"/>
                <a:ea typeface="Cambria"/>
                <a:cs typeface="Cambria"/>
                <a:sym typeface="Cambria"/>
              </a:rPr>
              <a:t>（1）。上網日期：2015年5月31日，檢自：http://www.shanghaiarchivesofpsychiatry.org/cn/assets/215010cn.pdf</a:t>
            </a: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8" name="Shape 488"/>
        <p:cNvGrpSpPr/>
        <p:nvPr/>
      </p:nvGrpSpPr>
      <p:grpSpPr>
        <a:xfrm>
          <a:off x="0" y="0"/>
          <a:ext cx="0" cy="0"/>
          <a:chOff x="0" y="0"/>
          <a:chExt cx="0" cy="0"/>
        </a:xfrm>
      </p:grpSpPr>
      <p:sp>
        <p:nvSpPr>
          <p:cNvPr id="489" name="Shape 489"/>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Cohen's Kappa</a:t>
            </a:r>
          </a:p>
        </p:txBody>
      </p:sp>
      <p:sp>
        <p:nvSpPr>
          <p:cNvPr id="490" name="Shape 490"/>
          <p:cNvSpPr txBox="1"/>
          <p:nvPr>
            <p:ph idx="1" type="body"/>
          </p:nvPr>
        </p:nvSpPr>
        <p:spPr>
          <a:xfrm>
            <a:off x="533400" y="1447800"/>
            <a:ext cx="8191500" cy="4876800"/>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Cohen's Kappa係數是對編碼者間在分類編碼上符合性的一種統計方法。</a:t>
            </a:r>
          </a:p>
          <a:p>
            <a:pPr indent="-342900" lvl="0" marL="342900" marR="0" rtl="0" algn="l">
              <a:spcBef>
                <a:spcPts val="56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Cohen排除了隨機編碼可能的偶然吻合，因此比單純統計符合百分比還要有說服力。</a:t>
            </a:r>
          </a:p>
          <a:p>
            <a:pPr indent="-342900" lvl="0" marL="342900" marR="0" rtl="0" algn="l">
              <a:spcBef>
                <a:spcPts val="56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Kappa係數介於-1~1之間：</a:t>
            </a:r>
          </a:p>
          <a:p>
            <a:pPr indent="0" lvl="0" marL="0" marR="0" rtl="0" algn="l">
              <a:spcBef>
                <a:spcPts val="560"/>
              </a:spcBef>
              <a:spcAft>
                <a:spcPts val="0"/>
              </a:spcAft>
              <a:buClr>
                <a:schemeClr val="dk2"/>
              </a:buClr>
              <a:buSzPct val="25000"/>
              <a:buFont typeface="Noto Symbol"/>
              <a:buNone/>
            </a:pPr>
            <a:r>
              <a:rPr b="0" i="0" lang="en-US" sz="2800" u="none" cap="none" strike="noStrike">
                <a:solidFill>
                  <a:schemeClr val="dk1"/>
                </a:solidFill>
                <a:latin typeface="Cambria"/>
                <a:ea typeface="Cambria"/>
                <a:cs typeface="Cambria"/>
                <a:sym typeface="Cambria"/>
              </a:rPr>
              <a:t> </a:t>
            </a:r>
          </a:p>
        </p:txBody>
      </p:sp>
      <p:sp>
        <p:nvSpPr>
          <p:cNvPr id="491" name="Shape 491"/>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492" name="Shape 492"/>
          <p:cNvSpPr/>
          <p:nvPr/>
        </p:nvSpPr>
        <p:spPr>
          <a:xfrm>
            <a:off x="533399" y="5991880"/>
            <a:ext cx="8105700" cy="5232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400" u="none" cap="none" strike="noStrike">
                <a:solidFill>
                  <a:schemeClr val="dk1"/>
                </a:solidFill>
                <a:latin typeface="Cambria"/>
                <a:ea typeface="Cambria"/>
                <a:cs typeface="Cambria"/>
                <a:sym typeface="Cambria"/>
              </a:rPr>
              <a:t>Cohen, J. (1960). A coefficient of agreement for nominal scale. </a:t>
            </a:r>
            <a:r>
              <a:rPr b="0" i="1" lang="en-US" sz="1400" u="none" cap="none" strike="noStrike">
                <a:solidFill>
                  <a:schemeClr val="dk1"/>
                </a:solidFill>
                <a:latin typeface="Cambria"/>
                <a:ea typeface="Cambria"/>
                <a:cs typeface="Cambria"/>
                <a:sym typeface="Cambria"/>
              </a:rPr>
              <a:t>Educational and Psychological Measurement</a:t>
            </a:r>
            <a:r>
              <a:rPr b="0" i="0" lang="en-US" sz="1400" u="none" cap="none" strike="noStrike">
                <a:solidFill>
                  <a:schemeClr val="dk1"/>
                </a:solidFill>
                <a:latin typeface="Cambria"/>
                <a:ea typeface="Cambria"/>
                <a:cs typeface="Cambria"/>
                <a:sym typeface="Cambria"/>
              </a:rPr>
              <a:t>, </a:t>
            </a:r>
            <a:r>
              <a:rPr b="0" i="1" lang="en-US" sz="1400" u="none" cap="none" strike="noStrike">
                <a:solidFill>
                  <a:schemeClr val="dk1"/>
                </a:solidFill>
                <a:latin typeface="Cambria"/>
                <a:ea typeface="Cambria"/>
                <a:cs typeface="Cambria"/>
                <a:sym typeface="Cambria"/>
              </a:rPr>
              <a:t>20</a:t>
            </a:r>
            <a:r>
              <a:rPr b="0" i="0" lang="en-US" sz="1400" u="none" cap="none" strike="noStrike">
                <a:solidFill>
                  <a:schemeClr val="dk1"/>
                </a:solidFill>
                <a:latin typeface="Cambria"/>
                <a:ea typeface="Cambria"/>
                <a:cs typeface="Cambria"/>
                <a:sym typeface="Cambria"/>
              </a:rPr>
              <a:t>(1), 37–46. doi:10.1177/001316446002000104</a:t>
            </a:r>
          </a:p>
        </p:txBody>
      </p:sp>
      <p:graphicFrame>
        <p:nvGraphicFramePr>
          <p:cNvPr id="493" name="Shape 493"/>
          <p:cNvGraphicFramePr/>
          <p:nvPr/>
        </p:nvGraphicFramePr>
        <p:xfrm>
          <a:off x="2743200" y="4050942"/>
          <a:ext cx="3000000" cy="3000000"/>
        </p:xfrm>
        <a:graphic>
          <a:graphicData uri="http://schemas.openxmlformats.org/drawingml/2006/table">
            <a:tbl>
              <a:tblPr bandRow="1" firstRow="1">
                <a:noFill/>
                <a:tableStyleId>{7F93B169-C03F-4BDB-B354-1CBE81BBE29F}</a:tableStyleId>
              </a:tblPr>
              <a:tblGrid>
                <a:gridCol w="2138375"/>
                <a:gridCol w="2138375"/>
              </a:tblGrid>
              <a:tr h="370850">
                <a:tc>
                  <a:txBody>
                    <a:bodyPr>
                      <a:noAutofit/>
                    </a:bodyPr>
                    <a:lstStyle/>
                    <a:p>
                      <a:pPr indent="0" lvl="0" marL="0" marR="0" rtl="0" algn="l">
                        <a:spcBef>
                          <a:spcPts val="0"/>
                        </a:spcBef>
                        <a:buSzPct val="25000"/>
                        <a:buNone/>
                      </a:pPr>
                      <a:r>
                        <a:rPr lang="en-US" sz="1800" u="none" cap="none" strike="noStrike"/>
                        <a:t>Kappa係數</a:t>
                      </a:r>
                    </a:p>
                  </a:txBody>
                  <a:tcPr marT="45725" marB="45725" marR="91450" marL="91450"/>
                </a:tc>
                <a:tc>
                  <a:txBody>
                    <a:bodyPr>
                      <a:noAutofit/>
                    </a:bodyPr>
                    <a:lstStyle/>
                    <a:p>
                      <a:pPr indent="0" lvl="0" marL="0" marR="0" rtl="0" algn="l">
                        <a:spcBef>
                          <a:spcPts val="0"/>
                        </a:spcBef>
                        <a:buSzPct val="25000"/>
                        <a:buNone/>
                      </a:pPr>
                      <a:r>
                        <a:rPr lang="en-US" sz="1800" u="none" cap="none" strike="noStrike"/>
                        <a:t>一致性程度</a:t>
                      </a:r>
                    </a:p>
                  </a:txBody>
                  <a:tcPr marT="45725" marB="45725" marR="91450" marL="91450"/>
                </a:tc>
              </a:tr>
              <a:tr h="370850">
                <a:tc>
                  <a:txBody>
                    <a:bodyPr>
                      <a:noAutofit/>
                    </a:bodyPr>
                    <a:lstStyle/>
                    <a:p>
                      <a:pPr indent="0" lvl="0" marL="0" marR="0" rtl="0" algn="l">
                        <a:spcBef>
                          <a:spcPts val="0"/>
                        </a:spcBef>
                        <a:buSzPct val="25000"/>
                        <a:buNone/>
                      </a:pPr>
                      <a:r>
                        <a:rPr lang="en-US" sz="1800" u="none" cap="none" strike="noStrike"/>
                        <a:t>&lt; 0.4</a:t>
                      </a:r>
                    </a:p>
                  </a:txBody>
                  <a:tcPr marT="45725" marB="45725" marR="91450" marL="91450"/>
                </a:tc>
                <a:tc>
                  <a:txBody>
                    <a:bodyPr>
                      <a:noAutofit/>
                    </a:bodyPr>
                    <a:lstStyle/>
                    <a:p>
                      <a:pPr indent="0" lvl="0" marL="0" marR="0" rtl="0" algn="l">
                        <a:spcBef>
                          <a:spcPts val="0"/>
                        </a:spcBef>
                        <a:buSzPct val="25000"/>
                        <a:buNone/>
                      </a:pPr>
                      <a:r>
                        <a:rPr lang="en-US" sz="1800" u="none" cap="none" strike="noStrike"/>
                        <a:t>差</a:t>
                      </a:r>
                    </a:p>
                  </a:txBody>
                  <a:tcPr marT="45725" marB="45725" marR="91450" marL="91450"/>
                </a:tc>
              </a:tr>
              <a:tr h="370850">
                <a:tc>
                  <a:txBody>
                    <a:bodyPr>
                      <a:noAutofit/>
                    </a:bodyPr>
                    <a:lstStyle/>
                    <a:p>
                      <a:pPr indent="0" lvl="0" marL="0" marR="0" rtl="0" algn="l">
                        <a:spcBef>
                          <a:spcPts val="0"/>
                        </a:spcBef>
                        <a:buSzPct val="25000"/>
                        <a:buNone/>
                      </a:pPr>
                      <a:r>
                        <a:rPr lang="en-US" sz="1800" u="none" cap="none" strike="noStrike"/>
                        <a:t>0.4 ~ 0.6</a:t>
                      </a:r>
                    </a:p>
                  </a:txBody>
                  <a:tcPr marT="45725" marB="45725" marR="91450" marL="91450"/>
                </a:tc>
                <a:tc>
                  <a:txBody>
                    <a:bodyPr>
                      <a:noAutofit/>
                    </a:bodyPr>
                    <a:lstStyle/>
                    <a:p>
                      <a:pPr indent="0" lvl="0" marL="0" marR="0" rtl="0" algn="l">
                        <a:spcBef>
                          <a:spcPts val="0"/>
                        </a:spcBef>
                        <a:buSzPct val="25000"/>
                        <a:buNone/>
                      </a:pPr>
                      <a:r>
                        <a:rPr lang="en-US" sz="1800" u="none" cap="none" strike="noStrike"/>
                        <a:t>一般</a:t>
                      </a:r>
                    </a:p>
                  </a:txBody>
                  <a:tcPr marT="45725" marB="45725" marR="91450" marL="91450"/>
                </a:tc>
              </a:tr>
              <a:tr h="370850">
                <a:tc>
                  <a:txBody>
                    <a:bodyPr>
                      <a:noAutofit/>
                    </a:bodyPr>
                    <a:lstStyle/>
                    <a:p>
                      <a:pPr indent="0" lvl="0" marL="0" marR="0" rtl="0" algn="l">
                        <a:spcBef>
                          <a:spcPts val="0"/>
                        </a:spcBef>
                        <a:buSzPct val="25000"/>
                        <a:buNone/>
                      </a:pPr>
                      <a:r>
                        <a:rPr lang="en-US" sz="1800" u="none" cap="none" strike="noStrike"/>
                        <a:t>0.6 ~ 0.8</a:t>
                      </a:r>
                    </a:p>
                  </a:txBody>
                  <a:tcPr marT="45725" marB="45725" marR="91450" marL="91450"/>
                </a:tc>
                <a:tc>
                  <a:txBody>
                    <a:bodyPr>
                      <a:noAutofit/>
                    </a:bodyPr>
                    <a:lstStyle/>
                    <a:p>
                      <a:pPr indent="0" lvl="0" marL="0" marR="0" rtl="0" algn="l">
                        <a:spcBef>
                          <a:spcPts val="0"/>
                        </a:spcBef>
                        <a:buSzPct val="25000"/>
                        <a:buNone/>
                      </a:pPr>
                      <a:r>
                        <a:rPr lang="en-US" sz="1800" u="none" cap="none" strike="noStrike"/>
                        <a:t>好</a:t>
                      </a:r>
                    </a:p>
                  </a:txBody>
                  <a:tcPr marT="45725" marB="45725" marR="91450" marL="91450"/>
                </a:tc>
              </a:tr>
              <a:tr h="370850">
                <a:tc>
                  <a:txBody>
                    <a:bodyPr>
                      <a:noAutofit/>
                    </a:bodyPr>
                    <a:lstStyle/>
                    <a:p>
                      <a:pPr indent="0" lvl="0" marL="0" marR="0" rtl="0" algn="l">
                        <a:spcBef>
                          <a:spcPts val="0"/>
                        </a:spcBef>
                        <a:buSzPct val="25000"/>
                        <a:buNone/>
                      </a:pPr>
                      <a:r>
                        <a:rPr lang="en-US" sz="1800" u="none" cap="none" strike="noStrike">
                          <a:solidFill>
                            <a:srgbClr val="FF0000"/>
                          </a:solidFill>
                        </a:rPr>
                        <a:t>&gt; 0.8</a:t>
                      </a:r>
                    </a:p>
                  </a:txBody>
                  <a:tcPr marT="45725" marB="45725" marR="91450" marL="91450"/>
                </a:tc>
                <a:tc>
                  <a:txBody>
                    <a:bodyPr>
                      <a:noAutofit/>
                    </a:bodyPr>
                    <a:lstStyle/>
                    <a:p>
                      <a:pPr indent="0" lvl="0" marL="0" marR="0" rtl="0" algn="l">
                        <a:spcBef>
                          <a:spcPts val="0"/>
                        </a:spcBef>
                        <a:buSzPct val="25000"/>
                        <a:buNone/>
                      </a:pPr>
                      <a:r>
                        <a:rPr lang="en-US" sz="1800" u="none" cap="none" strike="noStrike">
                          <a:solidFill>
                            <a:srgbClr val="FF0000"/>
                          </a:solidFill>
                        </a:rPr>
                        <a:t>極佳</a:t>
                      </a:r>
                    </a:p>
                  </a:txBody>
                  <a:tcPr marT="45725" marB="45725" marR="91450" marL="91450"/>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7" name="Shape 497"/>
        <p:cNvGrpSpPr/>
        <p:nvPr/>
      </p:nvGrpSpPr>
      <p:grpSpPr>
        <a:xfrm>
          <a:off x="0" y="0"/>
          <a:ext cx="0" cy="0"/>
          <a:chOff x="0" y="0"/>
          <a:chExt cx="0" cy="0"/>
        </a:xfrm>
      </p:grpSpPr>
      <p:sp>
        <p:nvSpPr>
          <p:cNvPr id="498" name="Shape 498"/>
          <p:cNvSpPr/>
          <p:nvPr/>
        </p:nvSpPr>
        <p:spPr>
          <a:xfrm>
            <a:off x="2653553" y="4790448"/>
            <a:ext cx="1493745" cy="462213"/>
          </a:xfrm>
          <a:prstGeom prst="roundRect">
            <a:avLst>
              <a:gd fmla="val 16667" name="adj"/>
            </a:avLst>
          </a:prstGeom>
          <a:solidFill>
            <a:srgbClr val="D99593"/>
          </a:soli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499" name="Shape 499"/>
          <p:cNvSpPr/>
          <p:nvPr/>
        </p:nvSpPr>
        <p:spPr>
          <a:xfrm>
            <a:off x="3883957" y="5344607"/>
            <a:ext cx="2968026" cy="443413"/>
          </a:xfrm>
          <a:prstGeom prst="roundRect">
            <a:avLst>
              <a:gd fmla="val 16667" name="adj"/>
            </a:avLst>
          </a:prstGeom>
          <a:solidFill>
            <a:srgbClr val="C2D59B"/>
          </a:soli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500" name="Shape 500"/>
          <p:cNvSpPr/>
          <p:nvPr/>
        </p:nvSpPr>
        <p:spPr>
          <a:xfrm>
            <a:off x="4565275" y="4815689"/>
            <a:ext cx="2968026" cy="443413"/>
          </a:xfrm>
          <a:prstGeom prst="roundRect">
            <a:avLst>
              <a:gd fmla="val 16667" name="adj"/>
            </a:avLst>
          </a:prstGeom>
          <a:solidFill>
            <a:srgbClr val="C2D59B"/>
          </a:solid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501" name="Shape 501"/>
          <p:cNvSpPr txBox="1"/>
          <p:nvPr/>
        </p:nvSpPr>
        <p:spPr>
          <a:xfrm>
            <a:off x="2010573" y="4814373"/>
            <a:ext cx="5522729" cy="897105"/>
          </a:xfrm>
          <a:prstGeom prst="rect">
            <a:avLst/>
          </a:prstGeom>
          <a:blipFill rotWithShape="1">
            <a:blip r:embed="rId3">
              <a:alphaModFix/>
            </a:blip>
            <a:stretch>
              <a:fillRect b="0" l="0" r="0" t="0"/>
            </a:stretch>
          </a:blipFill>
          <a:ln>
            <a:noFill/>
          </a:ln>
        </p:spPr>
        <p:txBody>
          <a:bodyPr anchorCtr="0" anchor="t" bIns="45700" lIns="91425" rIns="91425" tIns="45700">
            <a:noAutofit/>
          </a:bodyPr>
          <a:lstStyle/>
          <a:p>
            <a:pPr indent="0" lvl="0" marL="0" marR="0" rtl="0" algn="l">
              <a:spcBef>
                <a:spcPts val="0"/>
              </a:spcBef>
              <a:buSzPct val="25000"/>
              <a:buNone/>
            </a:pPr>
            <a:r>
              <a:rPr b="0" i="0" lang="en-US" sz="1800" u="none" cap="none" strike="noStrike">
                <a:latin typeface="Cambria"/>
                <a:ea typeface="Cambria"/>
                <a:cs typeface="Cambria"/>
                <a:sym typeface="Cambria"/>
              </a:rPr>
              <a:t> </a:t>
            </a:r>
          </a:p>
        </p:txBody>
      </p:sp>
      <p:graphicFrame>
        <p:nvGraphicFramePr>
          <p:cNvPr id="502" name="Shape 502"/>
          <p:cNvGraphicFramePr/>
          <p:nvPr/>
        </p:nvGraphicFramePr>
        <p:xfrm>
          <a:off x="1323637" y="1766997"/>
          <a:ext cx="3000000" cy="3000000"/>
        </p:xfrm>
        <a:graphic>
          <a:graphicData uri="http://schemas.openxmlformats.org/drawingml/2006/table">
            <a:tbl>
              <a:tblPr bandRow="1" firstRow="1">
                <a:noFill/>
                <a:tableStyleId>{7F93B169-C03F-4BDB-B354-1CBE81BBE29F}</a:tableStyleId>
              </a:tblPr>
              <a:tblGrid>
                <a:gridCol w="1635125"/>
                <a:gridCol w="1635125"/>
                <a:gridCol w="1635125"/>
                <a:gridCol w="1635125"/>
              </a:tblGrid>
              <a:tr h="486425">
                <a:tc rowSpan="2">
                  <a:txBody>
                    <a:bodyPr>
                      <a:noAutofit/>
                    </a:bodyPr>
                    <a:lstStyle/>
                    <a:p>
                      <a:pPr indent="0" lvl="0" marL="0" marR="0" rtl="0" algn="ctr">
                        <a:spcBef>
                          <a:spcPts val="0"/>
                        </a:spcBef>
                        <a:buSzPct val="25000"/>
                        <a:buNone/>
                      </a:pPr>
                      <a:r>
                        <a:rPr lang="en-US" sz="1800" u="none" cap="none" strike="noStrike"/>
                        <a:t>評估者1</a:t>
                      </a:r>
                    </a:p>
                  </a:txBody>
                  <a:tcPr marT="45725" marB="45725" marR="91450" marL="91450" anchor="ctr"/>
                </a:tc>
                <a:tc gridSpan="2">
                  <a:txBody>
                    <a:bodyPr>
                      <a:noAutofit/>
                    </a:bodyPr>
                    <a:lstStyle/>
                    <a:p>
                      <a:pPr indent="0" lvl="0" marL="0" marR="0" rtl="0" algn="ctr">
                        <a:spcBef>
                          <a:spcPts val="0"/>
                        </a:spcBef>
                        <a:buSzPct val="25000"/>
                        <a:buNone/>
                      </a:pPr>
                      <a:r>
                        <a:rPr lang="en-US" sz="1800" u="none" cap="none" strike="noStrike"/>
                        <a:t>評估者2</a:t>
                      </a:r>
                    </a:p>
                  </a:txBody>
                  <a:tcPr marT="45725" marB="45725" marR="91450" marL="91450" anchor="ctr"/>
                </a:tc>
                <a:tc hMerge="1"/>
                <a:tc rowSpan="2">
                  <a:txBody>
                    <a:bodyPr>
                      <a:noAutofit/>
                    </a:bodyPr>
                    <a:lstStyle/>
                    <a:p>
                      <a:pPr indent="0" lvl="0" marL="0" marR="0" rtl="0" algn="ctr">
                        <a:spcBef>
                          <a:spcPts val="0"/>
                        </a:spcBef>
                        <a:buSzPct val="25000"/>
                        <a:buNone/>
                      </a:pPr>
                      <a:r>
                        <a:rPr lang="en-US" sz="1800" u="none" cap="none" strike="noStrike"/>
                        <a:t>總合</a:t>
                      </a:r>
                    </a:p>
                  </a:txBody>
                  <a:tcPr marT="45725" marB="45725" marR="91450" marL="91450" anchor="ctr"/>
                </a:tc>
              </a:tr>
              <a:tr h="486425">
                <a:tc vMerge="1"/>
                <a:tc>
                  <a:txBody>
                    <a:bodyPr>
                      <a:noAutofit/>
                    </a:bodyPr>
                    <a:lstStyle/>
                    <a:p>
                      <a:pPr indent="0" lvl="0" marL="0" marR="0" rtl="0" algn="ctr">
                        <a:spcBef>
                          <a:spcPts val="0"/>
                        </a:spcBef>
                        <a:buSzPct val="25000"/>
                        <a:buNone/>
                      </a:pPr>
                      <a:r>
                        <a:rPr b="1" lang="en-US" sz="1800" u="none" cap="none" strike="noStrike">
                          <a:solidFill>
                            <a:schemeClr val="lt1"/>
                          </a:solidFill>
                        </a:rPr>
                        <a:t>陽性</a:t>
                      </a:r>
                    </a:p>
                  </a:txBody>
                  <a:tcPr marT="45725" marB="45725" marR="91450" marL="91450" anchor="ctr">
                    <a:solidFill>
                      <a:schemeClr val="accent1"/>
                    </a:solidFill>
                  </a:tcPr>
                </a:tc>
                <a:tc>
                  <a:txBody>
                    <a:bodyPr>
                      <a:noAutofit/>
                    </a:bodyPr>
                    <a:lstStyle/>
                    <a:p>
                      <a:pPr indent="0" lvl="0" marL="0" marR="0" rtl="0" algn="ctr">
                        <a:spcBef>
                          <a:spcPts val="0"/>
                        </a:spcBef>
                        <a:buSzPct val="25000"/>
                        <a:buNone/>
                      </a:pPr>
                      <a:r>
                        <a:rPr b="1" lang="en-US" sz="1800" u="none" cap="none" strike="noStrike">
                          <a:solidFill>
                            <a:schemeClr val="lt1"/>
                          </a:solidFill>
                        </a:rPr>
                        <a:t>陰性</a:t>
                      </a:r>
                    </a:p>
                  </a:txBody>
                  <a:tcPr marT="45725" marB="45725" marR="91450" marL="91450" anchor="ctr">
                    <a:solidFill>
                      <a:schemeClr val="accent1"/>
                    </a:solidFill>
                  </a:tcPr>
                </a:tc>
                <a:tc vMerge="1"/>
              </a:tr>
              <a:tr h="486425">
                <a:tc>
                  <a:txBody>
                    <a:bodyPr>
                      <a:noAutofit/>
                    </a:bodyPr>
                    <a:lstStyle/>
                    <a:p>
                      <a:pPr indent="0" lvl="0" marL="0" marR="0" rtl="0" algn="ctr">
                        <a:spcBef>
                          <a:spcPts val="0"/>
                        </a:spcBef>
                        <a:buSzPct val="25000"/>
                        <a:buNone/>
                      </a:pPr>
                      <a:r>
                        <a:rPr lang="en-US" sz="1800" u="none" cap="none" strike="noStrike"/>
                        <a:t>陽性</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0.72 </a:t>
                      </a:r>
                      <a:r>
                        <a:rPr lang="en-US" sz="1800" u="none" cap="none" strike="noStrike">
                          <a:solidFill>
                            <a:srgbClr val="FF0000"/>
                          </a:solidFill>
                        </a:rPr>
                        <a:t>(p</a:t>
                      </a:r>
                      <a:r>
                        <a:rPr baseline="-25000" lang="en-US" sz="1800" u="none" cap="none" strike="noStrike">
                          <a:solidFill>
                            <a:srgbClr val="FF0000"/>
                          </a:solidFill>
                        </a:rPr>
                        <a:t>11</a:t>
                      </a:r>
                      <a:r>
                        <a:rPr lang="en-US" sz="1800" u="none" cap="none" strike="noStrike">
                          <a:solidFill>
                            <a:srgbClr val="FF0000"/>
                          </a:solidFill>
                        </a:rPr>
                        <a:t>)</a:t>
                      </a:r>
                    </a:p>
                  </a:txBody>
                  <a:tcPr marT="45725" marB="45725" marR="91450" marL="91450" anchor="ctr">
                    <a:solidFill>
                      <a:srgbClr val="F2DADA"/>
                    </a:solidFill>
                  </a:tcP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0.08 </a:t>
                      </a:r>
                      <a:r>
                        <a:rPr lang="en-US" sz="1800" u="none" cap="none" strike="noStrike">
                          <a:solidFill>
                            <a:srgbClr val="7F7F7F"/>
                          </a:solidFill>
                        </a:rPr>
                        <a:t>(p</a:t>
                      </a:r>
                      <a:r>
                        <a:rPr baseline="-25000" lang="en-US" sz="1800" u="none" cap="none" strike="noStrike">
                          <a:solidFill>
                            <a:srgbClr val="7F7F7F"/>
                          </a:solidFill>
                        </a:rPr>
                        <a:t>10</a:t>
                      </a:r>
                      <a:r>
                        <a:rPr lang="en-US" sz="1800" u="none" cap="none" strike="noStrike">
                          <a:solidFill>
                            <a:srgbClr val="7F7F7F"/>
                          </a:solidFill>
                        </a:rPr>
                        <a:t>)</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0.80 </a:t>
                      </a:r>
                      <a:r>
                        <a:rPr lang="en-US" sz="1800" u="none" cap="none" strike="noStrike">
                          <a:solidFill>
                            <a:srgbClr val="4F6128"/>
                          </a:solidFill>
                        </a:rPr>
                        <a:t>(p</a:t>
                      </a:r>
                      <a:r>
                        <a:rPr baseline="-25000" lang="en-US" sz="1800" u="none" cap="none" strike="noStrike">
                          <a:solidFill>
                            <a:srgbClr val="4F6128"/>
                          </a:solidFill>
                        </a:rPr>
                        <a:t>1+</a:t>
                      </a:r>
                      <a:r>
                        <a:rPr lang="en-US" sz="1800" u="none" cap="none" strike="noStrike">
                          <a:solidFill>
                            <a:srgbClr val="4F6128"/>
                          </a:solidFill>
                        </a:rPr>
                        <a:t>)</a:t>
                      </a:r>
                    </a:p>
                  </a:txBody>
                  <a:tcPr marT="45725" marB="45725" marR="91450" marL="91450" anchor="ctr">
                    <a:solidFill>
                      <a:srgbClr val="EAF1DD"/>
                    </a:solidFill>
                  </a:tcPr>
                </a:tc>
              </a:tr>
              <a:tr h="486425">
                <a:tc>
                  <a:txBody>
                    <a:bodyPr>
                      <a:noAutofit/>
                    </a:bodyPr>
                    <a:lstStyle/>
                    <a:p>
                      <a:pPr indent="0" lvl="0" marL="0" marR="0" rtl="0" algn="ctr">
                        <a:spcBef>
                          <a:spcPts val="0"/>
                        </a:spcBef>
                        <a:buSzPct val="25000"/>
                        <a:buNone/>
                      </a:pPr>
                      <a:r>
                        <a:rPr lang="en-US" sz="1800" u="none" cap="none" strike="noStrike"/>
                        <a:t>陰性</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0.18 </a:t>
                      </a:r>
                      <a:r>
                        <a:rPr lang="en-US" sz="1800" u="none" cap="none" strike="noStrike">
                          <a:solidFill>
                            <a:srgbClr val="7F7F7F"/>
                          </a:solidFill>
                        </a:rPr>
                        <a:t>(p</a:t>
                      </a:r>
                      <a:r>
                        <a:rPr baseline="-25000" lang="en-US" sz="1800" u="none" cap="none" strike="noStrike">
                          <a:solidFill>
                            <a:srgbClr val="7F7F7F"/>
                          </a:solidFill>
                        </a:rPr>
                        <a:t>01</a:t>
                      </a:r>
                      <a:r>
                        <a:rPr lang="en-US" sz="1800" u="none" cap="none" strike="noStrike">
                          <a:solidFill>
                            <a:srgbClr val="7F7F7F"/>
                          </a:solidFill>
                        </a:rPr>
                        <a:t>)</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0.02 </a:t>
                      </a:r>
                      <a:r>
                        <a:rPr lang="en-US" sz="1800" u="none" cap="none" strike="noStrike">
                          <a:solidFill>
                            <a:srgbClr val="FF0000"/>
                          </a:solidFill>
                        </a:rPr>
                        <a:t>(p</a:t>
                      </a:r>
                      <a:r>
                        <a:rPr baseline="-25000" lang="en-US" sz="1800" u="none" cap="none" strike="noStrike">
                          <a:solidFill>
                            <a:srgbClr val="FF0000"/>
                          </a:solidFill>
                        </a:rPr>
                        <a:t>00</a:t>
                      </a:r>
                      <a:r>
                        <a:rPr lang="en-US" sz="1800" u="none" cap="none" strike="noStrike">
                          <a:solidFill>
                            <a:srgbClr val="FF0000"/>
                          </a:solidFill>
                        </a:rPr>
                        <a:t>)</a:t>
                      </a:r>
                    </a:p>
                  </a:txBody>
                  <a:tcPr marT="45725" marB="45725" marR="91450" marL="91450" anchor="ctr">
                    <a:solidFill>
                      <a:srgbClr val="F2DADA"/>
                    </a:solidFill>
                  </a:tcP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0.20 </a:t>
                      </a:r>
                      <a:r>
                        <a:rPr lang="en-US" sz="1800" u="none" cap="none" strike="noStrike">
                          <a:solidFill>
                            <a:srgbClr val="4F6128"/>
                          </a:solidFill>
                        </a:rPr>
                        <a:t>(p</a:t>
                      </a:r>
                      <a:r>
                        <a:rPr baseline="-25000" lang="en-US" sz="1800" u="none" cap="none" strike="noStrike">
                          <a:solidFill>
                            <a:srgbClr val="4F6128"/>
                          </a:solidFill>
                        </a:rPr>
                        <a:t>0+</a:t>
                      </a:r>
                      <a:r>
                        <a:rPr lang="en-US" sz="1800" u="none" cap="none" strike="noStrike">
                          <a:solidFill>
                            <a:srgbClr val="4F6128"/>
                          </a:solidFill>
                        </a:rPr>
                        <a:t>)</a:t>
                      </a:r>
                    </a:p>
                  </a:txBody>
                  <a:tcPr marT="45725" marB="45725" marR="91450" marL="91450" anchor="ctr">
                    <a:solidFill>
                      <a:srgbClr val="EAF1DD"/>
                    </a:solidFill>
                  </a:tcPr>
                </a:tc>
              </a:tr>
              <a:tr h="486425">
                <a:tc>
                  <a:txBody>
                    <a:bodyPr>
                      <a:noAutofit/>
                    </a:bodyPr>
                    <a:lstStyle/>
                    <a:p>
                      <a:pPr indent="0" lvl="0" marL="0" marR="0" rtl="0" algn="ctr">
                        <a:spcBef>
                          <a:spcPts val="0"/>
                        </a:spcBef>
                        <a:buSzPct val="25000"/>
                        <a:buNone/>
                      </a:pPr>
                      <a:r>
                        <a:rPr lang="en-US" sz="1800" u="none" cap="none" strike="noStrike"/>
                        <a:t>總合</a:t>
                      </a:r>
                    </a:p>
                  </a:txBody>
                  <a:tcPr marT="45725" marB="45725" marR="91450" marL="91450" anchor="ct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0.90 </a:t>
                      </a:r>
                      <a:r>
                        <a:rPr lang="en-US" sz="1800" u="none" cap="none" strike="noStrike">
                          <a:solidFill>
                            <a:srgbClr val="4F6128"/>
                          </a:solidFill>
                        </a:rPr>
                        <a:t>(p</a:t>
                      </a:r>
                      <a:r>
                        <a:rPr baseline="-25000" lang="en-US" sz="1800" u="none" cap="none" strike="noStrike">
                          <a:solidFill>
                            <a:srgbClr val="4F6128"/>
                          </a:solidFill>
                        </a:rPr>
                        <a:t>+1</a:t>
                      </a:r>
                      <a:r>
                        <a:rPr lang="en-US" sz="1800" u="none" cap="none" strike="noStrike">
                          <a:solidFill>
                            <a:srgbClr val="4F6128"/>
                          </a:solidFill>
                        </a:rPr>
                        <a:t>)</a:t>
                      </a:r>
                    </a:p>
                  </a:txBody>
                  <a:tcPr marT="45725" marB="45725" marR="91450" marL="91450" anchor="ctr">
                    <a:solidFill>
                      <a:srgbClr val="EAF1DD"/>
                    </a:solidFill>
                  </a:tcPr>
                </a:tc>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lang="en-US" sz="1800" u="none" cap="none" strike="noStrike"/>
                        <a:t>0.10 </a:t>
                      </a:r>
                      <a:r>
                        <a:rPr lang="en-US" sz="1800" u="none" cap="none" strike="noStrike">
                          <a:solidFill>
                            <a:srgbClr val="4F6128"/>
                          </a:solidFill>
                        </a:rPr>
                        <a:t>(p</a:t>
                      </a:r>
                      <a:r>
                        <a:rPr baseline="-25000" lang="en-US" sz="1800" u="none" cap="none" strike="noStrike">
                          <a:solidFill>
                            <a:srgbClr val="4F6128"/>
                          </a:solidFill>
                        </a:rPr>
                        <a:t>+0</a:t>
                      </a:r>
                      <a:r>
                        <a:rPr lang="en-US" sz="1800" u="none" cap="none" strike="noStrike">
                          <a:solidFill>
                            <a:srgbClr val="4F6128"/>
                          </a:solidFill>
                        </a:rPr>
                        <a:t>)</a:t>
                      </a:r>
                    </a:p>
                  </a:txBody>
                  <a:tcPr marT="45725" marB="45725" marR="91450" marL="91450" anchor="ctr">
                    <a:solidFill>
                      <a:srgbClr val="EAF1DD"/>
                    </a:solidFill>
                  </a:tcPr>
                </a:tc>
                <a:tc>
                  <a:txBody>
                    <a:bodyPr>
                      <a:noAutofit/>
                    </a:bodyPr>
                    <a:lstStyle/>
                    <a:p>
                      <a:pPr indent="0" lvl="0" marL="0" marR="0" rtl="0" algn="ctr">
                        <a:spcBef>
                          <a:spcPts val="0"/>
                        </a:spcBef>
                        <a:buSzPct val="25000"/>
                        <a:buNone/>
                      </a:pPr>
                      <a:r>
                        <a:rPr lang="en-US" sz="1800" u="none" cap="none" strike="noStrike"/>
                        <a:t>1.00</a:t>
                      </a:r>
                    </a:p>
                  </a:txBody>
                  <a:tcPr marT="45725" marB="45725" marR="91450" marL="91450" anchor="ctr"/>
                </a:tc>
              </a:tr>
            </a:tbl>
          </a:graphicData>
        </a:graphic>
      </p:graphicFrame>
      <p:sp>
        <p:nvSpPr>
          <p:cNvPr id="503" name="Shape 503"/>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Cohen's Kappa</a:t>
            </a:r>
          </a:p>
        </p:txBody>
      </p:sp>
      <p:sp>
        <p:nvSpPr>
          <p:cNvPr id="504" name="Shape 504"/>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505" name="Shape 505"/>
          <p:cNvSpPr txBox="1"/>
          <p:nvPr/>
        </p:nvSpPr>
        <p:spPr>
          <a:xfrm>
            <a:off x="1678318" y="4396689"/>
            <a:ext cx="4005937"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800" u="none" cap="none" strike="noStrike">
                <a:solidFill>
                  <a:srgbClr val="FF0000"/>
                </a:solidFill>
                <a:latin typeface="Cambria"/>
                <a:ea typeface="Cambria"/>
                <a:cs typeface="Cambria"/>
                <a:sym typeface="Cambria"/>
              </a:rPr>
              <a:t>觀測一致性：測量結果一致的百分比</a:t>
            </a:r>
          </a:p>
        </p:txBody>
      </p:sp>
      <p:sp>
        <p:nvSpPr>
          <p:cNvPr id="506" name="Shape 506"/>
          <p:cNvSpPr txBox="1"/>
          <p:nvPr/>
        </p:nvSpPr>
        <p:spPr>
          <a:xfrm>
            <a:off x="3858250" y="5860300"/>
            <a:ext cx="4514225"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800" u="none" cap="none" strike="noStrike">
                <a:solidFill>
                  <a:srgbClr val="4F6128"/>
                </a:solidFill>
                <a:latin typeface="Cambria"/>
                <a:ea typeface="Cambria"/>
                <a:cs typeface="Cambria"/>
                <a:sym typeface="Cambria"/>
              </a:rPr>
              <a:t>期望一致性：測量結果預期相同的機率</a:t>
            </a:r>
          </a:p>
        </p:txBody>
      </p:sp>
      <p:sp>
        <p:nvSpPr>
          <p:cNvPr id="507" name="Shape 507"/>
          <p:cNvSpPr txBox="1"/>
          <p:nvPr/>
        </p:nvSpPr>
        <p:spPr>
          <a:xfrm>
            <a:off x="1597980" y="1296098"/>
            <a:ext cx="6152225" cy="36933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兩位評估者獨立診斷比例分佈的假設舉例</a:t>
            </a:r>
          </a:p>
        </p:txBody>
      </p:sp>
      <p:sp>
        <p:nvSpPr>
          <p:cNvPr id="508" name="Shape 508"/>
          <p:cNvSpPr/>
          <p:nvPr/>
        </p:nvSpPr>
        <p:spPr>
          <a:xfrm>
            <a:off x="0" y="6153089"/>
            <a:ext cx="9144000" cy="40010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000" u="none" cap="none" strike="noStrike">
                <a:solidFill>
                  <a:schemeClr val="dk1"/>
                </a:solidFill>
                <a:latin typeface="Cambria"/>
                <a:ea typeface="Cambria"/>
                <a:cs typeface="Cambria"/>
                <a:sym typeface="Cambria"/>
              </a:rPr>
              <a:t>唐万、胡俊、张晖、吴攀、贺华（2015）。Kappa 系数: 一种衡量评估者间一致性的常用方法。</a:t>
            </a:r>
            <a:r>
              <a:rPr b="0" i="1" lang="en-US" sz="1000" u="none" cap="none" strike="noStrike">
                <a:solidFill>
                  <a:schemeClr val="dk1"/>
                </a:solidFill>
                <a:latin typeface="Cambria"/>
                <a:ea typeface="Cambria"/>
                <a:cs typeface="Cambria"/>
                <a:sym typeface="Cambria"/>
              </a:rPr>
              <a:t>上海精神医学</a:t>
            </a:r>
            <a:r>
              <a:rPr b="0" i="0" lang="en-US" sz="1000" u="none" cap="none" strike="noStrike">
                <a:solidFill>
                  <a:schemeClr val="dk1"/>
                </a:solidFill>
                <a:latin typeface="Cambria"/>
                <a:ea typeface="Cambria"/>
                <a:cs typeface="Cambria"/>
                <a:sym typeface="Cambria"/>
              </a:rPr>
              <a:t>，</a:t>
            </a:r>
            <a:r>
              <a:rPr b="0" i="1" lang="en-US" sz="1000" u="none" cap="none" strike="noStrike">
                <a:solidFill>
                  <a:schemeClr val="dk1"/>
                </a:solidFill>
                <a:latin typeface="Cambria"/>
                <a:ea typeface="Cambria"/>
                <a:cs typeface="Cambria"/>
                <a:sym typeface="Cambria"/>
              </a:rPr>
              <a:t>27</a:t>
            </a:r>
            <a:r>
              <a:rPr b="0" i="0" lang="en-US" sz="1000" u="none" cap="none" strike="noStrike">
                <a:solidFill>
                  <a:schemeClr val="dk1"/>
                </a:solidFill>
                <a:latin typeface="Cambria"/>
                <a:ea typeface="Cambria"/>
                <a:cs typeface="Cambria"/>
                <a:sym typeface="Cambria"/>
              </a:rPr>
              <a:t>（1）。上網日期：2015年5月31日，檢自：http://www.shanghaiarchivesofpsychiatry.org/cn/assets/215010cn.pdf</a:t>
            </a: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2" name="Shape 512"/>
        <p:cNvGrpSpPr/>
        <p:nvPr/>
      </p:nvGrpSpPr>
      <p:grpSpPr>
        <a:xfrm>
          <a:off x="0" y="0"/>
          <a:ext cx="0" cy="0"/>
          <a:chOff x="0" y="0"/>
          <a:chExt cx="0" cy="0"/>
        </a:xfrm>
      </p:grpSpPr>
      <p:pic>
        <p:nvPicPr>
          <p:cNvPr id="513" name="Shape 513"/>
          <p:cNvPicPr preferRelativeResize="0"/>
          <p:nvPr/>
        </p:nvPicPr>
        <p:blipFill>
          <a:blip r:embed="rId3">
            <a:alphaModFix/>
          </a:blip>
          <a:stretch>
            <a:fillRect/>
          </a:stretch>
        </p:blipFill>
        <p:spPr>
          <a:xfrm>
            <a:off x="870060" y="1301001"/>
            <a:ext cx="7403875" cy="5116349"/>
          </a:xfrm>
          <a:prstGeom prst="rect">
            <a:avLst/>
          </a:prstGeom>
          <a:noFill/>
          <a:ln>
            <a:noFill/>
          </a:ln>
        </p:spPr>
      </p:pic>
      <p:sp>
        <p:nvSpPr>
          <p:cNvPr id="514" name="Shape 514"/>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Cohen's Kappa計算器</a:t>
            </a:r>
          </a:p>
        </p:txBody>
      </p:sp>
      <p:sp>
        <p:nvSpPr>
          <p:cNvPr id="515" name="Shape 515"/>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516" name="Shape 516"/>
          <p:cNvSpPr/>
          <p:nvPr/>
        </p:nvSpPr>
        <p:spPr>
          <a:xfrm>
            <a:off x="3952875" y="5448300"/>
            <a:ext cx="3467099" cy="514350"/>
          </a:xfrm>
          <a:prstGeom prst="roundRect">
            <a:avLst>
              <a:gd fmla="val 16667" name="adj"/>
            </a:avLst>
          </a:prstGeom>
          <a:solidFill>
            <a:schemeClr val="lt1"/>
          </a:solidFill>
          <a:ln cap="flat" cmpd="sng" w="381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SzPct val="25000"/>
              <a:buNone/>
            </a:pPr>
            <a:r>
              <a:rPr b="0" i="0" lang="en-US" sz="1800" u="sng" cap="none" strike="noStrike">
                <a:solidFill>
                  <a:schemeClr val="hlink"/>
                </a:solidFill>
                <a:latin typeface="Cambria"/>
                <a:ea typeface="Cambria"/>
                <a:cs typeface="Cambria"/>
                <a:sym typeface="Cambria"/>
                <a:hlinkClick r:id="rId4"/>
              </a:rPr>
              <a:t>http://j.mp/2015-kappa</a:t>
            </a:r>
          </a:p>
        </p:txBody>
      </p:sp>
      <p:sp>
        <p:nvSpPr>
          <p:cNvPr id="517" name="Shape 517"/>
          <p:cNvSpPr/>
          <p:nvPr/>
        </p:nvSpPr>
        <p:spPr>
          <a:xfrm>
            <a:off x="1364250" y="2772200"/>
            <a:ext cx="5151300" cy="1176300"/>
          </a:xfrm>
          <a:prstGeom prst="roundRect">
            <a:avLst>
              <a:gd fmla="val 16667" name="adj"/>
            </a:avLst>
          </a:prstGeom>
          <a:noFill/>
          <a:ln cap="flat" cmpd="sng" w="381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518" name="Shape 518"/>
          <p:cNvSpPr/>
          <p:nvPr/>
        </p:nvSpPr>
        <p:spPr>
          <a:xfrm>
            <a:off x="3039400" y="4260967"/>
            <a:ext cx="577800" cy="336000"/>
          </a:xfrm>
          <a:prstGeom prst="roundRect">
            <a:avLst>
              <a:gd fmla="val 16667" name="adj"/>
            </a:avLst>
          </a:prstGeom>
          <a:noFill/>
          <a:ln cap="flat" cmpd="sng" w="38100">
            <a:solidFill>
              <a:srgbClr val="FF0000"/>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519" name="Shape 519"/>
          <p:cNvSpPr/>
          <p:nvPr/>
        </p:nvSpPr>
        <p:spPr>
          <a:xfrm>
            <a:off x="212950" y="1914825"/>
            <a:ext cx="1003200" cy="800100"/>
          </a:xfrm>
          <a:prstGeom prst="wedgeRoundRectCallout">
            <a:avLst>
              <a:gd fmla="val 62711" name="adj1"/>
              <a:gd fmla="val 41865" name="adj2"/>
              <a:gd fmla="val 16667" name="adj3"/>
            </a:avLst>
          </a:prstGeom>
          <a:solidFill>
            <a:schemeClr val="lt1"/>
          </a:solidFill>
          <a:ln cap="flat" cmpd="sng" w="38100">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2400" u="none" cap="none" strike="noStrike">
                <a:solidFill>
                  <a:schemeClr val="dk1"/>
                </a:solidFill>
                <a:latin typeface="Arial"/>
                <a:ea typeface="Arial"/>
                <a:cs typeface="Arial"/>
                <a:sym typeface="Arial"/>
              </a:rPr>
              <a:t>輸入</a:t>
            </a:r>
          </a:p>
        </p:txBody>
      </p:sp>
      <p:sp>
        <p:nvSpPr>
          <p:cNvPr id="520" name="Shape 520"/>
          <p:cNvSpPr/>
          <p:nvPr/>
        </p:nvSpPr>
        <p:spPr>
          <a:xfrm>
            <a:off x="3917950" y="4200525"/>
            <a:ext cx="1003300" cy="800099"/>
          </a:xfrm>
          <a:prstGeom prst="wedgeRoundRectCallout">
            <a:avLst>
              <a:gd fmla="val -70597" name="adj1"/>
              <a:gd fmla="val -29428" name="adj2"/>
              <a:gd fmla="val 16667" name="adj3"/>
            </a:avLst>
          </a:prstGeom>
          <a:solidFill>
            <a:schemeClr val="lt1"/>
          </a:solidFill>
          <a:ln cap="flat" cmpd="sng" w="38100">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US" sz="2400" u="none" cap="none" strike="noStrike">
                <a:solidFill>
                  <a:schemeClr val="dk1"/>
                </a:solidFill>
                <a:latin typeface="Arial"/>
                <a:ea typeface="Arial"/>
                <a:cs typeface="Arial"/>
                <a:sym typeface="Arial"/>
              </a:rPr>
              <a:t>結果</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4" name="Shape 524"/>
        <p:cNvGrpSpPr/>
        <p:nvPr/>
      </p:nvGrpSpPr>
      <p:grpSpPr>
        <a:xfrm>
          <a:off x="0" y="0"/>
          <a:ext cx="0" cy="0"/>
          <a:chOff x="0" y="0"/>
          <a:chExt cx="0" cy="0"/>
        </a:xfrm>
      </p:grpSpPr>
      <p:grpSp>
        <p:nvGrpSpPr>
          <p:cNvPr id="525" name="Shape 525"/>
          <p:cNvGrpSpPr/>
          <p:nvPr/>
        </p:nvGrpSpPr>
        <p:grpSpPr>
          <a:xfrm>
            <a:off x="3427425" y="4061600"/>
            <a:ext cx="2164275" cy="2796400"/>
            <a:chOff x="3427425" y="3756950"/>
            <a:chExt cx="2164275" cy="2796400"/>
          </a:xfrm>
        </p:grpSpPr>
        <p:pic>
          <p:nvPicPr>
            <p:cNvPr id="526" name="Shape 526"/>
            <p:cNvPicPr preferRelativeResize="0"/>
            <p:nvPr/>
          </p:nvPicPr>
          <p:blipFill>
            <a:blip r:embed="rId3">
              <a:alphaModFix/>
            </a:blip>
            <a:stretch>
              <a:fillRect/>
            </a:stretch>
          </p:blipFill>
          <p:spPr>
            <a:xfrm>
              <a:off x="3427425" y="3756950"/>
              <a:ext cx="2164275" cy="2796249"/>
            </a:xfrm>
            <a:prstGeom prst="rect">
              <a:avLst/>
            </a:prstGeom>
            <a:noFill/>
            <a:ln>
              <a:noFill/>
            </a:ln>
          </p:spPr>
        </p:pic>
        <p:sp>
          <p:nvSpPr>
            <p:cNvPr id="527" name="Shape 527"/>
            <p:cNvSpPr/>
            <p:nvPr/>
          </p:nvSpPr>
          <p:spPr>
            <a:xfrm>
              <a:off x="3427425" y="6403950"/>
              <a:ext cx="971100" cy="149400"/>
            </a:xfrm>
            <a:prstGeom prst="rect">
              <a:avLst/>
            </a:prstGeom>
            <a:solidFill>
              <a:srgbClr val="FFFFFF"/>
            </a:solidFill>
            <a:ln>
              <a:noFill/>
            </a:ln>
          </p:spPr>
          <p:txBody>
            <a:bodyPr anchorCtr="0" anchor="ctr" bIns="91425" lIns="91425" rIns="91425" tIns="91425">
              <a:noAutofit/>
            </a:bodyPr>
            <a:lstStyle/>
            <a:p>
              <a:pPr lvl="0">
                <a:spcBef>
                  <a:spcPts val="0"/>
                </a:spcBef>
                <a:buNone/>
              </a:pPr>
              <a:r>
                <a:t/>
              </a:r>
              <a:endParaRPr/>
            </a:p>
          </p:txBody>
        </p:sp>
      </p:grpSp>
      <p:sp>
        <p:nvSpPr>
          <p:cNvPr id="528" name="Shape 528"/>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編碼者內部</a:t>
            </a:r>
            <a:r>
              <a:rPr b="1" lang="en-US" sz="4000">
                <a:solidFill>
                  <a:schemeClr val="lt1"/>
                </a:solidFill>
                <a:latin typeface="Calibri"/>
                <a:ea typeface="Calibri"/>
                <a:cs typeface="Calibri"/>
                <a:sym typeface="Calibri"/>
              </a:rPr>
              <a:t>不一致的原因</a:t>
            </a:r>
          </a:p>
        </p:txBody>
      </p:sp>
      <p:sp>
        <p:nvSpPr>
          <p:cNvPr id="529" name="Shape 529"/>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
        <p:nvSpPr>
          <p:cNvPr id="530" name="Shape 530"/>
          <p:cNvSpPr/>
          <p:nvPr/>
        </p:nvSpPr>
        <p:spPr>
          <a:xfrm>
            <a:off x="228600" y="6396300"/>
            <a:ext cx="6703500" cy="461700"/>
          </a:xfrm>
          <a:prstGeom prst="rect">
            <a:avLst/>
          </a:prstGeom>
          <a:noFill/>
          <a:ln>
            <a:noFill/>
          </a:ln>
        </p:spPr>
        <p:txBody>
          <a:bodyPr anchorCtr="0" anchor="b" bIns="45700" lIns="91425" rIns="91425" tIns="45700">
            <a:noAutofit/>
          </a:bodyPr>
          <a:lstStyle/>
          <a:p>
            <a:pPr indent="0" lvl="0" marL="0" marR="0" rtl="0" algn="l">
              <a:spcBef>
                <a:spcPts val="0"/>
              </a:spcBef>
              <a:buSzPct val="25000"/>
              <a:buNone/>
            </a:pPr>
            <a:r>
              <a:rPr lang="en-US" sz="1200">
                <a:solidFill>
                  <a:schemeClr val="dk1"/>
                </a:solidFill>
                <a:latin typeface="Cambria"/>
                <a:ea typeface="Cambria"/>
                <a:cs typeface="Cambria"/>
                <a:sym typeface="Cambria"/>
              </a:rPr>
              <a:t>鳥山明，ドラゴンボール</a:t>
            </a:r>
          </a:p>
        </p:txBody>
      </p:sp>
      <p:sp>
        <p:nvSpPr>
          <p:cNvPr id="531" name="Shape 531"/>
          <p:cNvSpPr txBox="1"/>
          <p:nvPr/>
        </p:nvSpPr>
        <p:spPr>
          <a:xfrm>
            <a:off x="460525" y="2689962"/>
            <a:ext cx="3123600" cy="2276400"/>
          </a:xfrm>
          <a:prstGeom prst="rect">
            <a:avLst/>
          </a:prstGeom>
          <a:solidFill>
            <a:srgbClr val="FFFFFF"/>
          </a:solidFill>
          <a:ln cap="flat" cmpd="sng" w="38100">
            <a:solidFill>
              <a:srgbClr val="980000"/>
            </a:solidFill>
            <a:prstDash val="solid"/>
            <a:round/>
            <a:headEnd len="med" w="med" type="none"/>
            <a:tailEnd len="med" w="med" type="none"/>
          </a:ln>
        </p:spPr>
        <p:txBody>
          <a:bodyPr anchorCtr="0" anchor="ctr" bIns="91425" lIns="91425" rIns="91425" tIns="91425">
            <a:noAutofit/>
          </a:bodyPr>
          <a:lstStyle/>
          <a:p>
            <a:pPr lvl="0" rtl="0" algn="ctr">
              <a:spcBef>
                <a:spcPts val="560"/>
              </a:spcBef>
              <a:buNone/>
            </a:pPr>
            <a:r>
              <a:rPr b="1" lang="en-US" sz="2800">
                <a:solidFill>
                  <a:schemeClr val="dk1"/>
                </a:solidFill>
              </a:rPr>
              <a:t>1. </a:t>
            </a:r>
            <a:r>
              <a:rPr b="1" lang="en-US" sz="2800">
                <a:solidFill>
                  <a:schemeClr val="dk1"/>
                </a:solidFill>
              </a:rPr>
              <a:t>編碼表的問題</a:t>
            </a:r>
          </a:p>
          <a:p>
            <a:pPr lvl="0" rtl="0" algn="ctr">
              <a:spcBef>
                <a:spcPts val="560"/>
              </a:spcBef>
              <a:buNone/>
            </a:pPr>
            <a:r>
              <a:rPr lang="en-US" sz="2400">
                <a:solidFill>
                  <a:schemeClr val="dk1"/>
                </a:solidFill>
              </a:rPr>
              <a:t>不同的編碼者對這份編碼表的認知不一致</a:t>
            </a:r>
            <a:br>
              <a:rPr lang="en-US" sz="2800">
                <a:solidFill>
                  <a:schemeClr val="dk1"/>
                </a:solidFill>
              </a:rPr>
            </a:br>
            <a:r>
              <a:rPr lang="en-US" sz="2800">
                <a:solidFill>
                  <a:schemeClr val="dk1"/>
                </a:solidFill>
              </a:rPr>
              <a:t>↓</a:t>
            </a:r>
          </a:p>
          <a:p>
            <a:pPr lvl="0" rtl="0" algn="ctr">
              <a:spcBef>
                <a:spcPts val="560"/>
              </a:spcBef>
              <a:buNone/>
            </a:pPr>
            <a:r>
              <a:rPr lang="en-US" sz="2800">
                <a:solidFill>
                  <a:schemeClr val="dk1"/>
                </a:solidFill>
              </a:rPr>
              <a:t>修正編碼表</a:t>
            </a:r>
          </a:p>
        </p:txBody>
      </p:sp>
      <p:sp>
        <p:nvSpPr>
          <p:cNvPr id="532" name="Shape 532"/>
          <p:cNvSpPr txBox="1"/>
          <p:nvPr/>
        </p:nvSpPr>
        <p:spPr>
          <a:xfrm>
            <a:off x="5546475" y="2689962"/>
            <a:ext cx="3123600" cy="2716200"/>
          </a:xfrm>
          <a:prstGeom prst="rect">
            <a:avLst/>
          </a:prstGeom>
          <a:solidFill>
            <a:srgbClr val="FFFFFF"/>
          </a:solidFill>
          <a:ln cap="flat" cmpd="sng" w="38100">
            <a:solidFill>
              <a:srgbClr val="980000"/>
            </a:solidFill>
            <a:prstDash val="solid"/>
            <a:round/>
            <a:headEnd len="med" w="med" type="none"/>
            <a:tailEnd len="med" w="med" type="none"/>
          </a:ln>
        </p:spPr>
        <p:txBody>
          <a:bodyPr anchorCtr="0" anchor="ctr" bIns="91425" lIns="91425" rIns="91425" tIns="91425">
            <a:noAutofit/>
          </a:bodyPr>
          <a:lstStyle/>
          <a:p>
            <a:pPr lvl="0" rtl="0" algn="ctr">
              <a:spcBef>
                <a:spcPts val="560"/>
              </a:spcBef>
              <a:buNone/>
            </a:pPr>
            <a:r>
              <a:rPr b="1" lang="en-US" sz="2800">
                <a:solidFill>
                  <a:schemeClr val="dk1"/>
                </a:solidFill>
              </a:rPr>
              <a:t>2. 編碼者的問題</a:t>
            </a:r>
          </a:p>
          <a:p>
            <a:pPr lvl="0" rtl="0" algn="ctr">
              <a:spcBef>
                <a:spcPts val="560"/>
              </a:spcBef>
              <a:buNone/>
            </a:pPr>
            <a:r>
              <a:rPr lang="en-US" sz="2400">
                <a:solidFill>
                  <a:schemeClr val="dk1"/>
                </a:solidFill>
              </a:rPr>
              <a:t>編碼處理過程分心、看錯</a:t>
            </a:r>
            <a:br>
              <a:rPr lang="en-US" sz="2800">
                <a:solidFill>
                  <a:schemeClr val="dk1"/>
                </a:solidFill>
              </a:rPr>
            </a:br>
            <a:r>
              <a:rPr lang="en-US" sz="2800">
                <a:solidFill>
                  <a:schemeClr val="dk1"/>
                </a:solidFill>
              </a:rPr>
              <a:t>↓</a:t>
            </a:r>
          </a:p>
          <a:p>
            <a:pPr lvl="0" rtl="0" algn="ctr">
              <a:spcBef>
                <a:spcPts val="560"/>
              </a:spcBef>
              <a:buNone/>
            </a:pPr>
            <a:r>
              <a:rPr lang="en-US" sz="2800">
                <a:solidFill>
                  <a:schemeClr val="dk1"/>
                </a:solidFill>
              </a:rPr>
              <a:t>比對編碼有差異的行為，重新編碼</a:t>
            </a:r>
          </a:p>
        </p:txBody>
      </p:sp>
      <p:sp>
        <p:nvSpPr>
          <p:cNvPr id="533" name="Shape 533"/>
          <p:cNvSpPr/>
          <p:nvPr/>
        </p:nvSpPr>
        <p:spPr>
          <a:xfrm rot="2700000">
            <a:off x="2988547" y="1982113"/>
            <a:ext cx="646154" cy="895621"/>
          </a:xfrm>
          <a:prstGeom prst="downArrow">
            <a:avLst>
              <a:gd fmla="val 50000" name="adj1"/>
              <a:gd fmla="val 50000" name="adj2"/>
            </a:avLst>
          </a:prstGeom>
          <a:gradFill>
            <a:gsLst>
              <a:gs pos="0">
                <a:srgbClr val="D3817F"/>
              </a:gs>
              <a:gs pos="50000">
                <a:srgbClr val="C64A47"/>
              </a:gs>
              <a:gs pos="100000">
                <a:srgbClr val="B53B38"/>
              </a:gs>
            </a:gsLst>
            <a:lin ang="5400012" scaled="0"/>
          </a:gradFill>
          <a:ln cap="flat" cmpd="sng" w="9525">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534" name="Shape 534"/>
          <p:cNvSpPr/>
          <p:nvPr/>
        </p:nvSpPr>
        <p:spPr>
          <a:xfrm flipH="1" rot="-2700000">
            <a:off x="5541522" y="1982113"/>
            <a:ext cx="646154" cy="895621"/>
          </a:xfrm>
          <a:prstGeom prst="downArrow">
            <a:avLst>
              <a:gd fmla="val 50000" name="adj1"/>
              <a:gd fmla="val 50000" name="adj2"/>
            </a:avLst>
          </a:prstGeom>
          <a:gradFill>
            <a:gsLst>
              <a:gs pos="0">
                <a:srgbClr val="D3817F"/>
              </a:gs>
              <a:gs pos="50000">
                <a:srgbClr val="C64A47"/>
              </a:gs>
              <a:gs pos="100000">
                <a:srgbClr val="B53B38"/>
              </a:gs>
            </a:gsLst>
            <a:lin ang="5400012" scaled="0"/>
          </a:gradFill>
          <a:ln cap="flat" cmpd="sng" w="9525">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pic>
        <p:nvPicPr>
          <p:cNvPr id="535" name="Shape 535"/>
          <p:cNvPicPr preferRelativeResize="0"/>
          <p:nvPr/>
        </p:nvPicPr>
        <p:blipFill>
          <a:blip r:embed="rId4">
            <a:alphaModFix/>
          </a:blip>
          <a:stretch>
            <a:fillRect/>
          </a:stretch>
        </p:blipFill>
        <p:spPr>
          <a:xfrm>
            <a:off x="3744900" y="1298100"/>
            <a:ext cx="1654203" cy="2102800"/>
          </a:xfrm>
          <a:prstGeom prst="rect">
            <a:avLst/>
          </a:prstGeom>
          <a:noFill/>
          <a:ln>
            <a:noFill/>
          </a:ln>
        </p:spPr>
      </p:pic>
      <p:sp>
        <p:nvSpPr>
          <p:cNvPr id="536" name="Shape 536"/>
          <p:cNvSpPr/>
          <p:nvPr/>
        </p:nvSpPr>
        <p:spPr>
          <a:xfrm flipH="1" rot="2700000">
            <a:off x="5212047" y="5113848"/>
            <a:ext cx="646154" cy="553452"/>
          </a:xfrm>
          <a:prstGeom prst="downArrow">
            <a:avLst>
              <a:gd fmla="val 50000" name="adj1"/>
              <a:gd fmla="val 50000" name="adj2"/>
            </a:avLst>
          </a:prstGeom>
          <a:gradFill>
            <a:gsLst>
              <a:gs pos="0">
                <a:srgbClr val="D3817F"/>
              </a:gs>
              <a:gs pos="50000">
                <a:srgbClr val="C64A47"/>
              </a:gs>
              <a:gs pos="100000">
                <a:srgbClr val="B53B38"/>
              </a:gs>
            </a:gsLst>
            <a:lin ang="5400012" scaled="0"/>
          </a:gradFill>
          <a:ln cap="flat" cmpd="sng" w="9525">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537" name="Shape 537"/>
          <p:cNvSpPr/>
          <p:nvPr/>
        </p:nvSpPr>
        <p:spPr>
          <a:xfrm rot="-2700000">
            <a:off x="3079872" y="4651588"/>
            <a:ext cx="646154" cy="895621"/>
          </a:xfrm>
          <a:prstGeom prst="downArrow">
            <a:avLst>
              <a:gd fmla="val 50000" name="adj1"/>
              <a:gd fmla="val 50000" name="adj2"/>
            </a:avLst>
          </a:prstGeom>
          <a:gradFill>
            <a:gsLst>
              <a:gs pos="0">
                <a:srgbClr val="D3817F"/>
              </a:gs>
              <a:gs pos="50000">
                <a:srgbClr val="C64A47"/>
              </a:gs>
              <a:gs pos="100000">
                <a:srgbClr val="B53B38"/>
              </a:gs>
            </a:gsLst>
            <a:lin ang="5400012" scaled="0"/>
          </a:gradFill>
          <a:ln cap="flat" cmpd="sng" w="9525">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538" name="Shape 538"/>
          <p:cNvSpPr/>
          <p:nvPr/>
        </p:nvSpPr>
        <p:spPr>
          <a:xfrm>
            <a:off x="5899121" y="5644500"/>
            <a:ext cx="1654200" cy="810900"/>
          </a:xfrm>
          <a:prstGeom prst="wedgeRoundRectCallout">
            <a:avLst>
              <a:gd fmla="val -71860" name="adj1"/>
              <a:gd fmla="val -29014" name="adj2"/>
              <a:gd fmla="val 0" name="adj3"/>
            </a:avLst>
          </a:prstGeom>
          <a:solidFill>
            <a:srgbClr val="FFFFFF"/>
          </a:solid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600">
                <a:solidFill>
                  <a:schemeClr val="dk1"/>
                </a:solidFill>
              </a:rPr>
              <a:t>是</a:t>
            </a:r>
            <a:r>
              <a:rPr lang="en-US" sz="3600">
                <a:solidFill>
                  <a:schemeClr val="dk1"/>
                </a:solidFill>
              </a:rPr>
              <a:t>P2!</a:t>
            </a: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3" name="Shape 543"/>
        <p:cNvGrpSpPr/>
        <p:nvPr/>
      </p:nvGrpSpPr>
      <p:grpSpPr>
        <a:xfrm>
          <a:off x="0" y="0"/>
          <a:ext cx="0" cy="0"/>
          <a:chOff x="0" y="0"/>
          <a:chExt cx="0" cy="0"/>
        </a:xfrm>
      </p:grpSpPr>
      <p:sp>
        <p:nvSpPr>
          <p:cNvPr id="544" name="Shape 544"/>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整合最後編碼結果</a:t>
            </a:r>
          </a:p>
        </p:txBody>
      </p:sp>
      <p:sp>
        <p:nvSpPr>
          <p:cNvPr id="545" name="Shape 545"/>
          <p:cNvSpPr txBox="1"/>
          <p:nvPr>
            <p:ph idx="1" type="body"/>
          </p:nvPr>
        </p:nvSpPr>
        <p:spPr>
          <a:xfrm>
            <a:off x="533400" y="1447800"/>
            <a:ext cx="8191500" cy="4876800"/>
          </a:xfrm>
          <a:prstGeom prst="rect">
            <a:avLst/>
          </a:prstGeom>
        </p:spPr>
        <p:txBody>
          <a:bodyPr anchorCtr="0" anchor="t" bIns="91425" lIns="91425" rIns="91425" tIns="91425">
            <a:noAutofit/>
          </a:bodyPr>
          <a:lstStyle/>
          <a:p>
            <a:pPr lvl="0">
              <a:spcBef>
                <a:spcPts val="0"/>
              </a:spcBef>
              <a:buNone/>
            </a:pPr>
            <a:r>
              <a:t/>
            </a:r>
            <a:endParaRPr/>
          </a:p>
        </p:txBody>
      </p:sp>
      <p:sp>
        <p:nvSpPr>
          <p:cNvPr id="546" name="Shape 546"/>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graphicFrame>
        <p:nvGraphicFramePr>
          <p:cNvPr id="547" name="Shape 547"/>
          <p:cNvGraphicFramePr/>
          <p:nvPr/>
        </p:nvGraphicFramePr>
        <p:xfrm>
          <a:off x="1631350" y="1287275"/>
          <a:ext cx="3000000" cy="3000000"/>
        </p:xfrm>
        <a:graphic>
          <a:graphicData uri="http://schemas.openxmlformats.org/drawingml/2006/table">
            <a:tbl>
              <a:tblPr>
                <a:noFill/>
                <a:tableStyleId>{72605580-CAF3-42C0-B2D6-0B227B4C2BBD}</a:tableStyleId>
              </a:tblPr>
              <a:tblGrid>
                <a:gridCol w="1432225"/>
                <a:gridCol w="1432225"/>
                <a:gridCol w="1432225"/>
                <a:gridCol w="1432225"/>
              </a:tblGrid>
              <a:tr h="222575">
                <a:tc>
                  <a:txBody>
                    <a:bodyPr>
                      <a:noAutofit/>
                    </a:bodyPr>
                    <a:lstStyle/>
                    <a:p>
                      <a:pPr lvl="0" rtl="0">
                        <a:lnSpc>
                          <a:spcPct val="100000"/>
                        </a:lnSpc>
                        <a:spcBef>
                          <a:spcPts val="0"/>
                        </a:spcBef>
                        <a:buNone/>
                      </a:pPr>
                      <a:r>
                        <a:rPr lang="en-US" sz="1800">
                          <a:solidFill>
                            <a:srgbClr val="FFFFFF"/>
                          </a:solidFill>
                        </a:rPr>
                        <a:t>事件</a:t>
                      </a:r>
                      <a:r>
                        <a:rPr lang="en-US" sz="1800">
                          <a:solidFill>
                            <a:srgbClr val="FFFFFF"/>
                          </a:solidFill>
                        </a:rPr>
                        <a:t>編號</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FFFF"/>
                          </a:solidFill>
                        </a:rPr>
                        <a:t>編碼者1</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FFFF"/>
                          </a:solidFill>
                        </a:rPr>
                        <a:t>編碼者2</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FFFF"/>
                          </a:solidFill>
                        </a:rPr>
                        <a:t>最後編碼</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r>
              <a:tr h="424250">
                <a:tc>
                  <a:txBody>
                    <a:bodyPr>
                      <a:noAutofit/>
                    </a:bodyPr>
                    <a:lstStyle/>
                    <a:p>
                      <a:pPr lvl="0" rtl="0" algn="r">
                        <a:lnSpc>
                          <a:spcPct val="100000"/>
                        </a:lnSpc>
                        <a:spcBef>
                          <a:spcPts val="0"/>
                        </a:spcBef>
                        <a:buNone/>
                      </a:pPr>
                      <a:r>
                        <a:rPr lang="en-US" sz="1800">
                          <a:solidFill>
                            <a:srgbClr val="FFFFFF"/>
                          </a:solidFill>
                        </a:rPr>
                        <a:t>1</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solidFill>
                            <a:srgbClr val="FF0000"/>
                          </a:solidFill>
                        </a:rPr>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424250">
                <a:tc>
                  <a:txBody>
                    <a:bodyPr>
                      <a:noAutofit/>
                    </a:bodyPr>
                    <a:lstStyle/>
                    <a:p>
                      <a:pPr lvl="0" rtl="0" algn="r">
                        <a:lnSpc>
                          <a:spcPct val="100000"/>
                        </a:lnSpc>
                        <a:spcBef>
                          <a:spcPts val="0"/>
                        </a:spcBef>
                        <a:buNone/>
                      </a:pPr>
                      <a:r>
                        <a:rPr lang="en-US" sz="1800">
                          <a:solidFill>
                            <a:srgbClr val="FFFFFF"/>
                          </a:solidFill>
                        </a:rPr>
                        <a:t>2</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solidFill>
                            <a:srgbClr val="FF0000"/>
                          </a:solidFill>
                        </a:rPr>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r h="424250">
                <a:tc>
                  <a:txBody>
                    <a:bodyPr>
                      <a:noAutofit/>
                    </a:bodyPr>
                    <a:lstStyle/>
                    <a:p>
                      <a:pPr lvl="0" rtl="0" algn="r">
                        <a:lnSpc>
                          <a:spcPct val="100000"/>
                        </a:lnSpc>
                        <a:spcBef>
                          <a:spcPts val="0"/>
                        </a:spcBef>
                        <a:buNone/>
                      </a:pPr>
                      <a:r>
                        <a:rPr lang="en-US" sz="1800">
                          <a:solidFill>
                            <a:srgbClr val="FFFFFF"/>
                          </a:solidFill>
                        </a:rPr>
                        <a:t>3</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solidFill>
                            <a:srgbClr val="FF0000"/>
                          </a:solidFill>
                        </a:rPr>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424250">
                <a:tc>
                  <a:txBody>
                    <a:bodyPr>
                      <a:noAutofit/>
                    </a:bodyPr>
                    <a:lstStyle/>
                    <a:p>
                      <a:pPr lvl="0" rtl="0" algn="r">
                        <a:lnSpc>
                          <a:spcPct val="100000"/>
                        </a:lnSpc>
                        <a:spcBef>
                          <a:spcPts val="0"/>
                        </a:spcBef>
                        <a:buNone/>
                      </a:pPr>
                      <a:r>
                        <a:rPr lang="en-US" sz="1800">
                          <a:solidFill>
                            <a:srgbClr val="FFFFFF"/>
                          </a:solidFill>
                        </a:rPr>
                        <a:t>4</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solidFill>
                            <a:srgbClr val="FF0000"/>
                          </a:solidFill>
                        </a:rPr>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r h="424250">
                <a:tc>
                  <a:txBody>
                    <a:bodyPr>
                      <a:noAutofit/>
                    </a:bodyPr>
                    <a:lstStyle/>
                    <a:p>
                      <a:pPr lvl="0" rtl="0" algn="r">
                        <a:lnSpc>
                          <a:spcPct val="100000"/>
                        </a:lnSpc>
                        <a:spcBef>
                          <a:spcPts val="0"/>
                        </a:spcBef>
                        <a:buNone/>
                      </a:pPr>
                      <a:r>
                        <a:rPr lang="en-US" sz="1800">
                          <a:solidFill>
                            <a:srgbClr val="FFFFFF"/>
                          </a:solidFill>
                        </a:rPr>
                        <a:t>5</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solidFill>
                            <a:srgbClr val="FF0000"/>
                          </a:solidFill>
                        </a:rPr>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424250">
                <a:tc>
                  <a:txBody>
                    <a:bodyPr>
                      <a:noAutofit/>
                    </a:bodyPr>
                    <a:lstStyle/>
                    <a:p>
                      <a:pPr lvl="0" rtl="0" algn="r">
                        <a:lnSpc>
                          <a:spcPct val="100000"/>
                        </a:lnSpc>
                        <a:spcBef>
                          <a:spcPts val="0"/>
                        </a:spcBef>
                        <a:buNone/>
                      </a:pPr>
                      <a:r>
                        <a:rPr lang="en-US" sz="1800">
                          <a:solidFill>
                            <a:srgbClr val="FFFFFF"/>
                          </a:solidFill>
                        </a:rPr>
                        <a:t>6</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solidFill>
                            <a:srgbClr val="FF0000"/>
                          </a:solidFill>
                        </a:rPr>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r h="100000">
                <a:tc>
                  <a:txBody>
                    <a:bodyPr>
                      <a:noAutofit/>
                    </a:bodyPr>
                    <a:lstStyle/>
                    <a:p>
                      <a:pPr lvl="0" rtl="0" algn="r">
                        <a:lnSpc>
                          <a:spcPct val="100000"/>
                        </a:lnSpc>
                        <a:spcBef>
                          <a:spcPts val="0"/>
                        </a:spcBef>
                        <a:buNone/>
                      </a:pPr>
                      <a:r>
                        <a:rPr lang="en-US" sz="1800">
                          <a:solidFill>
                            <a:srgbClr val="FFFFFF"/>
                          </a:solidFill>
                        </a:rPr>
                        <a:t>7</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solidFill>
                            <a:srgbClr val="FF0000"/>
                          </a:solidFill>
                        </a:rPr>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424250">
                <a:tc>
                  <a:txBody>
                    <a:bodyPr>
                      <a:noAutofit/>
                    </a:bodyPr>
                    <a:lstStyle/>
                    <a:p>
                      <a:pPr lvl="0" rtl="0" algn="r">
                        <a:lnSpc>
                          <a:spcPct val="100000"/>
                        </a:lnSpc>
                        <a:spcBef>
                          <a:spcPts val="0"/>
                        </a:spcBef>
                        <a:buNone/>
                      </a:pPr>
                      <a:r>
                        <a:rPr lang="en-US" sz="1800">
                          <a:solidFill>
                            <a:srgbClr val="FFFFFF"/>
                          </a:solidFill>
                        </a:rPr>
                        <a:t>8</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solidFill>
                            <a:srgbClr val="FF0000"/>
                          </a:solidFill>
                        </a:rPr>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r h="424250">
                <a:tc>
                  <a:txBody>
                    <a:bodyPr>
                      <a:noAutofit/>
                    </a:bodyPr>
                    <a:lstStyle/>
                    <a:p>
                      <a:pPr lvl="0" rtl="0" algn="r">
                        <a:lnSpc>
                          <a:spcPct val="100000"/>
                        </a:lnSpc>
                        <a:spcBef>
                          <a:spcPts val="0"/>
                        </a:spcBef>
                        <a:buNone/>
                      </a:pPr>
                      <a:r>
                        <a:rPr lang="en-US" sz="1800">
                          <a:solidFill>
                            <a:srgbClr val="FFFFFF"/>
                          </a:solidFill>
                        </a:rPr>
                        <a:t>9</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c>
                  <a:txBody>
                    <a:bodyPr>
                      <a:noAutofit/>
                    </a:bodyPr>
                    <a:lstStyle/>
                    <a:p>
                      <a:pPr lvl="0" rtl="0">
                        <a:lnSpc>
                          <a:spcPct val="100000"/>
                        </a:lnSpc>
                        <a:spcBef>
                          <a:spcPts val="0"/>
                        </a:spcBef>
                        <a:buNone/>
                      </a:pPr>
                      <a:r>
                        <a:rPr lang="en-US" sz="1800">
                          <a:solidFill>
                            <a:srgbClr val="FF0000"/>
                          </a:solidFill>
                        </a:rPr>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100000">
                <a:tc>
                  <a:txBody>
                    <a:bodyPr>
                      <a:noAutofit/>
                    </a:bodyPr>
                    <a:lstStyle/>
                    <a:p>
                      <a:pPr lvl="0" rtl="0" algn="r">
                        <a:lnSpc>
                          <a:spcPct val="100000"/>
                        </a:lnSpc>
                        <a:spcBef>
                          <a:spcPts val="0"/>
                        </a:spcBef>
                        <a:buNone/>
                      </a:pPr>
                      <a:r>
                        <a:rPr lang="en-US" sz="1800">
                          <a:solidFill>
                            <a:srgbClr val="FFFFFF"/>
                          </a:solidFill>
                        </a:rPr>
                        <a:t>10</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lvl="0" rtl="0">
                        <a:lnSpc>
                          <a:spcPct val="100000"/>
                        </a:lnSpc>
                        <a:spcBef>
                          <a:spcPts val="0"/>
                        </a:spcBef>
                        <a:buNone/>
                      </a:pPr>
                      <a:r>
                        <a:rPr lang="en-US" sz="1800">
                          <a:solidFill>
                            <a:srgbClr val="FF0000"/>
                          </a:solidFill>
                        </a:rPr>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2" name="Shape 552"/>
        <p:cNvGrpSpPr/>
        <p:nvPr/>
      </p:nvGrpSpPr>
      <p:grpSpPr>
        <a:xfrm>
          <a:off x="0" y="0"/>
          <a:ext cx="0" cy="0"/>
          <a:chOff x="0" y="0"/>
          <a:chExt cx="0" cy="0"/>
        </a:xfrm>
      </p:grpSpPr>
      <p:graphicFrame>
        <p:nvGraphicFramePr>
          <p:cNvPr id="553" name="Shape 553"/>
          <p:cNvGraphicFramePr/>
          <p:nvPr/>
        </p:nvGraphicFramePr>
        <p:xfrm>
          <a:off x="634350" y="1282525"/>
          <a:ext cx="3000000" cy="3000000"/>
        </p:xfrm>
        <a:graphic>
          <a:graphicData uri="http://schemas.openxmlformats.org/drawingml/2006/table">
            <a:tbl>
              <a:tblPr>
                <a:noFill/>
                <a:tableStyleId>{72605580-CAF3-42C0-B2D6-0B227B4C2BBD}</a:tableStyleId>
              </a:tblPr>
              <a:tblGrid>
                <a:gridCol w="1382100"/>
                <a:gridCol w="1382100"/>
              </a:tblGrid>
              <a:tr h="441950">
                <a:tc>
                  <a:txBody>
                    <a:bodyPr>
                      <a:noAutofit/>
                    </a:bodyPr>
                    <a:lstStyle/>
                    <a:p>
                      <a:pPr lvl="0" rtl="0" algn="ctr">
                        <a:lnSpc>
                          <a:spcPct val="100000"/>
                        </a:lnSpc>
                        <a:spcBef>
                          <a:spcPts val="0"/>
                        </a:spcBef>
                        <a:buNone/>
                      </a:pPr>
                      <a:r>
                        <a:rPr lang="en-US" sz="1800">
                          <a:solidFill>
                            <a:srgbClr val="FFFFFF"/>
                          </a:solidFill>
                        </a:rPr>
                        <a:t>事件</a:t>
                      </a:r>
                      <a:r>
                        <a:rPr lang="en-US" sz="1800">
                          <a:solidFill>
                            <a:srgbClr val="FFFFFF"/>
                          </a:solidFill>
                        </a:rPr>
                        <a:t>編號</a:t>
                      </a:r>
                    </a:p>
                  </a:txBody>
                  <a:tcPr marT="91425" marB="91425" marR="91425" marL="914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gn="ctr">
                        <a:lnSpc>
                          <a:spcPct val="100000"/>
                        </a:lnSpc>
                        <a:spcBef>
                          <a:spcPts val="0"/>
                        </a:spcBef>
                        <a:buNone/>
                      </a:pPr>
                      <a:r>
                        <a:rPr lang="en-US" sz="1800">
                          <a:solidFill>
                            <a:srgbClr val="FFFFFF"/>
                          </a:solidFill>
                        </a:rPr>
                        <a:t>最後編碼</a:t>
                      </a:r>
                    </a:p>
                  </a:txBody>
                  <a:tcPr marT="91425" marB="91425" marR="91425" marL="914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r>
              <a:tr h="116700">
                <a:tc>
                  <a:txBody>
                    <a:bodyPr>
                      <a:noAutofit/>
                    </a:bodyPr>
                    <a:lstStyle/>
                    <a:p>
                      <a:pPr lvl="0" rtl="0" algn="r">
                        <a:lnSpc>
                          <a:spcPct val="100000"/>
                        </a:lnSpc>
                        <a:spcBef>
                          <a:spcPts val="0"/>
                        </a:spcBef>
                        <a:buNone/>
                      </a:pPr>
                      <a:r>
                        <a:rPr lang="en-US" sz="1800">
                          <a:solidFill>
                            <a:srgbClr val="FFFFFF"/>
                          </a:solidFill>
                        </a:rPr>
                        <a:t>1</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441950">
                <a:tc>
                  <a:txBody>
                    <a:bodyPr>
                      <a:noAutofit/>
                    </a:bodyPr>
                    <a:lstStyle/>
                    <a:p>
                      <a:pPr lvl="0" rtl="0" algn="r">
                        <a:lnSpc>
                          <a:spcPct val="100000"/>
                        </a:lnSpc>
                        <a:spcBef>
                          <a:spcPts val="0"/>
                        </a:spcBef>
                        <a:buNone/>
                      </a:pPr>
                      <a:r>
                        <a:rPr lang="en-US" sz="1800">
                          <a:solidFill>
                            <a:srgbClr val="FFFFFF"/>
                          </a:solidFill>
                        </a:rPr>
                        <a:t>2</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r h="441950">
                <a:tc>
                  <a:txBody>
                    <a:bodyPr>
                      <a:noAutofit/>
                    </a:bodyPr>
                    <a:lstStyle/>
                    <a:p>
                      <a:pPr lvl="0" rtl="0" algn="r">
                        <a:lnSpc>
                          <a:spcPct val="100000"/>
                        </a:lnSpc>
                        <a:spcBef>
                          <a:spcPts val="0"/>
                        </a:spcBef>
                        <a:buNone/>
                      </a:pPr>
                      <a:r>
                        <a:rPr lang="en-US" sz="1800">
                          <a:solidFill>
                            <a:srgbClr val="FFFFFF"/>
                          </a:solidFill>
                        </a:rPr>
                        <a:t>3</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441950">
                <a:tc>
                  <a:txBody>
                    <a:bodyPr>
                      <a:noAutofit/>
                    </a:bodyPr>
                    <a:lstStyle/>
                    <a:p>
                      <a:pPr lvl="0" rtl="0" algn="r">
                        <a:lnSpc>
                          <a:spcPct val="100000"/>
                        </a:lnSpc>
                        <a:spcBef>
                          <a:spcPts val="0"/>
                        </a:spcBef>
                        <a:buNone/>
                      </a:pPr>
                      <a:r>
                        <a:rPr lang="en-US" sz="1800">
                          <a:solidFill>
                            <a:srgbClr val="FFFFFF"/>
                          </a:solidFill>
                        </a:rPr>
                        <a:t>4</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r h="441950">
                <a:tc>
                  <a:txBody>
                    <a:bodyPr>
                      <a:noAutofit/>
                    </a:bodyPr>
                    <a:lstStyle/>
                    <a:p>
                      <a:pPr lvl="0" rtl="0" algn="r">
                        <a:lnSpc>
                          <a:spcPct val="100000"/>
                        </a:lnSpc>
                        <a:spcBef>
                          <a:spcPts val="0"/>
                        </a:spcBef>
                        <a:buNone/>
                      </a:pPr>
                      <a:r>
                        <a:rPr lang="en-US" sz="1800">
                          <a:solidFill>
                            <a:srgbClr val="FFFFFF"/>
                          </a:solidFill>
                        </a:rPr>
                        <a:t>5</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441950">
                <a:tc>
                  <a:txBody>
                    <a:bodyPr>
                      <a:noAutofit/>
                    </a:bodyPr>
                    <a:lstStyle/>
                    <a:p>
                      <a:pPr lvl="0" rtl="0" algn="r">
                        <a:lnSpc>
                          <a:spcPct val="100000"/>
                        </a:lnSpc>
                        <a:spcBef>
                          <a:spcPts val="0"/>
                        </a:spcBef>
                        <a:buNone/>
                      </a:pPr>
                      <a:r>
                        <a:rPr lang="en-US" sz="1800">
                          <a:solidFill>
                            <a:srgbClr val="FFFFFF"/>
                          </a:solidFill>
                        </a:rPr>
                        <a:t>6</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B</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r h="441950">
                <a:tc>
                  <a:txBody>
                    <a:bodyPr>
                      <a:noAutofit/>
                    </a:bodyPr>
                    <a:lstStyle/>
                    <a:p>
                      <a:pPr lvl="0" rtl="0" algn="r">
                        <a:lnSpc>
                          <a:spcPct val="100000"/>
                        </a:lnSpc>
                        <a:spcBef>
                          <a:spcPts val="0"/>
                        </a:spcBef>
                        <a:buNone/>
                      </a:pPr>
                      <a:r>
                        <a:rPr lang="en-US" sz="1800">
                          <a:solidFill>
                            <a:srgbClr val="FFFFFF"/>
                          </a:solidFill>
                        </a:rPr>
                        <a:t>7</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100000">
                <a:tc>
                  <a:txBody>
                    <a:bodyPr>
                      <a:noAutofit/>
                    </a:bodyPr>
                    <a:lstStyle/>
                    <a:p>
                      <a:pPr lvl="0" rtl="0" algn="r">
                        <a:lnSpc>
                          <a:spcPct val="100000"/>
                        </a:lnSpc>
                        <a:spcBef>
                          <a:spcPts val="0"/>
                        </a:spcBef>
                        <a:buNone/>
                      </a:pPr>
                      <a:r>
                        <a:rPr lang="en-US" sz="1800">
                          <a:solidFill>
                            <a:srgbClr val="FFFFFF"/>
                          </a:solidFill>
                        </a:rPr>
                        <a:t>8</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r h="100000">
                <a:tc>
                  <a:txBody>
                    <a:bodyPr>
                      <a:noAutofit/>
                    </a:bodyPr>
                    <a:lstStyle/>
                    <a:p>
                      <a:pPr lvl="0" rtl="0" algn="r">
                        <a:lnSpc>
                          <a:spcPct val="100000"/>
                        </a:lnSpc>
                        <a:spcBef>
                          <a:spcPts val="0"/>
                        </a:spcBef>
                        <a:buNone/>
                      </a:pPr>
                      <a:r>
                        <a:rPr lang="en-US" sz="1800">
                          <a:solidFill>
                            <a:srgbClr val="FFFFFF"/>
                          </a:solidFill>
                        </a:rPr>
                        <a:t>9</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A</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FF3F9"/>
                    </a:solidFill>
                  </a:tcPr>
                </a:tc>
              </a:tr>
              <a:tr h="441950">
                <a:tc>
                  <a:txBody>
                    <a:bodyPr>
                      <a:noAutofit/>
                    </a:bodyPr>
                    <a:lstStyle/>
                    <a:p>
                      <a:pPr lvl="0" rtl="0" algn="r">
                        <a:lnSpc>
                          <a:spcPct val="100000"/>
                        </a:lnSpc>
                        <a:spcBef>
                          <a:spcPts val="0"/>
                        </a:spcBef>
                        <a:buNone/>
                      </a:pPr>
                      <a:r>
                        <a:rPr lang="en-US" sz="1800">
                          <a:solidFill>
                            <a:srgbClr val="FFFFFF"/>
                          </a:solidFill>
                        </a:rPr>
                        <a:t>10</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3A70B2"/>
                    </a:solidFill>
                  </a:tcPr>
                </a:tc>
                <a:tc>
                  <a:txBody>
                    <a:bodyPr>
                      <a:noAutofit/>
                    </a:bodyPr>
                    <a:lstStyle/>
                    <a:p>
                      <a:pPr lvl="0" rtl="0">
                        <a:lnSpc>
                          <a:spcPct val="100000"/>
                        </a:lnSpc>
                        <a:spcBef>
                          <a:spcPts val="0"/>
                        </a:spcBef>
                        <a:buNone/>
                      </a:pPr>
                      <a:r>
                        <a:rPr lang="en-US" sz="1800">
                          <a:solidFill>
                            <a:srgbClr val="FF0000"/>
                          </a:solidFill>
                        </a:rPr>
                        <a:t>C</a:t>
                      </a:r>
                    </a:p>
                  </a:txBody>
                  <a:tcPr marT="91425" marB="91425" marR="91425" marL="914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r>
            </a:tbl>
          </a:graphicData>
        </a:graphic>
      </p:graphicFrame>
      <p:pic>
        <p:nvPicPr>
          <p:cNvPr id="554" name="Shape 554"/>
          <p:cNvPicPr preferRelativeResize="0"/>
          <p:nvPr/>
        </p:nvPicPr>
        <p:blipFill>
          <a:blip r:embed="rId3">
            <a:alphaModFix/>
          </a:blip>
          <a:stretch>
            <a:fillRect/>
          </a:stretch>
        </p:blipFill>
        <p:spPr>
          <a:xfrm>
            <a:off x="3859000" y="1742478"/>
            <a:ext cx="4783024" cy="4125524"/>
          </a:xfrm>
          <a:prstGeom prst="rect">
            <a:avLst/>
          </a:prstGeom>
          <a:noFill/>
          <a:ln cap="flat" cmpd="sng" w="12700">
            <a:solidFill>
              <a:schemeClr val="accent1"/>
            </a:solidFill>
            <a:prstDash val="solid"/>
            <a:miter/>
            <a:headEnd len="med" w="med" type="none"/>
            <a:tailEnd len="med" w="med" type="none"/>
          </a:ln>
        </p:spPr>
      </p:pic>
      <p:sp>
        <p:nvSpPr>
          <p:cNvPr id="555" name="Shape 555"/>
          <p:cNvSpPr txBox="1"/>
          <p:nvPr>
            <p:ph type="title"/>
          </p:nvPr>
        </p:nvSpPr>
        <p:spPr>
          <a:xfrm>
            <a:off x="838200" y="571500"/>
            <a:ext cx="7162800" cy="583500"/>
          </a:xfrm>
          <a:prstGeom prst="rect">
            <a:avLst/>
          </a:prstGeom>
        </p:spPr>
        <p:txBody>
          <a:bodyPr anchorCtr="0" anchor="b" bIns="91425" lIns="91425" rIns="91425" tIns="91425">
            <a:noAutofit/>
          </a:bodyPr>
          <a:lstStyle/>
          <a:p>
            <a:pPr lvl="0" rtl="0">
              <a:spcBef>
                <a:spcPts val="0"/>
              </a:spcBef>
              <a:buNone/>
            </a:pPr>
            <a:r>
              <a:rPr lang="en-US"/>
              <a:t>編碼結果轉序列編碼工具</a:t>
            </a:r>
          </a:p>
        </p:txBody>
      </p:sp>
      <p:sp>
        <p:nvSpPr>
          <p:cNvPr id="556" name="Shape 556"/>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
        <p:nvSpPr>
          <p:cNvPr id="557" name="Shape 557"/>
          <p:cNvSpPr/>
          <p:nvPr/>
        </p:nvSpPr>
        <p:spPr>
          <a:xfrm>
            <a:off x="3107425" y="3129875"/>
            <a:ext cx="1191000" cy="1191000"/>
          </a:xfrm>
          <a:prstGeom prst="rightArrow">
            <a:avLst>
              <a:gd fmla="val 50000" name="adj1"/>
              <a:gd fmla="val 50000" name="adj2"/>
            </a:avLst>
          </a:prstGeom>
          <a:solidFill>
            <a:srgbClr val="8C3A38"/>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558" name="Shape 558"/>
          <p:cNvSpPr/>
          <p:nvPr/>
        </p:nvSpPr>
        <p:spPr>
          <a:xfrm>
            <a:off x="4578900" y="3369125"/>
            <a:ext cx="3896400" cy="712500"/>
          </a:xfrm>
          <a:prstGeom prst="roundRect">
            <a:avLst>
              <a:gd fmla="val 16667" name="adj"/>
            </a:avLst>
          </a:prstGeom>
          <a:solidFill>
            <a:srgbClr val="FFFFFF"/>
          </a:solidFill>
          <a:ln cap="flat" cmpd="sng" w="38100">
            <a:solidFill>
              <a:srgbClr val="C00000"/>
            </a:solidFill>
            <a:prstDash val="solid"/>
            <a:round/>
            <a:headEnd len="med" w="med" type="none"/>
            <a:tailEnd len="med" w="med" type="none"/>
          </a:ln>
        </p:spPr>
        <p:txBody>
          <a:bodyPr anchorCtr="0" anchor="ctr" bIns="91425" lIns="91425" rIns="91425" tIns="91425">
            <a:noAutofit/>
          </a:bodyPr>
          <a:lstStyle/>
          <a:p>
            <a:pPr lvl="0" rtl="0" algn="ctr">
              <a:lnSpc>
                <a:spcPct val="100000"/>
              </a:lnSpc>
              <a:spcBef>
                <a:spcPts val="0"/>
              </a:spcBef>
              <a:buNone/>
            </a:pPr>
            <a:r>
              <a:rPr lang="en-US" sz="3600">
                <a:solidFill>
                  <a:srgbClr val="C00000"/>
                </a:solidFill>
              </a:rPr>
              <a:t>ABBCBBCAAC</a:t>
            </a:r>
          </a:p>
        </p:txBody>
      </p:sp>
      <p:sp>
        <p:nvSpPr>
          <p:cNvPr id="559" name="Shape 559"/>
          <p:cNvSpPr/>
          <p:nvPr/>
        </p:nvSpPr>
        <p:spPr>
          <a:xfrm>
            <a:off x="4578900" y="5648175"/>
            <a:ext cx="3467100" cy="514500"/>
          </a:xfrm>
          <a:prstGeom prst="roundRect">
            <a:avLst>
              <a:gd fmla="val 16667" name="adj"/>
            </a:avLst>
          </a:prstGeom>
          <a:solidFill>
            <a:schemeClr val="lt1"/>
          </a:solidFill>
          <a:ln cap="flat" cmpd="sng" w="127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SzPct val="25000"/>
              <a:buNone/>
            </a:pPr>
            <a:r>
              <a:rPr b="0" i="0" lang="en-US" sz="1800" u="sng" cap="none" strike="noStrike">
                <a:solidFill>
                  <a:schemeClr val="hlink"/>
                </a:solidFill>
                <a:latin typeface="Cambria"/>
                <a:ea typeface="Cambria"/>
                <a:cs typeface="Cambria"/>
                <a:sym typeface="Cambria"/>
                <a:hlinkClick r:id="rId4"/>
              </a:rPr>
              <a:t>http://j.mp/2015-code-to-seq</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3600" u="none" cap="none" strike="noStrike">
                <a:solidFill>
                  <a:schemeClr val="lt1"/>
                </a:solidFill>
                <a:latin typeface="Calibri"/>
                <a:ea typeface="Calibri"/>
                <a:cs typeface="Calibri"/>
                <a:sym typeface="Calibri"/>
              </a:rPr>
              <a:t>準實驗研究法於數位學習的應用</a:t>
            </a:r>
          </a:p>
        </p:txBody>
      </p:sp>
      <p:cxnSp>
        <p:nvCxnSpPr>
          <p:cNvPr id="117" name="Shape 117"/>
          <p:cNvCxnSpPr/>
          <p:nvPr/>
        </p:nvCxnSpPr>
        <p:spPr>
          <a:xfrm>
            <a:off x="4629150" y="1698652"/>
            <a:ext cx="0" cy="4717800"/>
          </a:xfrm>
          <a:prstGeom prst="straightConnector1">
            <a:avLst/>
          </a:prstGeom>
          <a:noFill/>
          <a:ln cap="flat" cmpd="sng" w="19050">
            <a:solidFill>
              <a:srgbClr val="666666"/>
            </a:solidFill>
            <a:prstDash val="dash"/>
            <a:miter/>
            <a:headEnd len="med" w="med" type="none"/>
            <a:tailEnd len="med" w="med" type="none"/>
          </a:ln>
        </p:spPr>
      </p:cxnSp>
      <p:sp>
        <p:nvSpPr>
          <p:cNvPr id="118" name="Shape 118"/>
          <p:cNvSpPr txBox="1"/>
          <p:nvPr/>
        </p:nvSpPr>
        <p:spPr>
          <a:xfrm>
            <a:off x="1656000" y="5443976"/>
            <a:ext cx="2973148" cy="738664"/>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accent1"/>
                </a:solidFill>
                <a:latin typeface="Cambria"/>
                <a:ea typeface="Cambria"/>
                <a:cs typeface="Cambria"/>
                <a:sym typeface="Cambria"/>
              </a:rPr>
              <a:t>Experimental Group</a:t>
            </a:r>
          </a:p>
          <a:p>
            <a:pPr indent="0" lvl="0" marL="0" marR="0" rtl="0" algn="ctr">
              <a:spcBef>
                <a:spcPts val="0"/>
              </a:spcBef>
              <a:buSzPct val="25000"/>
              <a:buNone/>
            </a:pPr>
            <a:r>
              <a:rPr b="1" i="0" lang="en-US" sz="2400" u="none" cap="none" strike="noStrike">
                <a:solidFill>
                  <a:schemeClr val="accent1"/>
                </a:solidFill>
                <a:latin typeface="Cambria"/>
                <a:ea typeface="Cambria"/>
                <a:cs typeface="Cambria"/>
                <a:sym typeface="Cambria"/>
              </a:rPr>
              <a:t>實驗組</a:t>
            </a:r>
          </a:p>
        </p:txBody>
      </p:sp>
      <p:sp>
        <p:nvSpPr>
          <p:cNvPr id="119" name="Shape 119"/>
          <p:cNvSpPr txBox="1"/>
          <p:nvPr/>
        </p:nvSpPr>
        <p:spPr>
          <a:xfrm>
            <a:off x="4816917" y="5443976"/>
            <a:ext cx="2973148" cy="738664"/>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accent6"/>
                </a:solidFill>
                <a:latin typeface="Cambria"/>
                <a:ea typeface="Cambria"/>
                <a:cs typeface="Cambria"/>
                <a:sym typeface="Cambria"/>
              </a:rPr>
              <a:t>Control Group</a:t>
            </a:r>
          </a:p>
          <a:p>
            <a:pPr indent="0" lvl="0" marL="0" marR="0" rtl="0" algn="ctr">
              <a:spcBef>
                <a:spcPts val="0"/>
              </a:spcBef>
              <a:buSzPct val="25000"/>
              <a:buNone/>
            </a:pPr>
            <a:r>
              <a:rPr b="1" i="0" lang="en-US" sz="2400" u="none" cap="none" strike="noStrike">
                <a:solidFill>
                  <a:schemeClr val="accent6"/>
                </a:solidFill>
                <a:latin typeface="Cambria"/>
                <a:ea typeface="Cambria"/>
                <a:cs typeface="Cambria"/>
                <a:sym typeface="Cambria"/>
              </a:rPr>
              <a:t>控制組</a:t>
            </a:r>
          </a:p>
        </p:txBody>
      </p:sp>
      <p:sp>
        <p:nvSpPr>
          <p:cNvPr id="120" name="Shape 120"/>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id="121" name="Shape 121"/>
          <p:cNvPicPr preferRelativeResize="0"/>
          <p:nvPr/>
        </p:nvPicPr>
        <p:blipFill rotWithShape="1">
          <a:blip r:embed="rId3">
            <a:alphaModFix/>
          </a:blip>
          <a:srcRect b="0" l="0" r="0" t="0"/>
          <a:stretch/>
        </p:blipFill>
        <p:spPr>
          <a:xfrm>
            <a:off x="1656000" y="1414338"/>
            <a:ext cx="5715798" cy="4029637"/>
          </a:xfrm>
          <a:prstGeom prst="rect">
            <a:avLst/>
          </a:prstGeom>
          <a:noFill/>
          <a:ln>
            <a:noFill/>
          </a:ln>
        </p:spPr>
      </p:pic>
      <p:sp>
        <p:nvSpPr>
          <p:cNvPr id="122" name="Shape 122"/>
          <p:cNvSpPr/>
          <p:nvPr/>
        </p:nvSpPr>
        <p:spPr>
          <a:xfrm>
            <a:off x="1012054" y="1544716"/>
            <a:ext cx="1438183" cy="683580"/>
          </a:xfrm>
          <a:prstGeom prst="wedgeRoundRectCallout">
            <a:avLst>
              <a:gd fmla="val 53241" name="adj1"/>
              <a:gd fmla="val 72890" name="adj2"/>
              <a:gd fmla="val 16667" name="adj3"/>
            </a:avLst>
          </a:prstGeom>
          <a:gradFill>
            <a:gsLst>
              <a:gs pos="0">
                <a:srgbClr val="A490BC"/>
              </a:gs>
              <a:gs pos="50000">
                <a:srgbClr val="7F5FA6"/>
              </a:gs>
              <a:gs pos="100000">
                <a:srgbClr val="705196"/>
              </a:gs>
            </a:gsLst>
            <a:lin ang="5400000" scaled="0"/>
          </a:gradFill>
          <a:ln cap="flat" cmpd="sng" w="9525">
            <a:solidFill>
              <a:schemeClr val="accent4"/>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研究者</a:t>
            </a:r>
          </a:p>
          <a:p>
            <a:pPr indent="0" lvl="0" marL="0" marR="0" rtl="0" algn="ctr">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(教師)</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3" name="Shape 563"/>
        <p:cNvGrpSpPr/>
        <p:nvPr/>
      </p:nvGrpSpPr>
      <p:grpSpPr>
        <a:xfrm>
          <a:off x="0" y="0"/>
          <a:ext cx="0" cy="0"/>
          <a:chOff x="0" y="0"/>
          <a:chExt cx="0" cy="0"/>
        </a:xfrm>
      </p:grpSpPr>
      <p:sp>
        <p:nvSpPr>
          <p:cNvPr id="564" name="Shape 564"/>
          <p:cNvSpPr txBox="1"/>
          <p:nvPr>
            <p:ph type="title"/>
          </p:nvPr>
        </p:nvSpPr>
        <p:spPr>
          <a:xfrm>
            <a:off x="623887" y="3236913"/>
            <a:ext cx="7886700" cy="2852737"/>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1" i="0" lang="en-US" sz="6000" u="none" cap="none" strike="noStrike">
                <a:solidFill>
                  <a:schemeClr val="dk1"/>
                </a:solidFill>
                <a:latin typeface="Calibri"/>
                <a:ea typeface="Calibri"/>
                <a:cs typeface="Calibri"/>
                <a:sym typeface="Calibri"/>
              </a:rPr>
              <a:t>序列分析</a:t>
            </a:r>
            <a:r>
              <a:rPr lang="en-US" sz="6000">
                <a:solidFill>
                  <a:schemeClr val="dk1"/>
                </a:solidFill>
                <a:latin typeface="Calibri"/>
                <a:ea typeface="Calibri"/>
                <a:cs typeface="Calibri"/>
                <a:sym typeface="Calibri"/>
              </a:rPr>
              <a:t>原理與計算</a:t>
            </a:r>
          </a:p>
        </p:txBody>
      </p:sp>
      <p:sp>
        <p:nvSpPr>
          <p:cNvPr id="565" name="Shape 565"/>
          <p:cNvSpPr txBox="1"/>
          <p:nvPr>
            <p:ph idx="1" type="body"/>
          </p:nvPr>
        </p:nvSpPr>
        <p:spPr>
          <a:xfrm>
            <a:off x="623887" y="1736725"/>
            <a:ext cx="7886700" cy="150018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chemeClr val="dk2"/>
              </a:buClr>
              <a:buSzPct val="25000"/>
              <a:buFont typeface="Noto Symbol"/>
              <a:buNone/>
            </a:pPr>
            <a:r>
              <a:rPr b="0" i="0" lang="en-US" sz="2400" u="none" cap="none" strike="noStrike">
                <a:solidFill>
                  <a:schemeClr val="dk2"/>
                </a:solidFill>
                <a:latin typeface="Cambria"/>
                <a:ea typeface="Cambria"/>
                <a:cs typeface="Cambria"/>
                <a:sym typeface="Cambria"/>
              </a:rPr>
              <a:t>Part 4.</a:t>
            </a:r>
          </a:p>
        </p:txBody>
      </p:sp>
      <p:sp>
        <p:nvSpPr>
          <p:cNvPr id="566" name="Shape 566"/>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0" name="Shape 570"/>
        <p:cNvGrpSpPr/>
        <p:nvPr/>
      </p:nvGrpSpPr>
      <p:grpSpPr>
        <a:xfrm>
          <a:off x="0" y="0"/>
          <a:ext cx="0" cy="0"/>
          <a:chOff x="0" y="0"/>
          <a:chExt cx="0" cy="0"/>
        </a:xfrm>
      </p:grpSpPr>
      <p:sp>
        <p:nvSpPr>
          <p:cNvPr id="571" name="Shape 571"/>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滯後序列分析</a:t>
            </a:r>
          </a:p>
        </p:txBody>
      </p:sp>
      <p:sp>
        <p:nvSpPr>
          <p:cNvPr id="572" name="Shape 572"/>
          <p:cNvSpPr txBox="1"/>
          <p:nvPr>
            <p:ph idx="1" type="body"/>
          </p:nvPr>
        </p:nvSpPr>
        <p:spPr>
          <a:xfrm>
            <a:off x="533400" y="1447800"/>
            <a:ext cx="8191499" cy="48767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滯後序列分析最早是由Sackett,G.P於1974年首次提出。</a:t>
            </a:r>
          </a:p>
          <a:p>
            <a:pPr indent="-342900" lvl="0" marL="342900" marR="0" rtl="0" algn="l">
              <a:spcBef>
                <a:spcPts val="56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1997年，Bakman和Gottman出版</a:t>
            </a:r>
            <a:r>
              <a:rPr lang="en-US" sz="2800">
                <a:solidFill>
                  <a:schemeClr val="dk1"/>
                </a:solidFill>
                <a:latin typeface="Cambria"/>
                <a:ea typeface="Cambria"/>
                <a:cs typeface="Cambria"/>
                <a:sym typeface="Cambria"/>
              </a:rPr>
              <a:t>Observing interaction</a:t>
            </a:r>
            <a:r>
              <a:rPr b="0" i="0" lang="en-US" sz="2800" u="none" cap="none" strike="noStrike">
                <a:solidFill>
                  <a:schemeClr val="dk1"/>
                </a:solidFill>
                <a:latin typeface="Cambria"/>
                <a:ea typeface="Cambria"/>
                <a:cs typeface="Cambria"/>
                <a:sym typeface="Cambria"/>
              </a:rPr>
              <a:t>的書中介紹在觀察研究過程中，如何選擇每一個細節，每種不同類別的方法適合甚麼樣的研究情境，也說明了研究結果應該使用何種統計方法。</a:t>
            </a:r>
          </a:p>
          <a:p>
            <a:pPr indent="-342900" lvl="0" marL="342900" marR="0" rtl="0" algn="l">
              <a:spcBef>
                <a:spcPts val="56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滯後序列分析法比其他研究方法更能推論整體線上學習的整體序列模式，學習行為之間的順序關係</a:t>
            </a:r>
            <a:r>
              <a:rPr b="0" i="0" lang="en-US" sz="2800" u="none" cap="none" strike="noStrike">
                <a:solidFill>
                  <a:srgbClr val="C00000"/>
                </a:solidFill>
                <a:latin typeface="Cambria"/>
                <a:ea typeface="Cambria"/>
                <a:cs typeface="Cambria"/>
                <a:sym typeface="Cambria"/>
              </a:rPr>
              <a:t>是否達到統計顯著性</a:t>
            </a:r>
            <a:r>
              <a:rPr b="0" i="0" lang="en-US" sz="2800" u="none" cap="none" strike="noStrike">
                <a:solidFill>
                  <a:schemeClr val="dk1"/>
                </a:solidFill>
                <a:latin typeface="Cambria"/>
                <a:ea typeface="Cambria"/>
                <a:cs typeface="Cambria"/>
                <a:sym typeface="Cambria"/>
              </a:rPr>
              <a:t>。</a:t>
            </a:r>
          </a:p>
        </p:txBody>
      </p:sp>
      <p:sp>
        <p:nvSpPr>
          <p:cNvPr id="573" name="Shape 573"/>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7" name="Shape 577"/>
        <p:cNvGrpSpPr/>
        <p:nvPr/>
      </p:nvGrpSpPr>
      <p:grpSpPr>
        <a:xfrm>
          <a:off x="0" y="0"/>
          <a:ext cx="0" cy="0"/>
          <a:chOff x="0" y="0"/>
          <a:chExt cx="0" cy="0"/>
        </a:xfrm>
      </p:grpSpPr>
      <p:sp>
        <p:nvSpPr>
          <p:cNvPr id="578" name="Shape 578"/>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觀察</a:t>
            </a:r>
            <a:r>
              <a:rPr lang="en-US">
                <a:solidFill>
                  <a:schemeClr val="lt1"/>
                </a:solidFill>
                <a:latin typeface="Calibri"/>
                <a:ea typeface="Calibri"/>
                <a:cs typeface="Calibri"/>
                <a:sym typeface="Calibri"/>
              </a:rPr>
              <a:t>序列</a:t>
            </a:r>
            <a:r>
              <a:rPr b="1" i="0" lang="en-US" sz="4000" u="none" cap="none" strike="noStrike">
                <a:solidFill>
                  <a:schemeClr val="lt1"/>
                </a:solidFill>
                <a:latin typeface="Calibri"/>
                <a:ea typeface="Calibri"/>
                <a:cs typeface="Calibri"/>
                <a:sym typeface="Calibri"/>
              </a:rPr>
              <a:t>樣本</a:t>
            </a:r>
          </a:p>
        </p:txBody>
      </p:sp>
      <p:sp>
        <p:nvSpPr>
          <p:cNvPr id="579" name="Shape 579"/>
          <p:cNvSpPr txBox="1"/>
          <p:nvPr/>
        </p:nvSpPr>
        <p:spPr>
          <a:xfrm>
            <a:off x="549270" y="2801936"/>
            <a:ext cx="8114017" cy="3216576"/>
          </a:xfrm>
          <a:prstGeom prst="rect">
            <a:avLst/>
          </a:prstGeom>
          <a:noFill/>
          <a:ln>
            <a:noFill/>
          </a:ln>
        </p:spPr>
        <p:txBody>
          <a:bodyPr anchorCtr="0" anchor="t" bIns="34275" lIns="34275" rIns="34275" tIns="34275">
            <a:noAutofit/>
          </a:bodyPr>
          <a:lstStyle/>
          <a:p>
            <a:pPr indent="-254000" lvl="0" marL="342900" marR="0" rtl="0" algn="l">
              <a:lnSpc>
                <a:spcPct val="119921"/>
              </a:lnSpc>
              <a:spcBef>
                <a:spcPts val="0"/>
              </a:spcBef>
              <a:buClr>
                <a:schemeClr val="dk2"/>
              </a:buClr>
              <a:buSzPct val="98765"/>
              <a:buFont typeface="Arial"/>
              <a:buChar char="●"/>
            </a:pPr>
            <a:r>
              <a:rPr b="0" i="0" lang="en-US" sz="3200" u="none" cap="none" strike="noStrike">
                <a:solidFill>
                  <a:srgbClr val="000000"/>
                </a:solidFill>
                <a:latin typeface="Arial"/>
                <a:ea typeface="Arial"/>
                <a:cs typeface="Arial"/>
                <a:sym typeface="Arial"/>
              </a:rPr>
              <a:t>N：觀察樣本的編碼次數 (10)</a:t>
            </a:r>
          </a:p>
          <a:p>
            <a:pPr indent="-254000" lvl="0" marL="342900" marR="0" rtl="0" algn="l">
              <a:lnSpc>
                <a:spcPct val="119921"/>
              </a:lnSpc>
              <a:spcBef>
                <a:spcPts val="572"/>
              </a:spcBef>
              <a:buClr>
                <a:schemeClr val="dk2"/>
              </a:buClr>
              <a:buSzPct val="98765"/>
              <a:buFont typeface="Arial"/>
              <a:buChar char="●"/>
            </a:pPr>
            <a:r>
              <a:rPr b="0" i="0" lang="en-US" sz="3200" u="none" cap="none" strike="noStrike">
                <a:solidFill>
                  <a:srgbClr val="FF0000"/>
                </a:solidFill>
                <a:latin typeface="Arial"/>
                <a:ea typeface="Arial"/>
                <a:cs typeface="Arial"/>
                <a:sym typeface="Arial"/>
              </a:rPr>
              <a:t>N</a:t>
            </a:r>
            <a:r>
              <a:rPr b="0" baseline="-25000" i="0" lang="en-US" sz="3200" u="none" cap="none" strike="noStrike">
                <a:solidFill>
                  <a:srgbClr val="FF0000"/>
                </a:solidFill>
                <a:latin typeface="Arial"/>
                <a:ea typeface="Arial"/>
                <a:cs typeface="Arial"/>
                <a:sym typeface="Arial"/>
              </a:rPr>
              <a:t>s</a:t>
            </a:r>
            <a:r>
              <a:rPr b="0" i="0" lang="en-US" sz="3200" u="none" cap="none" strike="noStrike">
                <a:solidFill>
                  <a:srgbClr val="000000"/>
                </a:solidFill>
                <a:latin typeface="Arial"/>
                <a:ea typeface="Arial"/>
                <a:cs typeface="Arial"/>
                <a:sym typeface="Arial"/>
              </a:rPr>
              <a:t>：觀察樣本中，雙事件序列的次數 (9)</a:t>
            </a:r>
            <a:br>
              <a:rPr b="0" i="0" lang="en-US" sz="3200" u="none" cap="none" strike="noStrike">
                <a:solidFill>
                  <a:srgbClr val="000000"/>
                </a:solidFill>
                <a:latin typeface="Arial"/>
                <a:ea typeface="Arial"/>
                <a:cs typeface="Arial"/>
                <a:sym typeface="Arial"/>
              </a:rPr>
            </a:br>
            <a:r>
              <a:rPr b="0" i="0" lang="en-US" sz="3200" u="none" cap="none" strike="noStrike">
                <a:solidFill>
                  <a:srgbClr val="000000"/>
                </a:solidFill>
                <a:latin typeface="Arial"/>
                <a:ea typeface="Arial"/>
                <a:cs typeface="Arial"/>
                <a:sym typeface="Arial"/>
              </a:rPr>
              <a:t>也就是</a:t>
            </a:r>
            <a:r>
              <a:rPr b="0" i="0" lang="en-US" sz="3200" u="none" cap="none" strike="noStrike">
                <a:solidFill>
                  <a:srgbClr val="C00000"/>
                </a:solidFill>
                <a:latin typeface="Arial"/>
                <a:ea typeface="Arial"/>
                <a:cs typeface="Arial"/>
                <a:sym typeface="Arial"/>
              </a:rPr>
              <a:t>兩兩成對的事件頻率</a:t>
            </a:r>
            <a:r>
              <a:rPr b="0" i="0" lang="en-US" sz="3200" u="none" cap="none" strike="noStrike">
                <a:solidFill>
                  <a:srgbClr val="000000"/>
                </a:solidFill>
                <a:latin typeface="Arial"/>
                <a:ea typeface="Arial"/>
                <a:cs typeface="Arial"/>
                <a:sym typeface="Arial"/>
              </a:rPr>
              <a:t>，計算如下：</a:t>
            </a:r>
          </a:p>
          <a:p>
            <a:pPr indent="-50800" lvl="1" marL="685800" marR="0" rtl="0" algn="l">
              <a:lnSpc>
                <a:spcPct val="120089"/>
              </a:lnSpc>
              <a:spcBef>
                <a:spcPts val="507"/>
              </a:spcBef>
              <a:buSzPct val="25000"/>
              <a:buNone/>
            </a:pPr>
            <a:r>
              <a:rPr b="0" i="0" lang="en-US" sz="2800" u="none" cap="none" strike="noStrike">
                <a:solidFill>
                  <a:srgbClr val="000000"/>
                </a:solidFill>
                <a:latin typeface="Arial"/>
                <a:ea typeface="Arial"/>
                <a:cs typeface="Arial"/>
                <a:sym typeface="Arial"/>
              </a:rPr>
              <a:t>AB BB BC CB BB BC CA AA AC</a:t>
            </a:r>
          </a:p>
          <a:p>
            <a:pPr indent="-50800" lvl="1" marL="685800" marR="0" rtl="0" algn="l">
              <a:lnSpc>
                <a:spcPct val="120089"/>
              </a:lnSpc>
              <a:spcBef>
                <a:spcPts val="507"/>
              </a:spcBef>
              <a:buNone/>
            </a:pPr>
            <a:r>
              <a:t/>
            </a:r>
            <a:endParaRPr b="0" i="0" sz="2800" u="none" cap="none" strike="noStrike">
              <a:solidFill>
                <a:srgbClr val="000000"/>
              </a:solidFill>
              <a:latin typeface="Arial"/>
              <a:ea typeface="Arial"/>
              <a:cs typeface="Arial"/>
              <a:sym typeface="Arial"/>
            </a:endParaRPr>
          </a:p>
        </p:txBody>
      </p:sp>
      <p:sp>
        <p:nvSpPr>
          <p:cNvPr id="580" name="Shape 580"/>
          <p:cNvSpPr txBox="1"/>
          <p:nvPr/>
        </p:nvSpPr>
        <p:spPr>
          <a:xfrm>
            <a:off x="1639866" y="1819259"/>
            <a:ext cx="5645452" cy="622598"/>
          </a:xfrm>
          <a:prstGeom prst="rect">
            <a:avLst/>
          </a:prstGeom>
          <a:noFill/>
          <a:ln>
            <a:noFill/>
          </a:ln>
        </p:spPr>
        <p:txBody>
          <a:bodyPr anchorCtr="0" anchor="t" bIns="34275" lIns="34275" rIns="34275" tIns="34275">
            <a:noAutofit/>
          </a:bodyPr>
          <a:lstStyle/>
          <a:p>
            <a:pPr indent="0" lvl="0" marL="0" marR="0" rtl="0" algn="ctr">
              <a:lnSpc>
                <a:spcPct val="120138"/>
              </a:lnSpc>
              <a:spcBef>
                <a:spcPts val="0"/>
              </a:spcBef>
              <a:buSzPct val="25000"/>
              <a:buNone/>
            </a:pPr>
            <a:r>
              <a:rPr b="0" i="0" lang="en-US" sz="3600" u="none" cap="none" strike="noStrike">
                <a:solidFill>
                  <a:srgbClr val="C00000"/>
                </a:solidFill>
                <a:latin typeface="Arial"/>
                <a:ea typeface="Arial"/>
                <a:cs typeface="Arial"/>
                <a:sym typeface="Arial"/>
              </a:rPr>
              <a:t>ABBCBBCAAC</a:t>
            </a:r>
          </a:p>
        </p:txBody>
      </p:sp>
      <p:sp>
        <p:nvSpPr>
          <p:cNvPr id="581" name="Shape 581"/>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5" name="Shape 585"/>
        <p:cNvGrpSpPr/>
        <p:nvPr/>
      </p:nvGrpSpPr>
      <p:grpSpPr>
        <a:xfrm>
          <a:off x="0" y="0"/>
          <a:ext cx="0" cy="0"/>
          <a:chOff x="0" y="0"/>
          <a:chExt cx="0" cy="0"/>
        </a:xfrm>
      </p:grpSpPr>
      <p:sp>
        <p:nvSpPr>
          <p:cNvPr id="586" name="Shape 586"/>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轉換</a:t>
            </a:r>
            <a:r>
              <a:rPr lang="en-US">
                <a:solidFill>
                  <a:schemeClr val="lt1"/>
                </a:solidFill>
                <a:latin typeface="Calibri"/>
                <a:ea typeface="Calibri"/>
                <a:cs typeface="Calibri"/>
                <a:sym typeface="Calibri"/>
              </a:rPr>
              <a:t>頻率</a:t>
            </a:r>
            <a:r>
              <a:rPr b="1" i="0" lang="en-US" sz="4000" u="none" cap="none" strike="noStrike">
                <a:solidFill>
                  <a:schemeClr val="lt1"/>
                </a:solidFill>
                <a:latin typeface="Calibri"/>
                <a:ea typeface="Calibri"/>
                <a:cs typeface="Calibri"/>
                <a:sym typeface="Calibri"/>
              </a:rPr>
              <a:t>表</a:t>
            </a:r>
          </a:p>
        </p:txBody>
      </p:sp>
      <p:graphicFrame>
        <p:nvGraphicFramePr>
          <p:cNvPr id="587" name="Shape 587"/>
          <p:cNvGraphicFramePr/>
          <p:nvPr/>
        </p:nvGraphicFramePr>
        <p:xfrm>
          <a:off x="468293" y="1217216"/>
          <a:ext cx="3000000" cy="3000000"/>
        </p:xfrm>
        <a:graphic>
          <a:graphicData uri="http://schemas.openxmlformats.org/drawingml/2006/table">
            <a:tbl>
              <a:tblPr>
                <a:noFill/>
                <a:tableStyleId>{72605580-CAF3-42C0-B2D6-0B227B4C2BBD}</a:tableStyleId>
              </a:tblPr>
              <a:tblGrid>
                <a:gridCol w="1319425"/>
                <a:gridCol w="1213825"/>
                <a:gridCol w="1215100"/>
                <a:gridCol w="1787625"/>
                <a:gridCol w="1291275"/>
                <a:gridCol w="1402325"/>
              </a:tblGrid>
              <a:tr h="100000">
                <a:tc>
                  <a:txBody>
                    <a:bodyPr>
                      <a:noAutofit/>
                    </a:bodyPr>
                    <a:lstStyle/>
                    <a:p>
                      <a:pPr indent="0" lvl="0" marL="0" marR="0" rtl="0" algn="ctr">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(Target Code),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c>
                  <a:txBody>
                    <a:bodyPr>
                      <a:noAutofit/>
                    </a:bodyPr>
                    <a:lstStyle/>
                    <a:p>
                      <a:pPr indent="0" lvl="0" marL="0" marR="0" rtl="0" algn="ctr">
                        <a:lnSpc>
                          <a:spcPct val="119791"/>
                        </a:lnSpc>
                        <a:spcBef>
                          <a:spcPts val="0"/>
                        </a:spcBef>
                        <a:spcAft>
                          <a:spcPts val="0"/>
                        </a:spcAft>
                        <a:buNone/>
                      </a:pPr>
                      <a:r>
                        <a:t/>
                      </a:r>
                      <a:endParaRPr b="1" sz="24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None/>
                      </a:pPr>
                      <a:r>
                        <a:t/>
                      </a:r>
                      <a:endParaRPr b="1" sz="2400" u="none" cap="none" strike="noStrike">
                        <a:solidFill>
                          <a:srgbClr val="FFFFFF"/>
                        </a:solidFill>
                        <a:latin typeface="Arial"/>
                        <a:ea typeface="Arial"/>
                        <a:cs typeface="Arial"/>
                        <a:sym typeface="Aria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73650">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600">
                          <a:solidFill>
                            <a:srgbClr val="FFFFFF"/>
                          </a:solidFill>
                        </a:rPr>
                        <a:t>(Given Code)</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None/>
                      </a:pPr>
                      <a:r>
                        <a:rPr b="1" lang="en-US" sz="1800">
                          <a:solidFill>
                            <a:srgbClr val="FFFFFF"/>
                          </a:solidFill>
                        </a:rPr>
                        <a:t>lag 0</a:t>
                      </a:r>
                    </a:p>
                    <a:p>
                      <a:pPr indent="0" lvl="0" marL="0" marR="0" rtl="0" algn="ctr">
                        <a:lnSpc>
                          <a:spcPct val="119791"/>
                        </a:lnSpc>
                        <a:spcBef>
                          <a:spcPts val="0"/>
                        </a:spcBef>
                        <a:spcAft>
                          <a:spcPts val="0"/>
                        </a:spcAft>
                        <a:buNone/>
                      </a:pPr>
                      <a:r>
                        <a:rPr b="1" lang="en-US" sz="1800">
                          <a:solidFill>
                            <a:srgbClr val="FFFFFF"/>
                          </a:solidFill>
                        </a:rPr>
                        <a:t>出現頻率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1800" u="none" cap="none" strike="noStrike">
                          <a:solidFill>
                            <a:srgbClr val="FFFFFF"/>
                          </a:solidFill>
                          <a:latin typeface="Arial"/>
                          <a:ea typeface="Arial"/>
                          <a:cs typeface="Arial"/>
                          <a:sym typeface="Arial"/>
                        </a:rPr>
                        <a:t>編碼</a:t>
                      </a:r>
                      <a:r>
                        <a:rPr b="1" lang="en-US" sz="1800">
                          <a:solidFill>
                            <a:srgbClr val="FFFFFF"/>
                          </a:solidFill>
                        </a:rPr>
                        <a:t>總共</a:t>
                      </a:r>
                    </a:p>
                    <a:p>
                      <a:pPr indent="0" lvl="0" marL="0" marR="0" rtl="0" algn="ctr">
                        <a:lnSpc>
                          <a:spcPct val="119791"/>
                        </a:lnSpc>
                        <a:spcBef>
                          <a:spcPts val="0"/>
                        </a:spcBef>
                        <a:spcAft>
                          <a:spcPts val="0"/>
                        </a:spcAft>
                        <a:buClr>
                          <a:srgbClr val="FFFFFF"/>
                        </a:buClr>
                        <a:buSzPct val="25000"/>
                        <a:buFont typeface="Arial"/>
                        <a:buNone/>
                      </a:pPr>
                      <a:r>
                        <a:rPr b="1" lang="en-US" sz="1800">
                          <a:solidFill>
                            <a:srgbClr val="FFFFFF"/>
                          </a:solidFill>
                        </a:rPr>
                        <a:t>出現</a:t>
                      </a:r>
                      <a:r>
                        <a:rPr b="1" lang="en-US" sz="1800" u="none" cap="none" strike="noStrike">
                          <a:solidFill>
                            <a:srgbClr val="FFFFFF"/>
                          </a:solidFill>
                          <a:latin typeface="Arial"/>
                          <a:ea typeface="Arial"/>
                          <a:cs typeface="Arial"/>
                          <a:sym typeface="Arial"/>
                        </a:rPr>
                        <a:t>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(A-&gt;A)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(A-&gt;B)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(A-&gt;C)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00"/>
                          </a:solidFill>
                          <a:latin typeface="Arial"/>
                          <a:ea typeface="Arial"/>
                          <a:cs typeface="Arial"/>
                          <a:sym typeface="Aria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None/>
                      </a:pPr>
                      <a:r>
                        <a:rPr lang="en-US" sz="2400">
                          <a:solidFill>
                            <a:srgbClr val="FFFF00"/>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00"/>
                          </a:solidFill>
                          <a:latin typeface="Arial"/>
                          <a:ea typeface="Arial"/>
                          <a:cs typeface="Arial"/>
                          <a:sym typeface="Aria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800475">
                <a:tc>
                  <a:txBody>
                    <a:bodyPr>
                      <a:noAutofit/>
                    </a:bodyPr>
                    <a:lstStyle/>
                    <a:p>
                      <a:pPr indent="0" lvl="0" marL="0" marR="0" rtl="0" algn="ctr">
                        <a:lnSpc>
                          <a:spcPct val="119791"/>
                        </a:lnSpc>
                        <a:spcBef>
                          <a:spcPts val="0"/>
                        </a:spcBef>
                        <a:spcAft>
                          <a:spcPts val="0"/>
                        </a:spcAft>
                        <a:buNone/>
                      </a:pPr>
                      <a:r>
                        <a:rPr b="1" lang="en-US" sz="1800">
                          <a:solidFill>
                            <a:srgbClr val="FFFFFF"/>
                          </a:solidFill>
                        </a:rPr>
                        <a:t>lag 1 </a:t>
                      </a:r>
                    </a:p>
                    <a:p>
                      <a:pPr indent="0" lvl="0" marL="0" marR="0" rtl="0" algn="ctr">
                        <a:lnSpc>
                          <a:spcPct val="119791"/>
                        </a:lnSpc>
                        <a:spcBef>
                          <a:spcPts val="0"/>
                        </a:spcBef>
                        <a:spcAft>
                          <a:spcPts val="0"/>
                        </a:spcAft>
                        <a:buNone/>
                      </a:pPr>
                      <a:r>
                        <a:rPr b="1" lang="en-US" sz="1800">
                          <a:solidFill>
                            <a:srgbClr val="FFFFFF"/>
                          </a:solidFill>
                        </a:rPr>
                        <a:t>出現頻率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00"/>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10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bl>
          </a:graphicData>
        </a:graphic>
      </p:graphicFrame>
      <p:sp>
        <p:nvSpPr>
          <p:cNvPr id="588" name="Shape 588"/>
          <p:cNvSpPr txBox="1"/>
          <p:nvPr/>
        </p:nvSpPr>
        <p:spPr>
          <a:xfrm>
            <a:off x="560375" y="4961444"/>
            <a:ext cx="7804500" cy="1735500"/>
          </a:xfrm>
          <a:prstGeom prst="rect">
            <a:avLst/>
          </a:prstGeom>
          <a:noFill/>
          <a:ln>
            <a:noFill/>
          </a:ln>
        </p:spPr>
        <p:txBody>
          <a:bodyPr anchorCtr="0" anchor="t" bIns="34275" lIns="34275" rIns="34275" tIns="34275">
            <a:noAutofit/>
          </a:bodyPr>
          <a:lstStyle/>
          <a:p>
            <a:pPr indent="-368300" lvl="0" marL="457200" marR="0" rtl="0" algn="l">
              <a:lnSpc>
                <a:spcPct val="120138"/>
              </a:lnSpc>
              <a:spcBef>
                <a:spcPts val="0"/>
              </a:spcBef>
              <a:buSzPct val="100000"/>
              <a:buChar char="●"/>
            </a:pPr>
            <a:r>
              <a:rPr b="0" i="0" lang="en-US" sz="2200" u="none" cap="none" strike="noStrike">
                <a:solidFill>
                  <a:srgbClr val="000000"/>
                </a:solidFill>
                <a:latin typeface="Arial"/>
                <a:ea typeface="Arial"/>
                <a:cs typeface="Arial"/>
                <a:sym typeface="Arial"/>
              </a:rPr>
              <a:t>從「</a:t>
            </a:r>
            <a:r>
              <a:rPr lang="en-US" sz="2200"/>
              <a:t>橫列</a:t>
            </a:r>
            <a:r>
              <a:rPr b="0" i="0" lang="en-US" sz="2200" u="none" cap="none" strike="noStrike">
                <a:solidFill>
                  <a:srgbClr val="000000"/>
                </a:solidFill>
                <a:latin typeface="Arial"/>
                <a:ea typeface="Arial"/>
                <a:cs typeface="Arial"/>
                <a:sym typeface="Arial"/>
              </a:rPr>
              <a:t>」往「</a:t>
            </a:r>
            <a:r>
              <a:rPr lang="en-US" sz="2200"/>
              <a:t>直欄</a:t>
            </a:r>
            <a:r>
              <a:rPr b="0" i="0" lang="en-US" sz="2200" u="none" cap="none" strike="noStrike">
                <a:solidFill>
                  <a:srgbClr val="000000"/>
                </a:solidFill>
                <a:latin typeface="Arial"/>
                <a:ea typeface="Arial"/>
                <a:cs typeface="Arial"/>
                <a:sym typeface="Arial"/>
              </a:rPr>
              <a:t>」去看</a:t>
            </a:r>
          </a:p>
          <a:p>
            <a:pPr indent="-368300" lvl="0" marL="457200" marR="0" rtl="0" algn="l">
              <a:lnSpc>
                <a:spcPct val="120138"/>
              </a:lnSpc>
              <a:spcBef>
                <a:spcPts val="0"/>
              </a:spcBef>
              <a:buSzPct val="100000"/>
              <a:buChar char="●"/>
            </a:pPr>
            <a:r>
              <a:rPr b="0" i="0" lang="en-US" sz="2200" u="none" cap="none" strike="noStrike">
                <a:solidFill>
                  <a:srgbClr val="000000"/>
                </a:solidFill>
                <a:latin typeface="Arial"/>
                <a:ea typeface="Arial"/>
                <a:cs typeface="Arial"/>
                <a:sym typeface="Arial"/>
              </a:rPr>
              <a:t>例如第一列、第二欄是為「A」到「B」的轉換頻率</a:t>
            </a:r>
          </a:p>
        </p:txBody>
      </p:sp>
      <p:sp>
        <p:nvSpPr>
          <p:cNvPr id="589" name="Shape 589"/>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590" name="Shape 590"/>
          <p:cNvSpPr/>
          <p:nvPr/>
        </p:nvSpPr>
        <p:spPr>
          <a:xfrm>
            <a:off x="3757575" y="350600"/>
            <a:ext cx="3896400" cy="712500"/>
          </a:xfrm>
          <a:prstGeom prst="roundRect">
            <a:avLst>
              <a:gd fmla="val 16667" name="adj"/>
            </a:avLst>
          </a:prstGeom>
          <a:solidFill>
            <a:srgbClr val="FFFFFF"/>
          </a:solidFill>
          <a:ln cap="flat" cmpd="sng" w="38100">
            <a:solidFill>
              <a:srgbClr val="C00000"/>
            </a:solidFill>
            <a:prstDash val="solid"/>
            <a:round/>
            <a:headEnd len="med" w="med" type="none"/>
            <a:tailEnd len="med" w="med" type="none"/>
          </a:ln>
        </p:spPr>
        <p:txBody>
          <a:bodyPr anchorCtr="0" anchor="ctr" bIns="91425" lIns="91425" rIns="91425" tIns="91425">
            <a:noAutofit/>
          </a:bodyPr>
          <a:lstStyle/>
          <a:p>
            <a:pPr lvl="0" rtl="0" algn="ctr">
              <a:lnSpc>
                <a:spcPct val="100000"/>
              </a:lnSpc>
              <a:spcBef>
                <a:spcPts val="0"/>
              </a:spcBef>
              <a:buNone/>
            </a:pPr>
            <a:r>
              <a:rPr lang="en-US" sz="3600">
                <a:solidFill>
                  <a:srgbClr val="C00000"/>
                </a:solidFill>
              </a:rPr>
              <a:t>ABBCBBCAAC</a:t>
            </a: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5" name="Shape 595"/>
        <p:cNvGrpSpPr/>
        <p:nvPr/>
      </p:nvGrpSpPr>
      <p:grpSpPr>
        <a:xfrm>
          <a:off x="0" y="0"/>
          <a:ext cx="0" cy="0"/>
          <a:chOff x="0" y="0"/>
          <a:chExt cx="0" cy="0"/>
        </a:xfrm>
      </p:grpSpPr>
      <p:sp>
        <p:nvSpPr>
          <p:cNvPr id="596" name="Shape 596"/>
          <p:cNvSpPr txBox="1"/>
          <p:nvPr>
            <p:ph type="title"/>
          </p:nvPr>
        </p:nvSpPr>
        <p:spPr>
          <a:xfrm>
            <a:off x="838200" y="571500"/>
            <a:ext cx="7162800" cy="583500"/>
          </a:xfrm>
          <a:prstGeom prst="rect">
            <a:avLst/>
          </a:prstGeom>
        </p:spPr>
        <p:txBody>
          <a:bodyPr anchorCtr="0" anchor="b" bIns="91425" lIns="91425" rIns="91425" tIns="91425">
            <a:noAutofit/>
          </a:bodyPr>
          <a:lstStyle/>
          <a:p>
            <a:pPr lvl="0" rtl="0">
              <a:spcBef>
                <a:spcPts val="0"/>
              </a:spcBef>
              <a:buNone/>
            </a:pPr>
            <a:r>
              <a:rPr lang="en-US"/>
              <a:t>我的眼睛都看到了！</a:t>
            </a:r>
          </a:p>
        </p:txBody>
      </p:sp>
      <p:sp>
        <p:nvSpPr>
          <p:cNvPr id="597" name="Shape 597"/>
          <p:cNvSpPr txBox="1"/>
          <p:nvPr>
            <p:ph idx="1" type="body"/>
          </p:nvPr>
        </p:nvSpPr>
        <p:spPr>
          <a:xfrm>
            <a:off x="533400" y="1447800"/>
            <a:ext cx="8191500" cy="4876800"/>
          </a:xfrm>
          <a:prstGeom prst="rect">
            <a:avLst/>
          </a:prstGeom>
        </p:spPr>
        <p:txBody>
          <a:bodyPr anchorCtr="0" anchor="t" bIns="91425" lIns="91425" rIns="91425" tIns="91425">
            <a:noAutofit/>
          </a:bodyPr>
          <a:lstStyle/>
          <a:p>
            <a:pPr lvl="0">
              <a:spcBef>
                <a:spcPts val="0"/>
              </a:spcBef>
              <a:buNone/>
            </a:pPr>
            <a:r>
              <a:t/>
            </a:r>
            <a:endParaRPr/>
          </a:p>
        </p:txBody>
      </p:sp>
      <p:sp>
        <p:nvSpPr>
          <p:cNvPr id="598" name="Shape 598"/>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grpSp>
        <p:nvGrpSpPr>
          <p:cNvPr id="599" name="Shape 599"/>
          <p:cNvGrpSpPr/>
          <p:nvPr/>
        </p:nvGrpSpPr>
        <p:grpSpPr>
          <a:xfrm>
            <a:off x="533400" y="2187187"/>
            <a:ext cx="8191499" cy="3093219"/>
            <a:chOff x="533400" y="1882387"/>
            <a:chExt cx="8191499" cy="3093219"/>
          </a:xfrm>
        </p:grpSpPr>
        <p:pic>
          <p:nvPicPr>
            <p:cNvPr id="600" name="Shape 600"/>
            <p:cNvPicPr preferRelativeResize="0"/>
            <p:nvPr/>
          </p:nvPicPr>
          <p:blipFill rotWithShape="1">
            <a:blip r:embed="rId3">
              <a:alphaModFix/>
            </a:blip>
            <a:srcRect b="49912" l="0" r="0" t="0"/>
            <a:stretch/>
          </p:blipFill>
          <p:spPr>
            <a:xfrm>
              <a:off x="533400" y="1882387"/>
              <a:ext cx="8191499" cy="3093219"/>
            </a:xfrm>
            <a:prstGeom prst="rect">
              <a:avLst/>
            </a:prstGeom>
            <a:noFill/>
            <a:ln>
              <a:noFill/>
            </a:ln>
          </p:spPr>
        </p:pic>
        <p:sp>
          <p:nvSpPr>
            <p:cNvPr id="601" name="Shape 601"/>
            <p:cNvSpPr/>
            <p:nvPr/>
          </p:nvSpPr>
          <p:spPr>
            <a:xfrm>
              <a:off x="573775" y="4109975"/>
              <a:ext cx="4060200" cy="644400"/>
            </a:xfrm>
            <a:prstGeom prst="rect">
              <a:avLst/>
            </a:prstGeom>
            <a:solidFill>
              <a:srgbClr val="424139"/>
            </a:solidFill>
            <a:ln>
              <a:noFill/>
            </a:ln>
          </p:spPr>
          <p:txBody>
            <a:bodyPr anchorCtr="0" anchor="ctr" bIns="91425" lIns="91425" rIns="91425" tIns="91425">
              <a:noAutofit/>
            </a:bodyPr>
            <a:lstStyle/>
            <a:p>
              <a:pPr lvl="0" algn="ctr">
                <a:spcBef>
                  <a:spcPts val="0"/>
                </a:spcBef>
                <a:buNone/>
              </a:pPr>
              <a:r>
                <a:rPr b="1" lang="en-US" sz="2600">
                  <a:solidFill>
                    <a:srgbClr val="FFFFFF"/>
                  </a:solidFill>
                </a:rPr>
                <a:t>經過我長久觀察啊</a:t>
              </a:r>
            </a:p>
          </p:txBody>
        </p:sp>
        <p:sp>
          <p:nvSpPr>
            <p:cNvPr id="602" name="Shape 602"/>
            <p:cNvSpPr/>
            <p:nvPr/>
          </p:nvSpPr>
          <p:spPr>
            <a:xfrm>
              <a:off x="4628275" y="4109975"/>
              <a:ext cx="4060200" cy="644400"/>
            </a:xfrm>
            <a:prstGeom prst="rect">
              <a:avLst/>
            </a:prstGeom>
            <a:solidFill>
              <a:srgbClr val="424139"/>
            </a:solidFill>
            <a:ln>
              <a:noFill/>
            </a:ln>
          </p:spPr>
          <p:txBody>
            <a:bodyPr anchorCtr="0" anchor="ctr" bIns="91425" lIns="91425" rIns="91425" tIns="91425">
              <a:noAutofit/>
            </a:bodyPr>
            <a:lstStyle/>
            <a:p>
              <a:pPr lvl="0" rtl="0" algn="ctr">
                <a:spcBef>
                  <a:spcPts val="0"/>
                </a:spcBef>
                <a:buNone/>
              </a:pPr>
              <a:r>
                <a:rPr b="1" lang="en-US" sz="2600">
                  <a:solidFill>
                    <a:srgbClr val="FFFFFF"/>
                  </a:solidFill>
                </a:rPr>
                <a:t>發現B-&gt;C居然很常發生！</a:t>
              </a:r>
            </a:p>
          </p:txBody>
        </p:sp>
      </p:gr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6" name="Shape 606"/>
        <p:cNvGrpSpPr/>
        <p:nvPr/>
      </p:nvGrpSpPr>
      <p:grpSpPr>
        <a:xfrm>
          <a:off x="0" y="0"/>
          <a:ext cx="0" cy="0"/>
          <a:chOff x="0" y="0"/>
          <a:chExt cx="0" cy="0"/>
        </a:xfrm>
      </p:grpSpPr>
      <p:sp>
        <p:nvSpPr>
          <p:cNvPr id="607" name="Shape 607"/>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lvl="0" rtl="0">
              <a:spcBef>
                <a:spcPts val="0"/>
              </a:spcBef>
              <a:buSzPct val="25000"/>
              <a:buNone/>
            </a:pPr>
            <a:r>
              <a:rPr lang="en-US"/>
              <a:t>B-&gt;C轉換頻率是否顯著？</a:t>
            </a:r>
          </a:p>
        </p:txBody>
      </p:sp>
      <p:graphicFrame>
        <p:nvGraphicFramePr>
          <p:cNvPr id="608" name="Shape 608"/>
          <p:cNvGraphicFramePr/>
          <p:nvPr/>
        </p:nvGraphicFramePr>
        <p:xfrm>
          <a:off x="468293" y="2055416"/>
          <a:ext cx="3000000" cy="2999999"/>
        </p:xfrm>
        <a:graphic>
          <a:graphicData uri="http://schemas.openxmlformats.org/drawingml/2006/table">
            <a:tbl>
              <a:tblPr>
                <a:noFill/>
                <a:tableStyleId>{72605580-CAF3-42C0-B2D6-0B227B4C2BBD}</a:tableStyleId>
              </a:tblPr>
              <a:tblGrid>
                <a:gridCol w="1319425"/>
                <a:gridCol w="1405525"/>
                <a:gridCol w="1405525"/>
                <a:gridCol w="1405525"/>
                <a:gridCol w="1291275"/>
                <a:gridCol w="1402325"/>
              </a:tblGrid>
              <a:tr h="100000">
                <a:tc>
                  <a:txBody>
                    <a:bodyPr>
                      <a:noAutofit/>
                    </a:bodyPr>
                    <a:lstStyle/>
                    <a:p>
                      <a:pPr indent="0" lvl="0" marL="0" marR="0" rtl="0" algn="ctr">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(Target Code),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c>
                  <a:txBody>
                    <a:bodyPr>
                      <a:noAutofit/>
                    </a:bodyPr>
                    <a:lstStyle/>
                    <a:p>
                      <a:pPr indent="0" lvl="0" marL="0" marR="0" rtl="0" algn="ctr">
                        <a:lnSpc>
                          <a:spcPct val="119791"/>
                        </a:lnSpc>
                        <a:spcBef>
                          <a:spcPts val="0"/>
                        </a:spcBef>
                        <a:spcAft>
                          <a:spcPts val="0"/>
                        </a:spcAft>
                        <a:buNone/>
                      </a:pPr>
                      <a:r>
                        <a:t/>
                      </a:r>
                      <a:endParaRPr b="1" sz="24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None/>
                      </a:pPr>
                      <a:r>
                        <a:t/>
                      </a:r>
                      <a:endParaRPr b="1" sz="2400" u="none" cap="none" strike="noStrike">
                        <a:solidFill>
                          <a:srgbClr val="FFFFFF"/>
                        </a:solidFill>
                        <a:latin typeface="Arial"/>
                        <a:ea typeface="Arial"/>
                        <a:cs typeface="Arial"/>
                        <a:sym typeface="Aria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73650">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600">
                          <a:solidFill>
                            <a:srgbClr val="FFFFFF"/>
                          </a:solidFill>
                        </a:rPr>
                        <a:t>(Given Code)</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00"/>
                          </a:solidFil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8C3A38"/>
                    </a:solidFill>
                  </a:tcPr>
                </a:tc>
                <a:tc>
                  <a:txBody>
                    <a:bodyPr>
                      <a:noAutofit/>
                    </a:bodyPr>
                    <a:lstStyle/>
                    <a:p>
                      <a:pPr indent="0" lvl="0" marL="0" marR="0" rtl="0" algn="ctr">
                        <a:lnSpc>
                          <a:spcPct val="119791"/>
                        </a:lnSpc>
                        <a:spcBef>
                          <a:spcPts val="0"/>
                        </a:spcBef>
                        <a:spcAft>
                          <a:spcPts val="0"/>
                        </a:spcAft>
                        <a:buNone/>
                      </a:pPr>
                      <a:r>
                        <a:rPr b="1" lang="en-US" sz="1800">
                          <a:solidFill>
                            <a:srgbClr val="FFFFFF"/>
                          </a:solidFill>
                        </a:rPr>
                        <a:t>lag 0</a:t>
                      </a:r>
                    </a:p>
                    <a:p>
                      <a:pPr indent="0" lvl="0" marL="0" marR="0" rtl="0" algn="ctr">
                        <a:lnSpc>
                          <a:spcPct val="119791"/>
                        </a:lnSpc>
                        <a:spcBef>
                          <a:spcPts val="0"/>
                        </a:spcBef>
                        <a:spcAft>
                          <a:spcPts val="0"/>
                        </a:spcAft>
                        <a:buNone/>
                      </a:pPr>
                      <a:r>
                        <a:rPr b="1" lang="en-US" sz="1800">
                          <a:solidFill>
                            <a:srgbClr val="FFFFFF"/>
                          </a:solidFill>
                        </a:rPr>
                        <a:t>出現頻率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1800" u="none" cap="none" strike="noStrike">
                          <a:solidFill>
                            <a:srgbClr val="FFFFFF"/>
                          </a:solidFill>
                          <a:latin typeface="Arial"/>
                          <a:ea typeface="Arial"/>
                          <a:cs typeface="Arial"/>
                          <a:sym typeface="Arial"/>
                        </a:rPr>
                        <a:t>編碼</a:t>
                      </a:r>
                      <a:r>
                        <a:rPr b="1" lang="en-US" sz="1800">
                          <a:solidFill>
                            <a:srgbClr val="FFFFFF"/>
                          </a:solidFill>
                        </a:rPr>
                        <a:t>總共</a:t>
                      </a:r>
                    </a:p>
                    <a:p>
                      <a:pPr indent="0" lvl="0" marL="0" marR="0" rtl="0" algn="ctr">
                        <a:lnSpc>
                          <a:spcPct val="119791"/>
                        </a:lnSpc>
                        <a:spcBef>
                          <a:spcPts val="0"/>
                        </a:spcBef>
                        <a:spcAft>
                          <a:spcPts val="0"/>
                        </a:spcAft>
                        <a:buClr>
                          <a:srgbClr val="FFFFFF"/>
                        </a:buClr>
                        <a:buSzPct val="25000"/>
                        <a:buFont typeface="Arial"/>
                        <a:buNone/>
                      </a:pPr>
                      <a:r>
                        <a:rPr b="1" lang="en-US" sz="1800">
                          <a:solidFill>
                            <a:srgbClr val="FFFFFF"/>
                          </a:solidFill>
                        </a:rPr>
                        <a:t>出現</a:t>
                      </a:r>
                      <a:r>
                        <a:rPr b="1" lang="en-US" sz="1800" u="none" cap="none" strike="noStrike">
                          <a:solidFill>
                            <a:srgbClr val="FFFFFF"/>
                          </a:solidFill>
                          <a:latin typeface="Arial"/>
                          <a:ea typeface="Arial"/>
                          <a:cs typeface="Arial"/>
                          <a:sym typeface="Arial"/>
                        </a:rPr>
                        <a:t>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00"/>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8C3A3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0000"/>
                          </a:solidFill>
                          <a:latin typeface="Arial"/>
                          <a:ea typeface="Arial"/>
                          <a:cs typeface="Arial"/>
                          <a:sym typeface="Aria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800475">
                <a:tc>
                  <a:txBody>
                    <a:bodyPr>
                      <a:noAutofit/>
                    </a:bodyPr>
                    <a:lstStyle/>
                    <a:p>
                      <a:pPr indent="0" lvl="0" marL="0" marR="0" rtl="0" algn="ctr">
                        <a:lnSpc>
                          <a:spcPct val="119791"/>
                        </a:lnSpc>
                        <a:spcBef>
                          <a:spcPts val="0"/>
                        </a:spcBef>
                        <a:spcAft>
                          <a:spcPts val="0"/>
                        </a:spcAft>
                        <a:buNone/>
                      </a:pPr>
                      <a:r>
                        <a:rPr b="1" lang="en-US" sz="1800">
                          <a:solidFill>
                            <a:srgbClr val="FFFFFF"/>
                          </a:solidFill>
                        </a:rPr>
                        <a:t>lag 1 </a:t>
                      </a:r>
                    </a:p>
                    <a:p>
                      <a:pPr indent="0" lvl="0" marL="0" marR="0" rtl="0" algn="ctr">
                        <a:lnSpc>
                          <a:spcPct val="119791"/>
                        </a:lnSpc>
                        <a:spcBef>
                          <a:spcPts val="0"/>
                        </a:spcBef>
                        <a:spcAft>
                          <a:spcPts val="0"/>
                        </a:spcAft>
                        <a:buNone/>
                      </a:pPr>
                      <a:r>
                        <a:rPr b="1" lang="en-US" sz="1800">
                          <a:solidFill>
                            <a:srgbClr val="FFFFFF"/>
                          </a:solidFill>
                        </a:rPr>
                        <a:t>出現頻率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10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bl>
          </a:graphicData>
        </a:graphic>
      </p:graphicFrame>
      <p:sp>
        <p:nvSpPr>
          <p:cNvPr id="609" name="Shape 609"/>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4" name="Shape 614"/>
        <p:cNvGrpSpPr/>
        <p:nvPr/>
      </p:nvGrpSpPr>
      <p:grpSpPr>
        <a:xfrm>
          <a:off x="0" y="0"/>
          <a:ext cx="0" cy="0"/>
          <a:chOff x="0" y="0"/>
          <a:chExt cx="0" cy="0"/>
        </a:xfrm>
      </p:grpSpPr>
      <p:sp>
        <p:nvSpPr>
          <p:cNvPr id="615" name="Shape 615"/>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二項式分佈檢定</a:t>
            </a:r>
          </a:p>
        </p:txBody>
      </p:sp>
      <p:sp>
        <p:nvSpPr>
          <p:cNvPr id="616" name="Shape 616"/>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id="617" name="Shape 617"/>
          <p:cNvPicPr preferRelativeResize="0"/>
          <p:nvPr/>
        </p:nvPicPr>
        <p:blipFill rotWithShape="1">
          <a:blip r:embed="rId3">
            <a:alphaModFix/>
          </a:blip>
          <a:srcRect b="0" l="0" r="0" t="0"/>
          <a:stretch/>
        </p:blipFill>
        <p:spPr>
          <a:xfrm>
            <a:off x="1918700" y="2899238"/>
            <a:ext cx="3095700" cy="1866900"/>
          </a:xfrm>
          <a:prstGeom prst="rect">
            <a:avLst/>
          </a:prstGeom>
          <a:noFill/>
          <a:ln>
            <a:noFill/>
          </a:ln>
        </p:spPr>
      </p:pic>
      <p:sp>
        <p:nvSpPr>
          <p:cNvPr id="618" name="Shape 618"/>
          <p:cNvSpPr/>
          <p:nvPr/>
        </p:nvSpPr>
        <p:spPr>
          <a:xfrm>
            <a:off x="2849000" y="5115275"/>
            <a:ext cx="2165400" cy="798600"/>
          </a:xfrm>
          <a:prstGeom prst="wedgeRoundRectCallout">
            <a:avLst>
              <a:gd fmla="val 926" name="adj1"/>
              <a:gd fmla="val -93457" name="adj2"/>
              <a:gd fmla="val 0" name="adj3"/>
            </a:avLst>
          </a:prstGeom>
          <a:solidFill>
            <a:srgbClr val="FFFFFF"/>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2400"/>
              <a:t>標準誤修正</a:t>
            </a:r>
          </a:p>
        </p:txBody>
      </p:sp>
      <p:sp>
        <p:nvSpPr>
          <p:cNvPr id="619" name="Shape 619"/>
          <p:cNvSpPr/>
          <p:nvPr/>
        </p:nvSpPr>
        <p:spPr>
          <a:xfrm>
            <a:off x="201075" y="1762575"/>
            <a:ext cx="3297900" cy="933900"/>
          </a:xfrm>
          <a:prstGeom prst="wedgeRoundRectCallout">
            <a:avLst>
              <a:gd fmla="val 37609" name="adj1"/>
              <a:gd fmla="val 87242" name="adj2"/>
              <a:gd fmla="val 0" name="adj3"/>
            </a:avLst>
          </a:prstGeom>
          <a:solidFill>
            <a:srgbClr val="FFFFFF"/>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2400"/>
              <a:t>實際B-&gt;C</a:t>
            </a:r>
          </a:p>
          <a:p>
            <a:pPr lvl="0" rtl="0" algn="ctr">
              <a:spcBef>
                <a:spcPts val="0"/>
              </a:spcBef>
              <a:buNone/>
            </a:pPr>
            <a:r>
              <a:rPr lang="en-US" sz="2400"/>
              <a:t>序列轉換出現次數</a:t>
            </a:r>
          </a:p>
        </p:txBody>
      </p:sp>
      <p:sp>
        <p:nvSpPr>
          <p:cNvPr id="620" name="Shape 620"/>
          <p:cNvSpPr/>
          <p:nvPr/>
        </p:nvSpPr>
        <p:spPr>
          <a:xfrm>
            <a:off x="4011025" y="1762575"/>
            <a:ext cx="3297900" cy="933900"/>
          </a:xfrm>
          <a:prstGeom prst="wedgeRoundRectCallout">
            <a:avLst>
              <a:gd fmla="val -37162" name="adj1"/>
              <a:gd fmla="val 78175" name="adj2"/>
              <a:gd fmla="val 0" name="adj3"/>
            </a:avLst>
          </a:prstGeom>
          <a:solidFill>
            <a:srgbClr val="FFFFFF"/>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2400"/>
              <a:t>B-&gt;C</a:t>
            </a:r>
          </a:p>
          <a:p>
            <a:pPr lvl="0" rtl="0" algn="ctr">
              <a:spcBef>
                <a:spcPts val="0"/>
              </a:spcBef>
              <a:buNone/>
            </a:pPr>
            <a:r>
              <a:rPr lang="en-US" sz="2400"/>
              <a:t>序列轉換出現期望值</a:t>
            </a:r>
          </a:p>
        </p:txBody>
      </p:sp>
      <p:sp>
        <p:nvSpPr>
          <p:cNvPr id="621" name="Shape 621"/>
          <p:cNvSpPr txBox="1"/>
          <p:nvPr/>
        </p:nvSpPr>
        <p:spPr>
          <a:xfrm>
            <a:off x="5455345" y="3219150"/>
            <a:ext cx="3206700" cy="1269900"/>
          </a:xfrm>
          <a:prstGeom prst="rect">
            <a:avLst/>
          </a:prstGeom>
          <a:noFill/>
          <a:ln>
            <a:noFill/>
          </a:ln>
        </p:spPr>
        <p:txBody>
          <a:bodyPr anchorCtr="0" anchor="t" bIns="91425" lIns="91425" rIns="91425" tIns="91425">
            <a:noAutofit/>
          </a:bodyPr>
          <a:lstStyle/>
          <a:p>
            <a:pPr indent="-381000" lvl="0" marL="457200">
              <a:spcBef>
                <a:spcPts val="0"/>
              </a:spcBef>
              <a:spcAft>
                <a:spcPts val="1000"/>
              </a:spcAft>
              <a:buSzPct val="100000"/>
              <a:buChar char="●"/>
            </a:pPr>
            <a:r>
              <a:rPr b="1" lang="en-US" sz="2400"/>
              <a:t>H</a:t>
            </a:r>
            <a:r>
              <a:rPr b="1" baseline="-25000" lang="en-US" sz="2400"/>
              <a:t>0</a:t>
            </a:r>
            <a:r>
              <a:rPr b="1" lang="en-US" sz="2400"/>
              <a:t>: x ≦ NP</a:t>
            </a:r>
            <a:br>
              <a:rPr lang="en-US" sz="2400"/>
            </a:br>
            <a:r>
              <a:rPr lang="en-US" sz="2400"/>
              <a:t>B-&gt;C出現頻率低於或等於出現期望值</a:t>
            </a:r>
          </a:p>
          <a:p>
            <a:pPr indent="-381000" lvl="0" marL="457200">
              <a:spcBef>
                <a:spcPts val="0"/>
              </a:spcBef>
              <a:buSzPct val="100000"/>
              <a:buChar char="●"/>
            </a:pPr>
            <a:r>
              <a:rPr b="1" lang="en-US" sz="2400"/>
              <a:t>H</a:t>
            </a:r>
            <a:r>
              <a:rPr b="1" baseline="-25000" lang="en-US" sz="2400"/>
              <a:t>1</a:t>
            </a:r>
            <a:r>
              <a:rPr b="1" lang="en-US" sz="2400"/>
              <a:t>: x &gt; NP</a:t>
            </a:r>
            <a:br>
              <a:rPr lang="en-US" sz="2400"/>
            </a:br>
            <a:r>
              <a:rPr lang="en-US" sz="2400">
                <a:solidFill>
                  <a:schemeClr val="dk1"/>
                </a:solidFill>
              </a:rPr>
              <a:t>B-&gt;C出現頻率大於出現期望值</a:t>
            </a: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5" name="Shape 625"/>
        <p:cNvGrpSpPr/>
        <p:nvPr/>
      </p:nvGrpSpPr>
      <p:grpSpPr>
        <a:xfrm>
          <a:off x="0" y="0"/>
          <a:ext cx="0" cy="0"/>
          <a:chOff x="0" y="0"/>
          <a:chExt cx="0" cy="0"/>
        </a:xfrm>
      </p:grpSpPr>
      <p:sp>
        <p:nvSpPr>
          <p:cNvPr id="626" name="Shape 626"/>
          <p:cNvSpPr txBox="1"/>
          <p:nvPr>
            <p:ph type="title"/>
          </p:nvPr>
        </p:nvSpPr>
        <p:spPr>
          <a:xfrm>
            <a:off x="838200" y="571500"/>
            <a:ext cx="7556100" cy="583500"/>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lang="en-US">
                <a:solidFill>
                  <a:schemeClr val="lt1"/>
                </a:solidFill>
                <a:latin typeface="Calibri"/>
                <a:ea typeface="Calibri"/>
                <a:cs typeface="Calibri"/>
                <a:sym typeface="Calibri"/>
              </a:rPr>
              <a:t>Allison &amp; Liker (1982) z分數算法</a:t>
            </a:r>
          </a:p>
        </p:txBody>
      </p:sp>
      <p:sp>
        <p:nvSpPr>
          <p:cNvPr id="627" name="Shape 627"/>
          <p:cNvSpPr txBox="1"/>
          <p:nvPr>
            <p:ph idx="4294967295" type="body"/>
          </p:nvPr>
        </p:nvSpPr>
        <p:spPr>
          <a:xfrm>
            <a:off x="4737175" y="1581150"/>
            <a:ext cx="3925800" cy="615900"/>
          </a:xfrm>
          <a:prstGeom prst="rect">
            <a:avLst/>
          </a:prstGeom>
          <a:noFill/>
          <a:ln>
            <a:noFill/>
          </a:ln>
        </p:spPr>
        <p:txBody>
          <a:bodyPr anchorCtr="0" anchor="b" bIns="34275" lIns="34275" rIns="34275" tIns="34275">
            <a:noAutofit/>
          </a:bodyPr>
          <a:lstStyle/>
          <a:p>
            <a:pPr indent="0" lvl="0" marL="0" marR="0" rtl="0" algn="l">
              <a:lnSpc>
                <a:spcPct val="119791"/>
              </a:lnSpc>
              <a:spcBef>
                <a:spcPts val="0"/>
              </a:spcBef>
              <a:spcAft>
                <a:spcPts val="0"/>
              </a:spcAft>
              <a:buClr>
                <a:schemeClr val="dk2"/>
              </a:buClr>
              <a:buSzPct val="25000"/>
              <a:buFont typeface="Noto Symbol"/>
              <a:buNone/>
            </a:pPr>
            <a:r>
              <a:rPr b="1" i="0" lang="en-US" sz="2399" u="none" cap="none" strike="noStrike">
                <a:solidFill>
                  <a:srgbClr val="000000"/>
                </a:solidFill>
                <a:latin typeface="Arial"/>
                <a:ea typeface="Arial"/>
                <a:cs typeface="Arial"/>
                <a:sym typeface="Arial"/>
              </a:rPr>
              <a:t>意義</a:t>
            </a:r>
          </a:p>
        </p:txBody>
      </p:sp>
      <p:sp>
        <p:nvSpPr>
          <p:cNvPr id="628" name="Shape 628"/>
          <p:cNvSpPr txBox="1"/>
          <p:nvPr/>
        </p:nvSpPr>
        <p:spPr>
          <a:xfrm>
            <a:off x="399438" y="2931400"/>
            <a:ext cx="8345100" cy="2644800"/>
          </a:xfrm>
          <a:prstGeom prst="rect">
            <a:avLst/>
          </a:prstGeom>
          <a:noFill/>
          <a:ln>
            <a:noFill/>
          </a:ln>
        </p:spPr>
        <p:txBody>
          <a:bodyPr anchorCtr="0" anchor="t" bIns="34275" lIns="34275" rIns="34275" tIns="34275">
            <a:noAutofit/>
          </a:bodyPr>
          <a:lstStyle/>
          <a:p>
            <a:pPr indent="-203199" lvl="0" marL="342900" marR="0" rtl="0" algn="l">
              <a:lnSpc>
                <a:spcPct val="119791"/>
              </a:lnSpc>
              <a:spcBef>
                <a:spcPts val="0"/>
              </a:spcBef>
              <a:buClr>
                <a:schemeClr val="dk2"/>
              </a:buClr>
              <a:buSzPct val="98723"/>
              <a:buFont typeface="Arial"/>
              <a:buChar char="●"/>
            </a:pPr>
            <a:r>
              <a:rPr b="1" lang="en-US" sz="2399"/>
              <a:t>x→</a:t>
            </a:r>
            <a:r>
              <a:rPr b="1" lang="en-US" sz="2399">
                <a:solidFill>
                  <a:srgbClr val="FF0000"/>
                </a:solidFill>
              </a:rPr>
              <a:t>f(g,t)</a:t>
            </a:r>
            <a:r>
              <a:rPr b="0" i="0" lang="en-US" sz="2399" u="none" cap="none" strike="noStrike">
                <a:latin typeface="Arial"/>
                <a:ea typeface="Arial"/>
                <a:cs typeface="Arial"/>
                <a:sym typeface="Arial"/>
              </a:rPr>
              <a:t>：欲觀察轉換序列(</a:t>
            </a:r>
            <a:r>
              <a:rPr lang="en-US" sz="2399"/>
              <a:t>給定編碼</a:t>
            </a:r>
            <a:r>
              <a:rPr b="0" i="0" lang="en-US" sz="2399" u="none" cap="none" strike="noStrike">
                <a:latin typeface="Arial"/>
                <a:ea typeface="Arial"/>
                <a:cs typeface="Arial"/>
                <a:sym typeface="Arial"/>
              </a:rPr>
              <a:t>g-&gt;</a:t>
            </a:r>
            <a:r>
              <a:rPr lang="en-US" sz="2399"/>
              <a:t>目標編碼</a:t>
            </a:r>
            <a:r>
              <a:rPr b="0" i="0" lang="en-US" sz="2399" u="none" cap="none" strike="noStrike">
                <a:latin typeface="Arial"/>
                <a:ea typeface="Arial"/>
                <a:cs typeface="Arial"/>
                <a:sym typeface="Arial"/>
              </a:rPr>
              <a:t>t)的頻率</a:t>
            </a:r>
            <a:r>
              <a:rPr lang="en-US" sz="2399"/>
              <a:t>(</a:t>
            </a:r>
            <a:r>
              <a:rPr b="1" lang="en-US" sz="2399">
                <a:solidFill>
                  <a:srgbClr val="FF0000"/>
                </a:solidFill>
              </a:rPr>
              <a:t>f</a:t>
            </a:r>
            <a:r>
              <a:rPr lang="en-US" sz="2399"/>
              <a:t>requency)</a:t>
            </a:r>
          </a:p>
          <a:p>
            <a:pPr indent="-205080" lvl="0" marL="342900" marR="0" rtl="0" algn="l">
              <a:lnSpc>
                <a:spcPct val="119791"/>
              </a:lnSpc>
              <a:spcBef>
                <a:spcPts val="0"/>
              </a:spcBef>
              <a:buClr>
                <a:schemeClr val="dk2"/>
              </a:buClr>
              <a:buSzPct val="99958"/>
              <a:buFont typeface="Arial"/>
              <a:buChar char="●"/>
            </a:pPr>
            <a:r>
              <a:rPr b="1" lang="en-US" sz="2399"/>
              <a:t>N→</a:t>
            </a:r>
            <a:r>
              <a:rPr b="1" lang="en-US" sz="2399">
                <a:solidFill>
                  <a:srgbClr val="FF0000"/>
                </a:solidFill>
              </a:rPr>
              <a:t>f(g)</a:t>
            </a:r>
            <a:r>
              <a:rPr lang="en-US" sz="2399"/>
              <a:t>：給定編碼(given code, </a:t>
            </a:r>
            <a:r>
              <a:rPr lang="en-US" sz="2399">
                <a:solidFill>
                  <a:srgbClr val="FF0000"/>
                </a:solidFill>
              </a:rPr>
              <a:t>g</a:t>
            </a:r>
            <a:r>
              <a:rPr lang="en-US" sz="2399"/>
              <a:t>)出現的頻率</a:t>
            </a:r>
          </a:p>
          <a:p>
            <a:pPr indent="-205080" lvl="0" marL="342900" marR="0" rtl="0" algn="l">
              <a:lnSpc>
                <a:spcPct val="119791"/>
              </a:lnSpc>
              <a:spcBef>
                <a:spcPts val="0"/>
              </a:spcBef>
              <a:buClr>
                <a:schemeClr val="dk2"/>
              </a:buClr>
              <a:buSzPct val="99958"/>
              <a:buFont typeface="Arial"/>
              <a:buChar char="●"/>
            </a:pPr>
            <a:r>
              <a:rPr b="1" lang="en-US" sz="2399"/>
              <a:t>P→</a:t>
            </a:r>
            <a:r>
              <a:rPr b="1" lang="en-US" sz="2399">
                <a:solidFill>
                  <a:srgbClr val="FF0000"/>
                </a:solidFill>
              </a:rPr>
              <a:t>p(t)</a:t>
            </a:r>
            <a:r>
              <a:rPr lang="en-US" sz="2399"/>
              <a:t>：目標編碼(target code, </a:t>
            </a:r>
            <a:r>
              <a:rPr lang="en-US" sz="2399">
                <a:solidFill>
                  <a:srgbClr val="FF0000"/>
                </a:solidFill>
              </a:rPr>
              <a:t>t</a:t>
            </a:r>
            <a:r>
              <a:rPr lang="en-US" sz="2399"/>
              <a:t>)出現的機率 (</a:t>
            </a:r>
            <a:r>
              <a:rPr b="1" lang="en-US" sz="2399">
                <a:solidFill>
                  <a:srgbClr val="FF0000"/>
                </a:solidFill>
              </a:rPr>
              <a:t>p</a:t>
            </a:r>
            <a:r>
              <a:rPr lang="en-US" sz="2399"/>
              <a:t>robability)</a:t>
            </a:r>
          </a:p>
          <a:p>
            <a:pPr indent="-380936" lvl="1" marL="914400" marR="0" rtl="0" algn="l">
              <a:lnSpc>
                <a:spcPct val="119791"/>
              </a:lnSpc>
              <a:spcBef>
                <a:spcPts val="0"/>
              </a:spcBef>
              <a:buSzPct val="99958"/>
              <a:buChar char="○"/>
            </a:pPr>
            <a:r>
              <a:rPr b="1" lang="en-US" sz="2399"/>
              <a:t>Q→[1 - p(t)]</a:t>
            </a:r>
          </a:p>
          <a:p>
            <a:pPr indent="-205080" lvl="0" marL="342900" marR="0" rtl="0" algn="l">
              <a:lnSpc>
                <a:spcPct val="119791"/>
              </a:lnSpc>
              <a:spcBef>
                <a:spcPts val="0"/>
              </a:spcBef>
              <a:spcAft>
                <a:spcPts val="1000"/>
              </a:spcAft>
              <a:buClr>
                <a:schemeClr val="dk2"/>
              </a:buClr>
              <a:buSzPct val="99958"/>
              <a:buFont typeface="Arial"/>
              <a:buChar char="●"/>
            </a:pPr>
            <a:r>
              <a:rPr b="1" lang="en-US" sz="2399">
                <a:solidFill>
                  <a:srgbClr val="FF0000"/>
                </a:solidFill>
              </a:rPr>
              <a:t>p(g)</a:t>
            </a:r>
            <a:r>
              <a:rPr lang="en-US" sz="2399"/>
              <a:t>：給定編碼出現的機率</a:t>
            </a:r>
          </a:p>
          <a:p>
            <a:pPr indent="-203200" lvl="0" marL="342900" marR="0" rtl="0" algn="l">
              <a:lnSpc>
                <a:spcPct val="119791"/>
              </a:lnSpc>
              <a:spcBef>
                <a:spcPts val="431"/>
              </a:spcBef>
              <a:buClr>
                <a:schemeClr val="dk2"/>
              </a:buClr>
              <a:buSzPct val="98723"/>
              <a:buFont typeface="Arial"/>
              <a:buChar char="●"/>
            </a:pPr>
            <a:r>
              <a:rPr lang="en-US" sz="2399"/>
              <a:t>z：序列轉換的顯著程度</a:t>
            </a:r>
            <a:br>
              <a:rPr lang="en-US" sz="2399"/>
            </a:br>
            <a:r>
              <a:rPr b="0" i="0" lang="en-US" sz="2399" u="none" cap="none" strike="noStrike">
                <a:latin typeface="Arial"/>
                <a:ea typeface="Arial"/>
                <a:cs typeface="Arial"/>
                <a:sym typeface="Arial"/>
              </a:rPr>
              <a:t>超過</a:t>
            </a:r>
            <a:r>
              <a:rPr b="0" i="0" lang="en-US" sz="2399" u="none" cap="none" strike="noStrike">
                <a:solidFill>
                  <a:srgbClr val="FF0000"/>
                </a:solidFill>
                <a:latin typeface="Arial"/>
                <a:ea typeface="Arial"/>
                <a:cs typeface="Arial"/>
                <a:sym typeface="Arial"/>
              </a:rPr>
              <a:t>1.9</a:t>
            </a:r>
            <a:r>
              <a:rPr lang="en-US" sz="2399">
                <a:solidFill>
                  <a:srgbClr val="FF0000"/>
                </a:solidFill>
              </a:rPr>
              <a:t>5</a:t>
            </a:r>
            <a:r>
              <a:rPr b="0" i="0" lang="en-US" sz="2399" u="none" cap="none" strike="noStrike">
                <a:latin typeface="Arial"/>
                <a:ea typeface="Arial"/>
                <a:cs typeface="Arial"/>
                <a:sym typeface="Arial"/>
              </a:rPr>
              <a:t>即達到顯著性(同等於</a:t>
            </a:r>
            <a:r>
              <a:rPr lang="en-US" sz="2399"/>
              <a:t>單尾右側</a:t>
            </a:r>
            <a:r>
              <a:rPr b="0" i="0" lang="en-US" sz="2399" u="none" cap="none" strike="noStrike">
                <a:latin typeface="Arial"/>
                <a:ea typeface="Arial"/>
                <a:cs typeface="Arial"/>
                <a:sym typeface="Arial"/>
              </a:rPr>
              <a:t>檢定中</a:t>
            </a:r>
            <a:r>
              <a:rPr lang="en-US" sz="2399"/>
              <a:t>的</a:t>
            </a:r>
            <a:r>
              <a:rPr b="0" i="0" lang="en-US" sz="2399" u="none" cap="none" strike="noStrike">
                <a:latin typeface="Arial"/>
                <a:ea typeface="Arial"/>
                <a:cs typeface="Arial"/>
                <a:sym typeface="Arial"/>
              </a:rPr>
              <a:t>p &lt; 0.05)</a:t>
            </a:r>
          </a:p>
        </p:txBody>
      </p:sp>
      <p:sp>
        <p:nvSpPr>
          <p:cNvPr id="629" name="Shape 629"/>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id="630" name="Shape 630"/>
          <p:cNvPicPr preferRelativeResize="0"/>
          <p:nvPr/>
        </p:nvPicPr>
        <p:blipFill>
          <a:blip r:embed="rId3">
            <a:alphaModFix/>
          </a:blip>
          <a:stretch>
            <a:fillRect/>
          </a:stretch>
        </p:blipFill>
        <p:spPr>
          <a:xfrm>
            <a:off x="563099" y="1296250"/>
            <a:ext cx="8106300" cy="1493908"/>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4" name="Shape 634"/>
        <p:cNvGrpSpPr/>
        <p:nvPr/>
      </p:nvGrpSpPr>
      <p:grpSpPr>
        <a:xfrm>
          <a:off x="0" y="0"/>
          <a:ext cx="0" cy="0"/>
          <a:chOff x="0" y="0"/>
          <a:chExt cx="0" cy="0"/>
        </a:xfrm>
      </p:grpSpPr>
      <p:sp>
        <p:nvSpPr>
          <p:cNvPr id="635" name="Shape 635"/>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lvl="0" rtl="0" algn="ctr">
              <a:spcBef>
                <a:spcPts val="0"/>
              </a:spcBef>
              <a:buSzPct val="25000"/>
              <a:buNone/>
            </a:pPr>
            <a:r>
              <a:rPr lang="en-US">
                <a:solidFill>
                  <a:schemeClr val="lt1"/>
                </a:solidFill>
                <a:latin typeface="Calibri"/>
                <a:ea typeface="Calibri"/>
                <a:cs typeface="Calibri"/>
                <a:sym typeface="Calibri"/>
              </a:rPr>
              <a:t>要觀察轉換序列的參數</a:t>
            </a:r>
          </a:p>
        </p:txBody>
      </p:sp>
      <p:graphicFrame>
        <p:nvGraphicFramePr>
          <p:cNvPr id="636" name="Shape 636"/>
          <p:cNvGraphicFramePr/>
          <p:nvPr/>
        </p:nvGraphicFramePr>
        <p:xfrm>
          <a:off x="468293" y="2055416"/>
          <a:ext cx="3000000" cy="2999999"/>
        </p:xfrm>
        <a:graphic>
          <a:graphicData uri="http://schemas.openxmlformats.org/drawingml/2006/table">
            <a:tbl>
              <a:tblPr>
                <a:noFill/>
                <a:tableStyleId>{72605580-CAF3-42C0-B2D6-0B227B4C2BBD}</a:tableStyleId>
              </a:tblPr>
              <a:tblGrid>
                <a:gridCol w="1319425"/>
                <a:gridCol w="1405525"/>
                <a:gridCol w="1405525"/>
                <a:gridCol w="1405525"/>
                <a:gridCol w="1291275"/>
                <a:gridCol w="1402325"/>
              </a:tblGrid>
              <a:tr h="100000">
                <a:tc>
                  <a:txBody>
                    <a:bodyPr>
                      <a:noAutofit/>
                    </a:bodyPr>
                    <a:lstStyle/>
                    <a:p>
                      <a:pPr indent="0" lvl="0" marL="0" marR="0" rtl="0" algn="ctr">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(Target Code),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c>
                  <a:txBody>
                    <a:bodyPr>
                      <a:noAutofit/>
                    </a:bodyPr>
                    <a:lstStyle/>
                    <a:p>
                      <a:pPr indent="0" lvl="0" marL="0" marR="0" rtl="0" algn="ctr">
                        <a:lnSpc>
                          <a:spcPct val="119791"/>
                        </a:lnSpc>
                        <a:spcBef>
                          <a:spcPts val="0"/>
                        </a:spcBef>
                        <a:spcAft>
                          <a:spcPts val="0"/>
                        </a:spcAft>
                        <a:buNone/>
                      </a:pPr>
                      <a:r>
                        <a:t/>
                      </a:r>
                      <a:endParaRPr b="1" sz="24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None/>
                      </a:pPr>
                      <a:r>
                        <a:t/>
                      </a:r>
                      <a:endParaRPr b="1" sz="2400" u="none" cap="none" strike="noStrike">
                        <a:solidFill>
                          <a:srgbClr val="FFFFFF"/>
                        </a:solidFill>
                        <a:latin typeface="Arial"/>
                        <a:ea typeface="Arial"/>
                        <a:cs typeface="Arial"/>
                        <a:sym typeface="Aria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73650">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a:t>
                      </a:r>
                      <a:r>
                        <a:rPr b="1" lang="en-US" sz="1800">
                          <a:solidFill>
                            <a:srgbClr val="FFFFFF"/>
                          </a:solidFill>
                        </a:rPr>
                        <a:t>定編碼</a:t>
                      </a:r>
                    </a:p>
                    <a:p>
                      <a:pPr indent="0" lvl="0" marL="0" marR="0" rtl="0" algn="ctr">
                        <a:lnSpc>
                          <a:spcPct val="100000"/>
                        </a:lnSpc>
                        <a:spcBef>
                          <a:spcPts val="0"/>
                        </a:spcBef>
                        <a:spcAft>
                          <a:spcPts val="0"/>
                        </a:spcAft>
                        <a:buClr>
                          <a:schemeClr val="dk1"/>
                        </a:buClr>
                        <a:buSzPct val="25000"/>
                        <a:buFont typeface="Cambria"/>
                        <a:buNone/>
                      </a:pPr>
                      <a:r>
                        <a:rPr b="1" lang="en-US" sz="1600">
                          <a:solidFill>
                            <a:srgbClr val="FFFFFF"/>
                          </a:solidFill>
                        </a:rPr>
                        <a:t>(Given Code)</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00"/>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ctr">
                        <a:lnSpc>
                          <a:spcPct val="119791"/>
                        </a:lnSpc>
                        <a:spcBef>
                          <a:spcPts val="0"/>
                        </a:spcBef>
                        <a:spcAft>
                          <a:spcPts val="0"/>
                        </a:spcAft>
                        <a:buNone/>
                      </a:pPr>
                      <a:r>
                        <a:rPr b="1" lang="en-US" sz="1800">
                          <a:solidFill>
                            <a:srgbClr val="FFFFFF"/>
                          </a:solidFill>
                        </a:rPr>
                        <a:t>lag 0</a:t>
                      </a:r>
                    </a:p>
                    <a:p>
                      <a:pPr indent="0" lvl="0" marL="0" marR="0" rtl="0" algn="ctr">
                        <a:lnSpc>
                          <a:spcPct val="119791"/>
                        </a:lnSpc>
                        <a:spcBef>
                          <a:spcPts val="0"/>
                        </a:spcBef>
                        <a:spcAft>
                          <a:spcPts val="0"/>
                        </a:spcAft>
                        <a:buNone/>
                      </a:pPr>
                      <a:r>
                        <a:rPr b="1" lang="en-US" sz="1800">
                          <a:solidFill>
                            <a:srgbClr val="FFFFFF"/>
                          </a:solidFill>
                        </a:rPr>
                        <a:t>出現頻率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1800" u="none" cap="none" strike="noStrike">
                          <a:solidFill>
                            <a:srgbClr val="FFFFFF"/>
                          </a:solidFill>
                          <a:latin typeface="Arial"/>
                          <a:ea typeface="Arial"/>
                          <a:cs typeface="Arial"/>
                          <a:sym typeface="Arial"/>
                        </a:rPr>
                        <a:t>編碼</a:t>
                      </a:r>
                      <a:r>
                        <a:rPr b="1" lang="en-US" sz="1800">
                          <a:solidFill>
                            <a:srgbClr val="FFFFFF"/>
                          </a:solidFill>
                        </a:rPr>
                        <a:t>總共</a:t>
                      </a:r>
                    </a:p>
                    <a:p>
                      <a:pPr indent="0" lvl="0" marL="0" marR="0" rtl="0" algn="ctr">
                        <a:lnSpc>
                          <a:spcPct val="119791"/>
                        </a:lnSpc>
                        <a:spcBef>
                          <a:spcPts val="0"/>
                        </a:spcBef>
                        <a:spcAft>
                          <a:spcPts val="0"/>
                        </a:spcAft>
                        <a:buClr>
                          <a:srgbClr val="FFFFFF"/>
                        </a:buClr>
                        <a:buSzPct val="25000"/>
                        <a:buFont typeface="Arial"/>
                        <a:buNone/>
                      </a:pPr>
                      <a:r>
                        <a:rPr b="1" lang="en-US" sz="1800">
                          <a:solidFill>
                            <a:srgbClr val="FFFFFF"/>
                          </a:solidFill>
                        </a:rPr>
                        <a:t>出現</a:t>
                      </a:r>
                      <a:r>
                        <a:rPr b="1" lang="en-US" sz="1800" u="none" cap="none" strike="noStrike">
                          <a:solidFill>
                            <a:srgbClr val="FFFFFF"/>
                          </a:solidFill>
                          <a:latin typeface="Arial"/>
                          <a:ea typeface="Arial"/>
                          <a:cs typeface="Arial"/>
                          <a:sym typeface="Arial"/>
                        </a:rPr>
                        <a:t>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00"/>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b="1" lang="en-US" sz="2400" u="none" cap="none" strike="noStrike">
                          <a:solidFill>
                            <a:srgbClr val="FF0000"/>
                          </a:solidFill>
                          <a:latin typeface="Arial"/>
                          <a:ea typeface="Arial"/>
                          <a:cs typeface="Arial"/>
                          <a:sym typeface="Arial"/>
                        </a:rPr>
                        <a:t>2</a:t>
                      </a:r>
                      <a:r>
                        <a:rPr b="1" lang="en-US" sz="2400">
                          <a:solidFill>
                            <a:srgbClr val="FF0000"/>
                          </a:solidFill>
                        </a:rPr>
                        <a:t>=f(g,t)</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indent="0" lvl="0" marL="0" marR="0" rtl="0" algn="r">
                        <a:lnSpc>
                          <a:spcPct val="119791"/>
                        </a:lnSpc>
                        <a:spcBef>
                          <a:spcPts val="0"/>
                        </a:spcBef>
                        <a:spcAft>
                          <a:spcPts val="0"/>
                        </a:spcAft>
                        <a:buNone/>
                      </a:pPr>
                      <a:r>
                        <a:rPr b="1" lang="en-US" sz="2400">
                          <a:solidFill>
                            <a:srgbClr val="FFFF00"/>
                          </a:solidFill>
                        </a:rPr>
                        <a:t>4</a:t>
                      </a:r>
                      <a:r>
                        <a:rPr b="1" lang="en-US" sz="2400">
                          <a:solidFill>
                            <a:srgbClr val="FFFF00"/>
                          </a:solidFill>
                        </a:rPr>
                        <a:t>=f(g)</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C0D2E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800475">
                <a:tc>
                  <a:txBody>
                    <a:bodyPr>
                      <a:noAutofit/>
                    </a:bodyPr>
                    <a:lstStyle/>
                    <a:p>
                      <a:pPr indent="0" lvl="0" marL="0" marR="0" rtl="0" algn="ctr">
                        <a:lnSpc>
                          <a:spcPct val="119791"/>
                        </a:lnSpc>
                        <a:spcBef>
                          <a:spcPts val="0"/>
                        </a:spcBef>
                        <a:spcAft>
                          <a:spcPts val="0"/>
                        </a:spcAft>
                        <a:buNone/>
                      </a:pPr>
                      <a:r>
                        <a:rPr b="1" lang="en-US" sz="1800">
                          <a:solidFill>
                            <a:srgbClr val="FFFFFF"/>
                          </a:solidFill>
                        </a:rPr>
                        <a:t>lag 1 </a:t>
                      </a:r>
                    </a:p>
                    <a:p>
                      <a:pPr indent="0" lvl="0" marL="0" marR="0" rtl="0" algn="ctr">
                        <a:lnSpc>
                          <a:spcPct val="119791"/>
                        </a:lnSpc>
                        <a:spcBef>
                          <a:spcPts val="0"/>
                        </a:spcBef>
                        <a:spcAft>
                          <a:spcPts val="0"/>
                        </a:spcAft>
                        <a:buNone/>
                      </a:pPr>
                      <a:r>
                        <a:rPr b="1" lang="en-US" sz="1800">
                          <a:solidFill>
                            <a:srgbClr val="FFFFFF"/>
                          </a:solidFill>
                        </a:rPr>
                        <a:t>出現頻率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None/>
                      </a:pPr>
                      <a:r>
                        <a:rPr lang="en-US" sz="2400">
                          <a:solidFill>
                            <a:srgbClr val="FFFF00"/>
                          </a:solidFill>
                        </a:rPr>
                        <a:t>3=f(t)</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r">
                        <a:lnSpc>
                          <a:spcPct val="119791"/>
                        </a:lnSpc>
                        <a:spcBef>
                          <a:spcPts val="0"/>
                        </a:spcBef>
                        <a:spcAft>
                          <a:spcPts val="0"/>
                        </a:spcAft>
                        <a:buNone/>
                      </a:pPr>
                      <a:r>
                        <a:rPr lang="en-US" sz="2400">
                          <a:solidFill>
                            <a:srgbClr val="FFFF00"/>
                          </a:solidFill>
                        </a:rPr>
                        <a:t>9=N</a:t>
                      </a:r>
                      <a:r>
                        <a:rPr baseline="-25000" lang="en-US" sz="2400">
                          <a:solidFill>
                            <a:srgbClr val="FFFF00"/>
                          </a:solidFill>
                        </a:rPr>
                        <a:t>s</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10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bl>
          </a:graphicData>
        </a:graphic>
      </p:graphicFrame>
      <p:sp>
        <p:nvSpPr>
          <p:cNvPr id="637" name="Shape 637"/>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638" name="Shape 638"/>
          <p:cNvSpPr txBox="1"/>
          <p:nvPr/>
        </p:nvSpPr>
        <p:spPr>
          <a:xfrm>
            <a:off x="976025" y="5798275"/>
            <a:ext cx="7596600" cy="886200"/>
          </a:xfrm>
          <a:prstGeom prst="rect">
            <a:avLst/>
          </a:prstGeom>
          <a:noFill/>
          <a:ln>
            <a:noFill/>
          </a:ln>
        </p:spPr>
        <p:txBody>
          <a:bodyPr anchorCtr="0" anchor="t" bIns="91425" lIns="91425" rIns="91425" tIns="91425">
            <a:noAutofit/>
          </a:bodyPr>
          <a:lstStyle/>
          <a:p>
            <a:pPr lvl="0" rtl="0" algn="ctr">
              <a:spcBef>
                <a:spcPts val="0"/>
              </a:spcBef>
              <a:buClr>
                <a:schemeClr val="dk1"/>
              </a:buClr>
              <a:buSzPct val="39285"/>
              <a:buFont typeface="Arial"/>
              <a:buNone/>
            </a:pPr>
            <a:r>
              <a:rPr lang="en-US" sz="2800">
                <a:solidFill>
                  <a:srgbClr val="980000"/>
                </a:solidFill>
                <a:latin typeface="Calibri"/>
                <a:ea typeface="Calibri"/>
                <a:cs typeface="Calibri"/>
                <a:sym typeface="Calibri"/>
              </a:rPr>
              <a:t>f(g,t)=2  f(g)=4</a:t>
            </a:r>
            <a:r>
              <a:rPr lang="en-US" sz="2800">
                <a:solidFill>
                  <a:schemeClr val="dk1"/>
                </a:solidFill>
                <a:latin typeface="Calibri"/>
                <a:ea typeface="Calibri"/>
                <a:cs typeface="Calibri"/>
                <a:sym typeface="Calibri"/>
              </a:rPr>
              <a:t>   p(t)=?  p(g)=?</a:t>
            </a: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3" name="Shape 643"/>
        <p:cNvGrpSpPr/>
        <p:nvPr/>
      </p:nvGrpSpPr>
      <p:grpSpPr>
        <a:xfrm>
          <a:off x="0" y="0"/>
          <a:ext cx="0" cy="0"/>
          <a:chOff x="0" y="0"/>
          <a:chExt cx="0" cy="0"/>
        </a:xfrm>
      </p:grpSpPr>
      <p:sp>
        <p:nvSpPr>
          <p:cNvPr id="644" name="Shape 644"/>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給定編碼出現機率p(g)的算法</a:t>
            </a:r>
          </a:p>
        </p:txBody>
      </p:sp>
      <p:sp>
        <p:nvSpPr>
          <p:cNvPr id="645" name="Shape 645"/>
          <p:cNvSpPr txBox="1"/>
          <p:nvPr>
            <p:ph idx="1" type="body"/>
          </p:nvPr>
        </p:nvSpPr>
        <p:spPr>
          <a:xfrm>
            <a:off x="533400" y="3844925"/>
            <a:ext cx="8191500" cy="2519400"/>
          </a:xfrm>
          <a:prstGeom prst="rect">
            <a:avLst/>
          </a:prstGeom>
        </p:spPr>
        <p:txBody>
          <a:bodyPr anchorCtr="0" anchor="t" bIns="91425" lIns="91425" rIns="91425" tIns="91425">
            <a:noAutofit/>
          </a:bodyPr>
          <a:lstStyle/>
          <a:p>
            <a:pPr indent="-228600" lvl="0" marL="457200" rtl="0">
              <a:lnSpc>
                <a:spcPct val="115000"/>
              </a:lnSpc>
              <a:spcBef>
                <a:spcPts val="0"/>
              </a:spcBef>
            </a:pPr>
            <a:r>
              <a:rPr lang="en-US"/>
              <a:t>f(g)：給定編碼在lag 0位置的出現頻率，f(g)= f(B) = 4</a:t>
            </a:r>
          </a:p>
          <a:p>
            <a:pPr indent="-228600" lvl="0" marL="457200" rtl="0">
              <a:lnSpc>
                <a:spcPct val="115000"/>
              </a:lnSpc>
              <a:spcBef>
                <a:spcPts val="0"/>
              </a:spcBef>
              <a:spcAft>
                <a:spcPts val="1000"/>
              </a:spcAft>
            </a:pPr>
            <a:r>
              <a:rPr lang="en-US"/>
              <a:t>N</a:t>
            </a:r>
            <a:r>
              <a:rPr baseline="-25000" lang="en-US"/>
              <a:t>s</a:t>
            </a:r>
            <a:r>
              <a:rPr lang="en-US"/>
              <a:t>：序列次數， </a:t>
            </a:r>
            <a:r>
              <a:rPr lang="en-US">
                <a:solidFill>
                  <a:schemeClr val="dk1"/>
                </a:solidFill>
              </a:rPr>
              <a:t>N</a:t>
            </a:r>
            <a:r>
              <a:rPr baseline="-25000" lang="en-US">
                <a:solidFill>
                  <a:schemeClr val="dk1"/>
                </a:solidFill>
              </a:rPr>
              <a:t>s</a:t>
            </a:r>
            <a:r>
              <a:rPr lang="en-US">
                <a:solidFill>
                  <a:schemeClr val="dk1"/>
                </a:solidFill>
              </a:rPr>
              <a:t>=9</a:t>
            </a:r>
          </a:p>
          <a:p>
            <a:pPr indent="0" lvl="0" marL="0" rtl="0">
              <a:lnSpc>
                <a:spcPct val="115000"/>
              </a:lnSpc>
              <a:spcBef>
                <a:spcPts val="0"/>
              </a:spcBef>
              <a:spcAft>
                <a:spcPts val="1000"/>
              </a:spcAft>
              <a:buNone/>
            </a:pPr>
            <a:r>
              <a:t/>
            </a:r>
            <a:endParaRPr>
              <a:solidFill>
                <a:schemeClr val="dk1"/>
              </a:solidFill>
            </a:endParaRPr>
          </a:p>
          <a:p>
            <a:pPr indent="-228600" lvl="0" marL="457200">
              <a:lnSpc>
                <a:spcPct val="115000"/>
              </a:lnSpc>
              <a:spcBef>
                <a:spcPts val="0"/>
              </a:spcBef>
            </a:pPr>
            <a:r>
              <a:rPr lang="en-US">
                <a:solidFill>
                  <a:srgbClr val="FF0000"/>
                </a:solidFill>
              </a:rPr>
              <a:t>p(g)</a:t>
            </a:r>
            <a:r>
              <a:rPr lang="en-US">
                <a:solidFill>
                  <a:schemeClr val="dk1"/>
                </a:solidFill>
              </a:rPr>
              <a:t> = 4 / 9 = </a:t>
            </a:r>
            <a:r>
              <a:rPr lang="en-US">
                <a:solidFill>
                  <a:srgbClr val="FF0000"/>
                </a:solidFill>
              </a:rPr>
              <a:t>0.44</a:t>
            </a:r>
          </a:p>
        </p:txBody>
      </p:sp>
      <p:sp>
        <p:nvSpPr>
          <p:cNvPr id="646" name="Shape 646"/>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id="647" name="Shape 647"/>
          <p:cNvPicPr preferRelativeResize="0"/>
          <p:nvPr/>
        </p:nvPicPr>
        <p:blipFill>
          <a:blip r:embed="rId3">
            <a:alphaModFix/>
          </a:blip>
          <a:stretch>
            <a:fillRect/>
          </a:stretch>
        </p:blipFill>
        <p:spPr>
          <a:xfrm>
            <a:off x="2633662" y="1714487"/>
            <a:ext cx="3876675" cy="1724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6" name="Shape 126"/>
        <p:cNvGrpSpPr/>
        <p:nvPr/>
      </p:nvGrpSpPr>
      <p:grpSpPr>
        <a:xfrm>
          <a:off x="0" y="0"/>
          <a:ext cx="0" cy="0"/>
          <a:chOff x="0" y="0"/>
          <a:chExt cx="0" cy="0"/>
        </a:xfrm>
      </p:grpSpPr>
      <p:sp>
        <p:nvSpPr>
          <p:cNvPr id="127" name="Shape 127"/>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研究設計</a:t>
            </a:r>
          </a:p>
        </p:txBody>
      </p:sp>
      <p:sp>
        <p:nvSpPr>
          <p:cNvPr id="128" name="Shape 128"/>
          <p:cNvSpPr/>
          <p:nvPr/>
        </p:nvSpPr>
        <p:spPr>
          <a:xfrm>
            <a:off x="389466" y="2455333"/>
            <a:ext cx="8593666" cy="3443761"/>
          </a:xfrm>
          <a:prstGeom prst="roundRect">
            <a:avLst>
              <a:gd fmla="val 7203" name="adj"/>
            </a:avLst>
          </a:prstGeom>
          <a:noFill/>
          <a:ln cap="flat" cmpd="sng" w="12700">
            <a:solidFill>
              <a:schemeClr val="accent6"/>
            </a:solidFill>
            <a:prstDash val="solid"/>
            <a:miter/>
            <a:headEnd len="med" w="med" type="none"/>
            <a:tailEnd len="med" w="med" type="none"/>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pic>
        <p:nvPicPr>
          <p:cNvPr id="129" name="Shape 129"/>
          <p:cNvPicPr preferRelativeResize="0"/>
          <p:nvPr/>
        </p:nvPicPr>
        <p:blipFill rotWithShape="1">
          <a:blip r:embed="rId3">
            <a:alphaModFix/>
          </a:blip>
          <a:srcRect b="0" l="0" r="0" t="0"/>
          <a:stretch/>
        </p:blipFill>
        <p:spPr>
          <a:xfrm>
            <a:off x="389466" y="1222904"/>
            <a:ext cx="1672437" cy="1672437"/>
          </a:xfrm>
          <a:prstGeom prst="rect">
            <a:avLst/>
          </a:prstGeom>
          <a:noFill/>
          <a:ln>
            <a:noFill/>
          </a:ln>
        </p:spPr>
      </p:pic>
      <p:sp>
        <p:nvSpPr>
          <p:cNvPr id="130" name="Shape 130"/>
          <p:cNvSpPr txBox="1"/>
          <p:nvPr/>
        </p:nvSpPr>
        <p:spPr>
          <a:xfrm>
            <a:off x="2133600" y="2086000"/>
            <a:ext cx="1710266"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1" i="0" lang="en-US" sz="1800" u="none" cap="none" strike="noStrike">
                <a:solidFill>
                  <a:schemeClr val="accent2"/>
                </a:solidFill>
                <a:latin typeface="Cambria"/>
                <a:ea typeface="Cambria"/>
                <a:cs typeface="Cambria"/>
                <a:sym typeface="Cambria"/>
              </a:rPr>
              <a:t>研究場域</a:t>
            </a:r>
          </a:p>
        </p:txBody>
      </p:sp>
      <p:sp>
        <p:nvSpPr>
          <p:cNvPr id="131" name="Shape 131"/>
          <p:cNvSpPr/>
          <p:nvPr/>
        </p:nvSpPr>
        <p:spPr>
          <a:xfrm>
            <a:off x="2512618" y="3640667"/>
            <a:ext cx="1176865" cy="668865"/>
          </a:xfrm>
          <a:prstGeom prst="roundRect">
            <a:avLst>
              <a:gd fmla="val 16667" name="adj"/>
            </a:avLst>
          </a:prstGeom>
          <a:solidFill>
            <a:schemeClr val="accent2"/>
          </a:solidFill>
          <a:ln cap="flat" cmpd="sng" w="12700">
            <a:solidFill>
              <a:srgbClr val="8C3A38"/>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依變項</a:t>
            </a:r>
          </a:p>
        </p:txBody>
      </p:sp>
      <p:sp>
        <p:nvSpPr>
          <p:cNvPr id="132" name="Shape 132"/>
          <p:cNvSpPr/>
          <p:nvPr/>
        </p:nvSpPr>
        <p:spPr>
          <a:xfrm>
            <a:off x="862609" y="3640667"/>
            <a:ext cx="1176865" cy="668865"/>
          </a:xfrm>
          <a:prstGeom prst="roundRect">
            <a:avLst>
              <a:gd fmla="val 16667" name="adj"/>
            </a:avLst>
          </a:prstGeom>
          <a:solidFill>
            <a:schemeClr val="lt1"/>
          </a:solidFill>
          <a:ln cap="flat" cmpd="sng" w="12700">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accent1"/>
              </a:buClr>
              <a:buSzPct val="25000"/>
              <a:buFont typeface="Arial"/>
              <a:buNone/>
            </a:pPr>
            <a:r>
              <a:rPr b="0" i="0" lang="en-US" sz="1800" u="none" cap="none" strike="noStrike">
                <a:solidFill>
                  <a:schemeClr val="accent1"/>
                </a:solidFill>
                <a:latin typeface="Arial"/>
                <a:ea typeface="Arial"/>
                <a:cs typeface="Arial"/>
                <a:sym typeface="Arial"/>
              </a:rPr>
              <a:t>實驗組</a:t>
            </a:r>
          </a:p>
        </p:txBody>
      </p:sp>
      <p:sp>
        <p:nvSpPr>
          <p:cNvPr id="133" name="Shape 133"/>
          <p:cNvSpPr/>
          <p:nvPr/>
        </p:nvSpPr>
        <p:spPr>
          <a:xfrm>
            <a:off x="862609" y="4953000"/>
            <a:ext cx="1176865" cy="668865"/>
          </a:xfrm>
          <a:prstGeom prst="roundRect">
            <a:avLst>
              <a:gd fmla="val 16667" name="adj"/>
            </a:avLst>
          </a:prstGeom>
          <a:solidFill>
            <a:schemeClr val="lt1"/>
          </a:solidFill>
          <a:ln cap="flat" cmpd="sng" w="12700">
            <a:solidFill>
              <a:schemeClr val="accent6"/>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accent6"/>
              </a:buClr>
              <a:buSzPct val="25000"/>
              <a:buFont typeface="Arial"/>
              <a:buNone/>
            </a:pPr>
            <a:r>
              <a:rPr b="0" i="0" lang="en-US" sz="1800" u="none" cap="none" strike="noStrike">
                <a:solidFill>
                  <a:schemeClr val="accent6"/>
                </a:solidFill>
                <a:latin typeface="Arial"/>
                <a:ea typeface="Arial"/>
                <a:cs typeface="Arial"/>
                <a:sym typeface="Arial"/>
              </a:rPr>
              <a:t>控制組</a:t>
            </a:r>
          </a:p>
        </p:txBody>
      </p:sp>
      <p:sp>
        <p:nvSpPr>
          <p:cNvPr id="134" name="Shape 134"/>
          <p:cNvSpPr/>
          <p:nvPr/>
        </p:nvSpPr>
        <p:spPr>
          <a:xfrm>
            <a:off x="2512618" y="4953000"/>
            <a:ext cx="1176865" cy="668865"/>
          </a:xfrm>
          <a:prstGeom prst="roundRect">
            <a:avLst>
              <a:gd fmla="val 16667" name="adj"/>
            </a:avLst>
          </a:prstGeom>
          <a:solidFill>
            <a:schemeClr val="accent2"/>
          </a:solidFill>
          <a:ln cap="flat" cmpd="sng" w="12700">
            <a:solidFill>
              <a:srgbClr val="8C3A38"/>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依變項</a:t>
            </a:r>
          </a:p>
        </p:txBody>
      </p:sp>
      <p:sp>
        <p:nvSpPr>
          <p:cNvPr id="135" name="Shape 135"/>
          <p:cNvSpPr/>
          <p:nvPr/>
        </p:nvSpPr>
        <p:spPr>
          <a:xfrm>
            <a:off x="6288753" y="3640667"/>
            <a:ext cx="1176865" cy="668865"/>
          </a:xfrm>
          <a:prstGeom prst="roundRect">
            <a:avLst>
              <a:gd fmla="val 16667" name="adj"/>
            </a:avLst>
          </a:prstGeom>
          <a:solidFill>
            <a:schemeClr val="accent2"/>
          </a:solidFill>
          <a:ln cap="flat" cmpd="sng" w="12700">
            <a:solidFill>
              <a:srgbClr val="8C3A38"/>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依變項</a:t>
            </a:r>
          </a:p>
        </p:txBody>
      </p:sp>
      <p:sp>
        <p:nvSpPr>
          <p:cNvPr id="136" name="Shape 136"/>
          <p:cNvSpPr/>
          <p:nvPr/>
        </p:nvSpPr>
        <p:spPr>
          <a:xfrm>
            <a:off x="6288753" y="4953000"/>
            <a:ext cx="1176865" cy="668865"/>
          </a:xfrm>
          <a:prstGeom prst="roundRect">
            <a:avLst>
              <a:gd fmla="val 16667" name="adj"/>
            </a:avLst>
          </a:prstGeom>
          <a:solidFill>
            <a:schemeClr val="accent2"/>
          </a:solidFill>
          <a:ln cap="flat" cmpd="sng" w="12700">
            <a:solidFill>
              <a:srgbClr val="8C3A38"/>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依變項</a:t>
            </a:r>
          </a:p>
        </p:txBody>
      </p:sp>
      <p:cxnSp>
        <p:nvCxnSpPr>
          <p:cNvPr id="137" name="Shape 137"/>
          <p:cNvCxnSpPr>
            <a:stCxn id="131" idx="3"/>
            <a:endCxn id="135" idx="1"/>
          </p:cNvCxnSpPr>
          <p:nvPr/>
        </p:nvCxnSpPr>
        <p:spPr>
          <a:xfrm>
            <a:off x="3689484" y="3975100"/>
            <a:ext cx="2599200" cy="0"/>
          </a:xfrm>
          <a:prstGeom prst="straightConnector1">
            <a:avLst/>
          </a:prstGeom>
          <a:solidFill>
            <a:schemeClr val="accent1"/>
          </a:solidFill>
          <a:ln cap="flat" cmpd="sng" w="9525">
            <a:solidFill>
              <a:schemeClr val="dk1"/>
            </a:solidFill>
            <a:prstDash val="solid"/>
            <a:round/>
            <a:headEnd len="med" w="med" type="none"/>
            <a:tailEnd len="lg" w="lg" type="triangle"/>
          </a:ln>
        </p:spPr>
      </p:cxnSp>
      <p:cxnSp>
        <p:nvCxnSpPr>
          <p:cNvPr id="138" name="Shape 138"/>
          <p:cNvCxnSpPr>
            <a:stCxn id="132" idx="3"/>
            <a:endCxn id="131" idx="1"/>
          </p:cNvCxnSpPr>
          <p:nvPr/>
        </p:nvCxnSpPr>
        <p:spPr>
          <a:xfrm>
            <a:off x="2039475" y="3975100"/>
            <a:ext cx="473100" cy="0"/>
          </a:xfrm>
          <a:prstGeom prst="straightConnector1">
            <a:avLst/>
          </a:prstGeom>
          <a:solidFill>
            <a:schemeClr val="accent1"/>
          </a:solidFill>
          <a:ln cap="flat" cmpd="sng" w="9525">
            <a:solidFill>
              <a:schemeClr val="dk1"/>
            </a:solidFill>
            <a:prstDash val="solid"/>
            <a:round/>
            <a:headEnd len="med" w="med" type="none"/>
            <a:tailEnd len="lg" w="lg" type="triangle"/>
          </a:ln>
        </p:spPr>
      </p:cxnSp>
      <p:cxnSp>
        <p:nvCxnSpPr>
          <p:cNvPr id="139" name="Shape 139"/>
          <p:cNvCxnSpPr>
            <a:stCxn id="133" idx="3"/>
            <a:endCxn id="134" idx="1"/>
          </p:cNvCxnSpPr>
          <p:nvPr/>
        </p:nvCxnSpPr>
        <p:spPr>
          <a:xfrm>
            <a:off x="2039475" y="5287432"/>
            <a:ext cx="473100" cy="0"/>
          </a:xfrm>
          <a:prstGeom prst="straightConnector1">
            <a:avLst/>
          </a:prstGeom>
          <a:solidFill>
            <a:schemeClr val="accent1"/>
          </a:solidFill>
          <a:ln cap="flat" cmpd="sng" w="9525">
            <a:solidFill>
              <a:schemeClr val="dk1"/>
            </a:solidFill>
            <a:prstDash val="solid"/>
            <a:round/>
            <a:headEnd len="med" w="med" type="none"/>
            <a:tailEnd len="lg" w="lg" type="triangle"/>
          </a:ln>
        </p:spPr>
      </p:cxnSp>
      <p:cxnSp>
        <p:nvCxnSpPr>
          <p:cNvPr id="140" name="Shape 140"/>
          <p:cNvCxnSpPr>
            <a:stCxn id="134" idx="3"/>
            <a:endCxn id="136" idx="1"/>
          </p:cNvCxnSpPr>
          <p:nvPr/>
        </p:nvCxnSpPr>
        <p:spPr>
          <a:xfrm>
            <a:off x="3689484" y="5287432"/>
            <a:ext cx="2599200" cy="0"/>
          </a:xfrm>
          <a:prstGeom prst="straightConnector1">
            <a:avLst/>
          </a:prstGeom>
          <a:solidFill>
            <a:schemeClr val="accent1"/>
          </a:solidFill>
          <a:ln cap="flat" cmpd="sng" w="9525">
            <a:solidFill>
              <a:schemeClr val="dk1"/>
            </a:solidFill>
            <a:prstDash val="solid"/>
            <a:round/>
            <a:headEnd len="med" w="med" type="none"/>
            <a:tailEnd len="lg" w="lg" type="triangle"/>
          </a:ln>
        </p:spPr>
      </p:cxnSp>
      <p:sp>
        <p:nvSpPr>
          <p:cNvPr id="141" name="Shape 141"/>
          <p:cNvSpPr/>
          <p:nvPr/>
        </p:nvSpPr>
        <p:spPr>
          <a:xfrm>
            <a:off x="4400685" y="2880783"/>
            <a:ext cx="1176865" cy="668865"/>
          </a:xfrm>
          <a:prstGeom prst="roundRect">
            <a:avLst>
              <a:gd fmla="val 16667" name="adj"/>
            </a:avLst>
          </a:prstGeom>
          <a:solidFill>
            <a:schemeClr val="accent3"/>
          </a:solidFill>
          <a:ln cap="flat" cmpd="sng" w="12700">
            <a:solidFill>
              <a:srgbClr val="71894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自變項</a:t>
            </a:r>
          </a:p>
        </p:txBody>
      </p:sp>
      <p:sp>
        <p:nvSpPr>
          <p:cNvPr id="142" name="Shape 142"/>
          <p:cNvSpPr txBox="1"/>
          <p:nvPr/>
        </p:nvSpPr>
        <p:spPr>
          <a:xfrm>
            <a:off x="4409151" y="3605767"/>
            <a:ext cx="1159933" cy="36933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實施策略</a:t>
            </a:r>
          </a:p>
        </p:txBody>
      </p:sp>
      <p:sp>
        <p:nvSpPr>
          <p:cNvPr id="143" name="Shape 143"/>
          <p:cNvSpPr txBox="1"/>
          <p:nvPr/>
        </p:nvSpPr>
        <p:spPr>
          <a:xfrm>
            <a:off x="4409151" y="4909635"/>
            <a:ext cx="1159933" cy="36933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維持原樣</a:t>
            </a:r>
          </a:p>
        </p:txBody>
      </p:sp>
      <p:sp>
        <p:nvSpPr>
          <p:cNvPr id="144" name="Shape 144"/>
          <p:cNvSpPr txBox="1"/>
          <p:nvPr/>
        </p:nvSpPr>
        <p:spPr>
          <a:xfrm>
            <a:off x="2512618" y="3243275"/>
            <a:ext cx="1159933" cy="36933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前測</a:t>
            </a:r>
          </a:p>
        </p:txBody>
      </p:sp>
      <p:sp>
        <p:nvSpPr>
          <p:cNvPr id="145" name="Shape 145"/>
          <p:cNvSpPr txBox="1"/>
          <p:nvPr/>
        </p:nvSpPr>
        <p:spPr>
          <a:xfrm>
            <a:off x="6297219" y="3243275"/>
            <a:ext cx="1159933" cy="36933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後側</a:t>
            </a:r>
          </a:p>
        </p:txBody>
      </p:sp>
      <p:cxnSp>
        <p:nvCxnSpPr>
          <p:cNvPr id="146" name="Shape 146"/>
          <p:cNvCxnSpPr>
            <a:stCxn id="135" idx="2"/>
            <a:endCxn id="136" idx="0"/>
          </p:cNvCxnSpPr>
          <p:nvPr/>
        </p:nvCxnSpPr>
        <p:spPr>
          <a:xfrm>
            <a:off x="6877186" y="4309533"/>
            <a:ext cx="0" cy="643500"/>
          </a:xfrm>
          <a:prstGeom prst="straightConnector1">
            <a:avLst/>
          </a:prstGeom>
          <a:solidFill>
            <a:schemeClr val="accent1"/>
          </a:solidFill>
          <a:ln cap="flat" cmpd="sng" w="9525">
            <a:solidFill>
              <a:schemeClr val="dk1"/>
            </a:solidFill>
            <a:prstDash val="solid"/>
            <a:round/>
            <a:headEnd len="lg" w="lg" type="stealth"/>
            <a:tailEnd len="lg" w="lg" type="stealth"/>
          </a:ln>
        </p:spPr>
      </p:cxnSp>
      <p:sp>
        <p:nvSpPr>
          <p:cNvPr id="147" name="Shape 147"/>
          <p:cNvSpPr txBox="1"/>
          <p:nvPr/>
        </p:nvSpPr>
        <p:spPr>
          <a:xfrm>
            <a:off x="6885650" y="4475705"/>
            <a:ext cx="1888067" cy="369332"/>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比較：統計分析</a:t>
            </a:r>
          </a:p>
        </p:txBody>
      </p:sp>
      <p:pic>
        <p:nvPicPr>
          <p:cNvPr id="148" name="Shape 148"/>
          <p:cNvPicPr preferRelativeResize="0"/>
          <p:nvPr/>
        </p:nvPicPr>
        <p:blipFill rotWithShape="1">
          <a:blip r:embed="rId4">
            <a:alphaModFix/>
          </a:blip>
          <a:srcRect b="0" l="0" r="0" t="0"/>
          <a:stretch/>
        </p:blipFill>
        <p:spPr>
          <a:xfrm>
            <a:off x="5331671" y="2806178"/>
            <a:ext cx="957081" cy="701653"/>
          </a:xfrm>
          <a:prstGeom prst="rect">
            <a:avLst/>
          </a:prstGeom>
          <a:noFill/>
          <a:ln>
            <a:noFill/>
          </a:ln>
        </p:spPr>
      </p:pic>
      <p:pic>
        <p:nvPicPr>
          <p:cNvPr id="149" name="Shape 149"/>
          <p:cNvPicPr preferRelativeResize="0"/>
          <p:nvPr/>
        </p:nvPicPr>
        <p:blipFill rotWithShape="1">
          <a:blip r:embed="rId5">
            <a:alphaModFix/>
          </a:blip>
          <a:srcRect b="0" l="0" r="0" t="0"/>
          <a:stretch/>
        </p:blipFill>
        <p:spPr>
          <a:xfrm>
            <a:off x="7262982" y="3553071"/>
            <a:ext cx="949503" cy="693177"/>
          </a:xfrm>
          <a:prstGeom prst="rect">
            <a:avLst/>
          </a:prstGeom>
          <a:noFill/>
          <a:ln>
            <a:noFill/>
          </a:ln>
        </p:spPr>
      </p:pic>
      <p:sp>
        <p:nvSpPr>
          <p:cNvPr id="150" name="Shape 150"/>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2" name="Shape 652"/>
        <p:cNvGrpSpPr/>
        <p:nvPr/>
      </p:nvGrpSpPr>
      <p:grpSpPr>
        <a:xfrm>
          <a:off x="0" y="0"/>
          <a:ext cx="0" cy="0"/>
          <a:chOff x="0" y="0"/>
          <a:chExt cx="0" cy="0"/>
        </a:xfrm>
      </p:grpSpPr>
      <p:sp>
        <p:nvSpPr>
          <p:cNvPr id="653" name="Shape 653"/>
          <p:cNvSpPr txBox="1"/>
          <p:nvPr>
            <p:ph type="title"/>
          </p:nvPr>
        </p:nvSpPr>
        <p:spPr>
          <a:xfrm>
            <a:off x="630237" y="365125"/>
            <a:ext cx="7886700" cy="783000"/>
          </a:xfrm>
          <a:prstGeom prst="rect">
            <a:avLst/>
          </a:prstGeom>
        </p:spPr>
        <p:txBody>
          <a:bodyPr anchorCtr="0" anchor="b" bIns="91425" lIns="91425" rIns="91425" tIns="91425">
            <a:noAutofit/>
          </a:bodyPr>
          <a:lstStyle/>
          <a:p>
            <a:pPr lvl="0" rtl="0">
              <a:spcBef>
                <a:spcPts val="0"/>
              </a:spcBef>
              <a:buNone/>
            </a:pPr>
            <a:r>
              <a:rPr lang="en-US"/>
              <a:t>目標編碼出現機率p(t)的算法</a:t>
            </a:r>
          </a:p>
        </p:txBody>
      </p:sp>
      <p:sp>
        <p:nvSpPr>
          <p:cNvPr id="654" name="Shape 654"/>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
        <p:nvSpPr>
          <p:cNvPr id="655" name="Shape 655"/>
          <p:cNvSpPr txBox="1"/>
          <p:nvPr>
            <p:ph idx="4" type="body"/>
          </p:nvPr>
        </p:nvSpPr>
        <p:spPr>
          <a:xfrm>
            <a:off x="630150" y="3899150"/>
            <a:ext cx="7886700" cy="2290500"/>
          </a:xfrm>
          <a:prstGeom prst="rect">
            <a:avLst/>
          </a:prstGeom>
        </p:spPr>
        <p:txBody>
          <a:bodyPr anchorCtr="0" anchor="t" bIns="91425" lIns="91425" rIns="91425" tIns="91425">
            <a:noAutofit/>
          </a:bodyPr>
          <a:lstStyle/>
          <a:p>
            <a:pPr indent="-228600" lvl="0" marL="457200" rtl="0">
              <a:lnSpc>
                <a:spcPct val="115000"/>
              </a:lnSpc>
              <a:spcBef>
                <a:spcPts val="0"/>
              </a:spcBef>
            </a:pPr>
            <a:r>
              <a:rPr lang="en-US"/>
              <a:t>f(t)：目標編碼出現在lag 1的頻率，f(t) = f(C) = 3</a:t>
            </a:r>
          </a:p>
          <a:p>
            <a:pPr indent="-228600" lvl="0" marL="457200" rtl="0">
              <a:lnSpc>
                <a:spcPct val="115000"/>
              </a:lnSpc>
              <a:spcBef>
                <a:spcPts val="0"/>
              </a:spcBef>
              <a:spcAft>
                <a:spcPts val="0"/>
              </a:spcAft>
            </a:pPr>
            <a:r>
              <a:rPr lang="en-US">
                <a:solidFill>
                  <a:schemeClr val="dk1"/>
                </a:solidFill>
              </a:rPr>
              <a:t>N</a:t>
            </a:r>
            <a:r>
              <a:rPr baseline="-25000" lang="en-US">
                <a:solidFill>
                  <a:schemeClr val="dk1"/>
                </a:solidFill>
              </a:rPr>
              <a:t>s</a:t>
            </a:r>
            <a:r>
              <a:rPr lang="en-US">
                <a:solidFill>
                  <a:schemeClr val="dk1"/>
                </a:solidFill>
              </a:rPr>
              <a:t>：序列次數， N</a:t>
            </a:r>
            <a:r>
              <a:rPr baseline="-25000" lang="en-US">
                <a:solidFill>
                  <a:schemeClr val="dk1"/>
                </a:solidFill>
              </a:rPr>
              <a:t>s</a:t>
            </a:r>
            <a:r>
              <a:rPr lang="en-US">
                <a:solidFill>
                  <a:schemeClr val="dk1"/>
                </a:solidFill>
              </a:rPr>
              <a:t>=9</a:t>
            </a:r>
          </a:p>
          <a:p>
            <a:pPr indent="0" lvl="0" marL="0" rtl="0">
              <a:lnSpc>
                <a:spcPct val="115000"/>
              </a:lnSpc>
              <a:spcBef>
                <a:spcPts val="0"/>
              </a:spcBef>
              <a:spcAft>
                <a:spcPts val="1000"/>
              </a:spcAft>
              <a:buNone/>
            </a:pPr>
            <a:r>
              <a:t/>
            </a:r>
            <a:endParaRPr>
              <a:solidFill>
                <a:schemeClr val="dk1"/>
              </a:solidFill>
            </a:endParaRPr>
          </a:p>
          <a:p>
            <a:pPr indent="-228600" lvl="0" marL="457200">
              <a:lnSpc>
                <a:spcPct val="115000"/>
              </a:lnSpc>
              <a:spcBef>
                <a:spcPts val="0"/>
              </a:spcBef>
            </a:pPr>
            <a:r>
              <a:rPr lang="en-US">
                <a:solidFill>
                  <a:srgbClr val="FF0000"/>
                </a:solidFill>
              </a:rPr>
              <a:t>p(t)</a:t>
            </a:r>
            <a:r>
              <a:rPr lang="en-US">
                <a:solidFill>
                  <a:schemeClr val="dk1"/>
                </a:solidFill>
              </a:rPr>
              <a:t> = 3 / 9 = </a:t>
            </a:r>
            <a:r>
              <a:rPr lang="en-US">
                <a:solidFill>
                  <a:srgbClr val="FF0000"/>
                </a:solidFill>
              </a:rPr>
              <a:t>0.33</a:t>
            </a:r>
          </a:p>
        </p:txBody>
      </p:sp>
      <p:pic>
        <p:nvPicPr>
          <p:cNvPr id="656" name="Shape 656"/>
          <p:cNvPicPr preferRelativeResize="0"/>
          <p:nvPr/>
        </p:nvPicPr>
        <p:blipFill>
          <a:blip r:embed="rId3">
            <a:alphaModFix/>
          </a:blip>
          <a:stretch>
            <a:fillRect/>
          </a:stretch>
        </p:blipFill>
        <p:spPr>
          <a:xfrm>
            <a:off x="2820799" y="1742925"/>
            <a:ext cx="3646100" cy="175515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1" name="Shape 661"/>
        <p:cNvGrpSpPr/>
        <p:nvPr/>
      </p:nvGrpSpPr>
      <p:grpSpPr>
        <a:xfrm>
          <a:off x="0" y="0"/>
          <a:ext cx="0" cy="0"/>
          <a:chOff x="0" y="0"/>
          <a:chExt cx="0" cy="0"/>
        </a:xfrm>
      </p:grpSpPr>
      <p:pic>
        <p:nvPicPr>
          <p:cNvPr id="662" name="Shape 662"/>
          <p:cNvPicPr preferRelativeResize="0"/>
          <p:nvPr/>
        </p:nvPicPr>
        <p:blipFill>
          <a:blip r:embed="rId3">
            <a:alphaModFix/>
          </a:blip>
          <a:stretch>
            <a:fillRect/>
          </a:stretch>
        </p:blipFill>
        <p:spPr>
          <a:xfrm>
            <a:off x="762000" y="3585237"/>
            <a:ext cx="5299195" cy="1023449"/>
          </a:xfrm>
          <a:prstGeom prst="rect">
            <a:avLst/>
          </a:prstGeom>
          <a:noFill/>
          <a:ln>
            <a:noFill/>
          </a:ln>
        </p:spPr>
      </p:pic>
      <p:sp>
        <p:nvSpPr>
          <p:cNvPr id="663" name="Shape 663"/>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計算z分數</a:t>
            </a:r>
          </a:p>
        </p:txBody>
      </p:sp>
      <p:sp>
        <p:nvSpPr>
          <p:cNvPr id="664" name="Shape 664"/>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id="665" name="Shape 665"/>
          <p:cNvPicPr preferRelativeResize="0"/>
          <p:nvPr/>
        </p:nvPicPr>
        <p:blipFill>
          <a:blip r:embed="rId4">
            <a:alphaModFix/>
          </a:blip>
          <a:stretch>
            <a:fillRect/>
          </a:stretch>
        </p:blipFill>
        <p:spPr>
          <a:xfrm>
            <a:off x="480625" y="2334000"/>
            <a:ext cx="5553498" cy="1023449"/>
          </a:xfrm>
          <a:prstGeom prst="rect">
            <a:avLst/>
          </a:prstGeom>
          <a:noFill/>
          <a:ln>
            <a:noFill/>
          </a:ln>
        </p:spPr>
      </p:pic>
      <p:sp>
        <p:nvSpPr>
          <p:cNvPr id="666" name="Shape 666"/>
          <p:cNvSpPr txBox="1"/>
          <p:nvPr/>
        </p:nvSpPr>
        <p:spPr>
          <a:xfrm>
            <a:off x="976025" y="1447800"/>
            <a:ext cx="7596600" cy="886200"/>
          </a:xfrm>
          <a:prstGeom prst="rect">
            <a:avLst/>
          </a:prstGeom>
          <a:noFill/>
          <a:ln>
            <a:noFill/>
          </a:ln>
        </p:spPr>
        <p:txBody>
          <a:bodyPr anchorCtr="0" anchor="t" bIns="91425" lIns="91425" rIns="91425" tIns="91425">
            <a:noAutofit/>
          </a:bodyPr>
          <a:lstStyle/>
          <a:p>
            <a:pPr lvl="0" rtl="0" algn="ctr">
              <a:spcBef>
                <a:spcPts val="0"/>
              </a:spcBef>
              <a:buNone/>
            </a:pPr>
            <a:r>
              <a:rPr lang="en-US" sz="2800">
                <a:solidFill>
                  <a:srgbClr val="FF0000"/>
                </a:solidFill>
                <a:latin typeface="Calibri"/>
                <a:ea typeface="Calibri"/>
                <a:cs typeface="Calibri"/>
                <a:sym typeface="Calibri"/>
              </a:rPr>
              <a:t>f(g,t)=2  f(g)=4   p(t)=0.33  p(g)=0.44</a:t>
            </a:r>
          </a:p>
        </p:txBody>
      </p:sp>
      <p:sp>
        <p:nvSpPr>
          <p:cNvPr id="667" name="Shape 667"/>
          <p:cNvSpPr txBox="1"/>
          <p:nvPr/>
        </p:nvSpPr>
        <p:spPr>
          <a:xfrm>
            <a:off x="1249625" y="6051900"/>
            <a:ext cx="7596600" cy="501300"/>
          </a:xfrm>
          <a:prstGeom prst="rect">
            <a:avLst/>
          </a:prstGeom>
          <a:noFill/>
          <a:ln>
            <a:noFill/>
          </a:ln>
        </p:spPr>
        <p:txBody>
          <a:bodyPr anchorCtr="0" anchor="t" bIns="91425" lIns="91425" rIns="91425" tIns="91425">
            <a:noAutofit/>
          </a:bodyPr>
          <a:lstStyle/>
          <a:p>
            <a:pPr lvl="0" rtl="0" algn="ctr">
              <a:spcBef>
                <a:spcPts val="0"/>
              </a:spcBef>
              <a:buNone/>
            </a:pPr>
            <a:r>
              <a:rPr lang="en-US" sz="2400">
                <a:latin typeface="Calibri"/>
                <a:ea typeface="Calibri"/>
                <a:cs typeface="Calibri"/>
                <a:sym typeface="Calibri"/>
              </a:rPr>
              <a:t>※ 因為四捨五入，與實際計算結果會有所出入</a:t>
            </a:r>
          </a:p>
        </p:txBody>
      </p:sp>
      <p:sp>
        <p:nvSpPr>
          <p:cNvPr id="668" name="Shape 668"/>
          <p:cNvSpPr/>
          <p:nvPr/>
        </p:nvSpPr>
        <p:spPr>
          <a:xfrm>
            <a:off x="3321075" y="4836475"/>
            <a:ext cx="5113800" cy="1072500"/>
          </a:xfrm>
          <a:prstGeom prst="wedgeRoundRectCallout">
            <a:avLst>
              <a:gd fmla="val -56763" name="adj1"/>
              <a:gd fmla="val 8093" name="adj2"/>
              <a:gd fmla="val 0" name="adj3"/>
            </a:avLst>
          </a:prstGeom>
          <a:solidFill>
            <a:srgbClr val="FFFFFF"/>
          </a:solid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US" sz="3000"/>
              <a:t>z未達1.95，無法拒絕H</a:t>
            </a:r>
            <a:r>
              <a:rPr baseline="-25000" lang="en-US" sz="3000"/>
              <a:t>0</a:t>
            </a:r>
            <a:br>
              <a:rPr lang="en-US" sz="3000"/>
            </a:br>
            <a:r>
              <a:rPr lang="en-US" sz="3000"/>
              <a:t>B-&gt;C沒有顯著轉換</a:t>
            </a:r>
          </a:p>
        </p:txBody>
      </p:sp>
      <p:pic>
        <p:nvPicPr>
          <p:cNvPr id="669" name="Shape 669"/>
          <p:cNvPicPr preferRelativeResize="0"/>
          <p:nvPr/>
        </p:nvPicPr>
        <p:blipFill>
          <a:blip r:embed="rId5">
            <a:alphaModFix/>
          </a:blip>
          <a:stretch>
            <a:fillRect/>
          </a:stretch>
        </p:blipFill>
        <p:spPr>
          <a:xfrm>
            <a:off x="838187" y="4725025"/>
            <a:ext cx="2028825" cy="129540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4" name="Shape 674"/>
        <p:cNvGrpSpPr/>
        <p:nvPr/>
      </p:nvGrpSpPr>
      <p:grpSpPr>
        <a:xfrm>
          <a:off x="0" y="0"/>
          <a:ext cx="0" cy="0"/>
          <a:chOff x="0" y="0"/>
          <a:chExt cx="0" cy="0"/>
        </a:xfrm>
      </p:grpSpPr>
      <p:sp>
        <p:nvSpPr>
          <p:cNvPr id="675" name="Shape 675"/>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所以B-&gt;C很常出現是……</a:t>
            </a:r>
          </a:p>
        </p:txBody>
      </p:sp>
      <p:sp>
        <p:nvSpPr>
          <p:cNvPr id="676" name="Shape 676"/>
          <p:cNvSpPr txBox="1"/>
          <p:nvPr>
            <p:ph idx="1" type="body"/>
          </p:nvPr>
        </p:nvSpPr>
        <p:spPr>
          <a:xfrm>
            <a:off x="533400" y="1447800"/>
            <a:ext cx="8191500" cy="4876800"/>
          </a:xfrm>
          <a:prstGeom prst="rect">
            <a:avLst/>
          </a:prstGeom>
        </p:spPr>
        <p:txBody>
          <a:bodyPr anchorCtr="0" anchor="t" bIns="91425" lIns="91425" rIns="91425" tIns="91425">
            <a:noAutofit/>
          </a:bodyPr>
          <a:lstStyle/>
          <a:p>
            <a:pPr lvl="0">
              <a:spcBef>
                <a:spcPts val="0"/>
              </a:spcBef>
              <a:buNone/>
            </a:pPr>
            <a:r>
              <a:t/>
            </a:r>
            <a:endParaRPr/>
          </a:p>
        </p:txBody>
      </p:sp>
      <p:sp>
        <p:nvSpPr>
          <p:cNvPr id="677" name="Shape 677"/>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grpSp>
        <p:nvGrpSpPr>
          <p:cNvPr id="678" name="Shape 678"/>
          <p:cNvGrpSpPr/>
          <p:nvPr/>
        </p:nvGrpSpPr>
        <p:grpSpPr>
          <a:xfrm>
            <a:off x="533400" y="2187187"/>
            <a:ext cx="8191499" cy="3093219"/>
            <a:chOff x="533400" y="1882387"/>
            <a:chExt cx="8191499" cy="3093219"/>
          </a:xfrm>
        </p:grpSpPr>
        <p:pic>
          <p:nvPicPr>
            <p:cNvPr id="679" name="Shape 679"/>
            <p:cNvPicPr preferRelativeResize="0"/>
            <p:nvPr/>
          </p:nvPicPr>
          <p:blipFill rotWithShape="1">
            <a:blip r:embed="rId3">
              <a:alphaModFix/>
            </a:blip>
            <a:srcRect b="0" l="0" r="0" t="49912"/>
            <a:stretch/>
          </p:blipFill>
          <p:spPr>
            <a:xfrm>
              <a:off x="533400" y="1882387"/>
              <a:ext cx="8191499" cy="3093219"/>
            </a:xfrm>
            <a:prstGeom prst="rect">
              <a:avLst/>
            </a:prstGeom>
            <a:noFill/>
            <a:ln>
              <a:noFill/>
            </a:ln>
          </p:spPr>
        </p:pic>
        <p:sp>
          <p:nvSpPr>
            <p:cNvPr id="680" name="Shape 680"/>
            <p:cNvSpPr/>
            <p:nvPr/>
          </p:nvSpPr>
          <p:spPr>
            <a:xfrm>
              <a:off x="573775" y="4109975"/>
              <a:ext cx="4060200" cy="644400"/>
            </a:xfrm>
            <a:prstGeom prst="rect">
              <a:avLst/>
            </a:prstGeom>
            <a:solidFill>
              <a:srgbClr val="424139"/>
            </a:solidFill>
            <a:ln>
              <a:noFill/>
            </a:ln>
          </p:spPr>
          <p:txBody>
            <a:bodyPr anchorCtr="0" anchor="ctr" bIns="91425" lIns="91425" rIns="91425" tIns="91425">
              <a:noAutofit/>
            </a:bodyPr>
            <a:lstStyle/>
            <a:p>
              <a:pPr lvl="0" rtl="0" algn="ctr">
                <a:spcBef>
                  <a:spcPts val="0"/>
                </a:spcBef>
                <a:buNone/>
              </a:pPr>
              <a:r>
                <a:rPr b="1" lang="en-US" sz="2600">
                  <a:solidFill>
                    <a:srgbClr val="FFFFFF"/>
                  </a:solidFill>
                </a:rPr>
                <a:t>假的！</a:t>
              </a:r>
            </a:p>
          </p:txBody>
        </p:sp>
        <p:sp>
          <p:nvSpPr>
            <p:cNvPr id="681" name="Shape 681"/>
            <p:cNvSpPr/>
            <p:nvPr/>
          </p:nvSpPr>
          <p:spPr>
            <a:xfrm>
              <a:off x="4492650" y="4109975"/>
              <a:ext cx="4218900" cy="644400"/>
            </a:xfrm>
            <a:prstGeom prst="rect">
              <a:avLst/>
            </a:prstGeom>
            <a:solidFill>
              <a:srgbClr val="424139"/>
            </a:solidFill>
            <a:ln>
              <a:noFill/>
            </a:ln>
          </p:spPr>
          <p:txBody>
            <a:bodyPr anchorCtr="0" anchor="ctr" bIns="91425" lIns="91425" rIns="91425" tIns="91425">
              <a:noAutofit/>
            </a:bodyPr>
            <a:lstStyle/>
            <a:p>
              <a:pPr lvl="0" rtl="0" algn="ctr">
                <a:spcBef>
                  <a:spcPts val="0"/>
                </a:spcBef>
                <a:buNone/>
              </a:pPr>
              <a:r>
                <a:rPr b="1" lang="en-US" sz="2600">
                  <a:solidFill>
                    <a:srgbClr val="FFFFFF"/>
                  </a:solidFill>
                </a:rPr>
                <a:t>哎呀！我的眼睛業障重啊！</a:t>
              </a:r>
            </a:p>
          </p:txBody>
        </p:sp>
      </p:gr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5" name="Shape 685"/>
        <p:cNvGrpSpPr/>
        <p:nvPr/>
      </p:nvGrpSpPr>
      <p:grpSpPr>
        <a:xfrm>
          <a:off x="0" y="0"/>
          <a:ext cx="0" cy="0"/>
          <a:chOff x="0" y="0"/>
          <a:chExt cx="0" cy="0"/>
        </a:xfrm>
      </p:grpSpPr>
      <p:sp>
        <p:nvSpPr>
          <p:cNvPr id="686" name="Shape 686"/>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lvl="0" rtl="0">
              <a:spcBef>
                <a:spcPts val="0"/>
              </a:spcBef>
              <a:buSzPct val="25000"/>
              <a:buNone/>
            </a:pPr>
            <a:r>
              <a:rPr lang="en-US"/>
              <a:t>B-&gt;C轉換頻率為何不顯著？</a:t>
            </a:r>
          </a:p>
        </p:txBody>
      </p:sp>
      <p:graphicFrame>
        <p:nvGraphicFramePr>
          <p:cNvPr id="687" name="Shape 687"/>
          <p:cNvGraphicFramePr/>
          <p:nvPr/>
        </p:nvGraphicFramePr>
        <p:xfrm>
          <a:off x="468293" y="2055416"/>
          <a:ext cx="3000000" cy="2999999"/>
        </p:xfrm>
        <a:graphic>
          <a:graphicData uri="http://schemas.openxmlformats.org/drawingml/2006/table">
            <a:tbl>
              <a:tblPr>
                <a:noFill/>
                <a:tableStyleId>{72605580-CAF3-42C0-B2D6-0B227B4C2BBD}</a:tableStyleId>
              </a:tblPr>
              <a:tblGrid>
                <a:gridCol w="1319425"/>
                <a:gridCol w="1405525"/>
                <a:gridCol w="1405525"/>
                <a:gridCol w="1405525"/>
                <a:gridCol w="1291275"/>
                <a:gridCol w="1402325"/>
              </a:tblGrid>
              <a:tr h="100000">
                <a:tc>
                  <a:txBody>
                    <a:bodyPr>
                      <a:noAutofit/>
                    </a:bodyPr>
                    <a:lstStyle/>
                    <a:p>
                      <a:pPr indent="0" lvl="0" marL="0" marR="0" rtl="0" algn="ctr">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(Target Code),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c>
                  <a:txBody>
                    <a:bodyPr>
                      <a:noAutofit/>
                    </a:bodyPr>
                    <a:lstStyle/>
                    <a:p>
                      <a:pPr indent="0" lvl="0" marL="0" marR="0" rtl="0" algn="ctr">
                        <a:lnSpc>
                          <a:spcPct val="119791"/>
                        </a:lnSpc>
                        <a:spcBef>
                          <a:spcPts val="0"/>
                        </a:spcBef>
                        <a:spcAft>
                          <a:spcPts val="0"/>
                        </a:spcAft>
                        <a:buNone/>
                      </a:pPr>
                      <a:r>
                        <a:t/>
                      </a:r>
                      <a:endParaRPr b="1" sz="24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None/>
                      </a:pPr>
                      <a:r>
                        <a:t/>
                      </a:r>
                      <a:endParaRPr b="1" sz="2400" u="none" cap="none" strike="noStrike">
                        <a:solidFill>
                          <a:srgbClr val="FFFFFF"/>
                        </a:solidFill>
                        <a:latin typeface="Arial"/>
                        <a:ea typeface="Arial"/>
                        <a:cs typeface="Arial"/>
                        <a:sym typeface="Aria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73650">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600">
                          <a:solidFill>
                            <a:srgbClr val="FFFFFF"/>
                          </a:solidFill>
                        </a:rPr>
                        <a:t>(Given Code)</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00"/>
                          </a:solidFil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8C3A38"/>
                    </a:solidFill>
                  </a:tcPr>
                </a:tc>
                <a:tc>
                  <a:txBody>
                    <a:bodyPr>
                      <a:noAutofit/>
                    </a:bodyPr>
                    <a:lstStyle/>
                    <a:p>
                      <a:pPr indent="0" lvl="0" marL="0" marR="0" rtl="0" algn="ctr">
                        <a:lnSpc>
                          <a:spcPct val="119791"/>
                        </a:lnSpc>
                        <a:spcBef>
                          <a:spcPts val="0"/>
                        </a:spcBef>
                        <a:spcAft>
                          <a:spcPts val="0"/>
                        </a:spcAft>
                        <a:buNone/>
                      </a:pPr>
                      <a:r>
                        <a:rPr b="1" lang="en-US" sz="1800">
                          <a:solidFill>
                            <a:srgbClr val="FFFFFF"/>
                          </a:solidFill>
                        </a:rPr>
                        <a:t>lag 0</a:t>
                      </a:r>
                    </a:p>
                    <a:p>
                      <a:pPr indent="0" lvl="0" marL="0" marR="0" rtl="0" algn="ctr">
                        <a:lnSpc>
                          <a:spcPct val="119791"/>
                        </a:lnSpc>
                        <a:spcBef>
                          <a:spcPts val="0"/>
                        </a:spcBef>
                        <a:spcAft>
                          <a:spcPts val="0"/>
                        </a:spcAft>
                        <a:buNone/>
                      </a:pPr>
                      <a:r>
                        <a:rPr b="1" lang="en-US" sz="1800">
                          <a:solidFill>
                            <a:srgbClr val="FFFFFF"/>
                          </a:solidFill>
                        </a:rPr>
                        <a:t>出現頻率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1800" u="none" cap="none" strike="noStrike">
                          <a:solidFill>
                            <a:srgbClr val="FFFFFF"/>
                          </a:solidFill>
                          <a:latin typeface="Arial"/>
                          <a:ea typeface="Arial"/>
                          <a:cs typeface="Arial"/>
                          <a:sym typeface="Arial"/>
                        </a:rPr>
                        <a:t>編碼</a:t>
                      </a:r>
                      <a:r>
                        <a:rPr b="1" lang="en-US" sz="1800">
                          <a:solidFill>
                            <a:srgbClr val="FFFFFF"/>
                          </a:solidFill>
                        </a:rPr>
                        <a:t>總共</a:t>
                      </a:r>
                    </a:p>
                    <a:p>
                      <a:pPr indent="0" lvl="0" marL="0" marR="0" rtl="0" algn="ctr">
                        <a:lnSpc>
                          <a:spcPct val="119791"/>
                        </a:lnSpc>
                        <a:spcBef>
                          <a:spcPts val="0"/>
                        </a:spcBef>
                        <a:spcAft>
                          <a:spcPts val="0"/>
                        </a:spcAft>
                        <a:buClr>
                          <a:srgbClr val="FFFFFF"/>
                        </a:buClr>
                        <a:buSzPct val="25000"/>
                        <a:buFont typeface="Arial"/>
                        <a:buNone/>
                      </a:pPr>
                      <a:r>
                        <a:rPr b="1" lang="en-US" sz="1800">
                          <a:solidFill>
                            <a:srgbClr val="FFFFFF"/>
                          </a:solidFill>
                        </a:rPr>
                        <a:t>出現</a:t>
                      </a:r>
                      <a:r>
                        <a:rPr b="1" lang="en-US" sz="1800" u="none" cap="none" strike="noStrike">
                          <a:solidFill>
                            <a:srgbClr val="FFFFFF"/>
                          </a:solidFill>
                          <a:latin typeface="Arial"/>
                          <a:ea typeface="Arial"/>
                          <a:cs typeface="Arial"/>
                          <a:sym typeface="Arial"/>
                        </a:rPr>
                        <a:t>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00"/>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8C3A3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0000"/>
                          </a:solidFill>
                          <a:latin typeface="Arial"/>
                          <a:ea typeface="Arial"/>
                          <a:cs typeface="Arial"/>
                          <a:sym typeface="Aria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indent="0" lvl="0" marL="0" marR="0" rtl="0" algn="r">
                        <a:lnSpc>
                          <a:spcPct val="119791"/>
                        </a:lnSpc>
                        <a:spcBef>
                          <a:spcPts val="0"/>
                        </a:spcBef>
                        <a:spcAft>
                          <a:spcPts val="0"/>
                        </a:spcAft>
                        <a:buNone/>
                      </a:pPr>
                      <a:r>
                        <a:rPr lang="en-US" sz="2400">
                          <a:solidFill>
                            <a:srgbClr val="FFFF00"/>
                          </a:solidFil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FFFFFF"/>
                          </a:solidFill>
                          <a:latin typeface="Arial"/>
                          <a:ea typeface="Arial"/>
                          <a:cs typeface="Arial"/>
                          <a:sym typeface="Aria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800475">
                <a:tc>
                  <a:txBody>
                    <a:bodyPr>
                      <a:noAutofit/>
                    </a:bodyPr>
                    <a:lstStyle/>
                    <a:p>
                      <a:pPr indent="0" lvl="0" marL="0" marR="0" rtl="0" algn="ctr">
                        <a:lnSpc>
                          <a:spcPct val="119791"/>
                        </a:lnSpc>
                        <a:spcBef>
                          <a:spcPts val="0"/>
                        </a:spcBef>
                        <a:spcAft>
                          <a:spcPts val="0"/>
                        </a:spcAft>
                        <a:buNone/>
                      </a:pPr>
                      <a:r>
                        <a:rPr b="1" lang="en-US" sz="1800">
                          <a:solidFill>
                            <a:srgbClr val="FFFFFF"/>
                          </a:solidFill>
                        </a:rPr>
                        <a:t>lag 1 </a:t>
                      </a:r>
                    </a:p>
                    <a:p>
                      <a:pPr indent="0" lvl="0" marL="0" marR="0" rtl="0" algn="ctr">
                        <a:lnSpc>
                          <a:spcPct val="119791"/>
                        </a:lnSpc>
                        <a:spcBef>
                          <a:spcPts val="0"/>
                        </a:spcBef>
                        <a:spcAft>
                          <a:spcPts val="0"/>
                        </a:spcAft>
                        <a:buNone/>
                      </a:pPr>
                      <a:r>
                        <a:rPr b="1" lang="en-US" sz="1800">
                          <a:solidFill>
                            <a:srgbClr val="FFFFFF"/>
                          </a:solidFill>
                        </a:rPr>
                        <a:t>出現頻率</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None/>
                      </a:pPr>
                      <a:r>
                        <a:rPr b="1" lang="en-US" sz="2400">
                          <a:solidFill>
                            <a:srgbClr val="FFFF00"/>
                          </a:solidFil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8C3A3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10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bl>
          </a:graphicData>
        </a:graphic>
      </p:graphicFrame>
      <p:sp>
        <p:nvSpPr>
          <p:cNvPr id="688" name="Shape 688"/>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689" name="Shape 689"/>
          <p:cNvSpPr/>
          <p:nvPr/>
        </p:nvSpPr>
        <p:spPr>
          <a:xfrm>
            <a:off x="6830075" y="3808175"/>
            <a:ext cx="670500" cy="670500"/>
          </a:xfrm>
          <a:prstGeom prst="ellipse">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690" name="Shape 690"/>
          <p:cNvSpPr/>
          <p:nvPr/>
        </p:nvSpPr>
        <p:spPr>
          <a:xfrm>
            <a:off x="5489200" y="4911600"/>
            <a:ext cx="670500" cy="670500"/>
          </a:xfrm>
          <a:prstGeom prst="ellipse">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5" name="Shape 695"/>
        <p:cNvGrpSpPr/>
        <p:nvPr/>
      </p:nvGrpSpPr>
      <p:grpSpPr>
        <a:xfrm>
          <a:off x="0" y="0"/>
          <a:ext cx="0" cy="0"/>
          <a:chOff x="0" y="0"/>
          <a:chExt cx="0" cy="0"/>
        </a:xfrm>
      </p:grpSpPr>
      <p:sp>
        <p:nvSpPr>
          <p:cNvPr id="696" name="Shape 696"/>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調整後的</a:t>
            </a:r>
            <a:r>
              <a:rPr lang="en-US"/>
              <a:t>殘差表</a:t>
            </a:r>
          </a:p>
        </p:txBody>
      </p:sp>
      <p:sp>
        <p:nvSpPr>
          <p:cNvPr id="697" name="Shape 697"/>
          <p:cNvSpPr txBox="1"/>
          <p:nvPr>
            <p:ph idx="1" type="body"/>
          </p:nvPr>
        </p:nvSpPr>
        <p:spPr>
          <a:xfrm>
            <a:off x="533400" y="1447800"/>
            <a:ext cx="8191500" cy="4876800"/>
          </a:xfrm>
          <a:prstGeom prst="rect">
            <a:avLst/>
          </a:prstGeom>
        </p:spPr>
        <p:txBody>
          <a:bodyPr anchorCtr="0" anchor="t" bIns="91425" lIns="91425" rIns="91425" tIns="91425">
            <a:noAutofit/>
          </a:bodyPr>
          <a:lstStyle/>
          <a:p>
            <a:pPr lvl="0">
              <a:spcBef>
                <a:spcPts val="0"/>
              </a:spcBef>
              <a:buNone/>
            </a:pPr>
            <a:r>
              <a:t/>
            </a:r>
            <a:endParaRPr/>
          </a:p>
        </p:txBody>
      </p:sp>
      <p:sp>
        <p:nvSpPr>
          <p:cNvPr id="698" name="Shape 698"/>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graphicFrame>
        <p:nvGraphicFramePr>
          <p:cNvPr id="699" name="Shape 699"/>
          <p:cNvGraphicFramePr/>
          <p:nvPr/>
        </p:nvGraphicFramePr>
        <p:xfrm>
          <a:off x="468293" y="1369616"/>
          <a:ext cx="3000000" cy="3000000"/>
        </p:xfrm>
        <a:graphic>
          <a:graphicData uri="http://schemas.openxmlformats.org/drawingml/2006/table">
            <a:tbl>
              <a:tblPr>
                <a:noFill/>
                <a:tableStyleId>{72605580-CAF3-42C0-B2D6-0B227B4C2BBD}</a:tableStyleId>
              </a:tblPr>
              <a:tblGrid>
                <a:gridCol w="1223650"/>
                <a:gridCol w="762625"/>
                <a:gridCol w="762625"/>
                <a:gridCol w="762625"/>
                <a:gridCol w="762625"/>
              </a:tblGrid>
              <a:tr h="100000">
                <a:tc>
                  <a:txBody>
                    <a:bodyPr>
                      <a:noAutofit/>
                    </a:bodyPr>
                    <a:lstStyle/>
                    <a:p>
                      <a:pPr indent="0" lvl="0" marL="0" marR="0" rtl="0" algn="ctr">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c>
                  <a:txBody>
                    <a:bodyPr>
                      <a:noAutofit/>
                    </a:bodyPr>
                    <a:lstStyle/>
                    <a:p>
                      <a:pPr indent="0" lvl="0" marL="0" marR="0" rtl="0" algn="ctr">
                        <a:lnSpc>
                          <a:spcPct val="119791"/>
                        </a:lnSpc>
                        <a:spcBef>
                          <a:spcPts val="0"/>
                        </a:spcBef>
                        <a:spcAft>
                          <a:spcPts val="0"/>
                        </a:spcAft>
                        <a:buNone/>
                      </a:pPr>
                      <a:r>
                        <a:t/>
                      </a:r>
                      <a:endParaRPr b="1" sz="24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73650">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None/>
                      </a:pPr>
                      <a:r>
                        <a:rPr b="1" lang="en-US" sz="2400">
                          <a:solidFill>
                            <a:srgbClr val="FFFFFF"/>
                          </a:solidFill>
                        </a:rPr>
                        <a:t>合計</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None/>
                      </a:pPr>
                      <a:r>
                        <a:rPr b="1" lang="en-US" sz="2400">
                          <a:solidFill>
                            <a:srgbClr val="FFFFFF"/>
                          </a:solidFill>
                        </a:rPr>
                        <a:t>合計</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r">
                        <a:lnSpc>
                          <a:spcPct val="119791"/>
                        </a:lnSpc>
                        <a:spcBef>
                          <a:spcPts val="0"/>
                        </a:spcBef>
                        <a:spcAft>
                          <a:spcPts val="0"/>
                        </a:spcAft>
                        <a:buNone/>
                      </a:pPr>
                      <a:r>
                        <a:rPr lang="en-US" sz="2400">
                          <a:solidFill>
                            <a:srgbClr val="FFFFFF"/>
                          </a:solidFill>
                        </a:rPr>
                        <a:t>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bl>
          </a:graphicData>
        </a:graphic>
      </p:graphicFrame>
      <p:graphicFrame>
        <p:nvGraphicFramePr>
          <p:cNvPr id="700" name="Shape 700"/>
          <p:cNvGraphicFramePr/>
          <p:nvPr/>
        </p:nvGraphicFramePr>
        <p:xfrm>
          <a:off x="5061343" y="3520591"/>
          <a:ext cx="3000000" cy="3000000"/>
        </p:xfrm>
        <a:graphic>
          <a:graphicData uri="http://schemas.openxmlformats.org/drawingml/2006/table">
            <a:tbl>
              <a:tblPr>
                <a:noFill/>
                <a:tableStyleId>{72605580-CAF3-42C0-B2D6-0B227B4C2BBD}</a:tableStyleId>
              </a:tblPr>
              <a:tblGrid>
                <a:gridCol w="1101925"/>
                <a:gridCol w="825075"/>
                <a:gridCol w="846125"/>
                <a:gridCol w="890425"/>
              </a:tblGrid>
              <a:tr h="550025">
                <a:tc>
                  <a:txBody>
                    <a:bodyPr>
                      <a:noAutofit/>
                    </a:bodyPr>
                    <a:lstStyle/>
                    <a:p>
                      <a:pPr indent="0" lvl="0" marL="0" marR="0" rtl="0" algn="l">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r>
              <a:tr h="415925">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a:t>
                      </a:r>
                      <a:r>
                        <a:rPr b="1" lang="en-US" sz="1800">
                          <a:solidFill>
                            <a:srgbClr val="FFFFFF"/>
                          </a:solidFill>
                        </a:rPr>
                        <a:t>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0.57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-0.47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-1.43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0.95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1.07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0.18</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-1.13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sp>
        <p:nvSpPr>
          <p:cNvPr id="701" name="Shape 701"/>
          <p:cNvSpPr/>
          <p:nvPr/>
        </p:nvSpPr>
        <p:spPr>
          <a:xfrm rot="2700000">
            <a:off x="4146909" y="4219332"/>
            <a:ext cx="961382" cy="1015688"/>
          </a:xfrm>
          <a:prstGeom prst="rightArrow">
            <a:avLst>
              <a:gd fmla="val 50000" name="adj1"/>
              <a:gd fmla="val 50000" name="adj2"/>
            </a:avLst>
          </a:prstGeom>
          <a:solidFill>
            <a:srgbClr val="8C3A38"/>
          </a:solidFill>
          <a:ln cap="flat" cmpd="sng" w="38100">
            <a:solidFill>
              <a:srgbClr val="FFFFF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6" name="Shape 706"/>
        <p:cNvGrpSpPr/>
        <p:nvPr/>
      </p:nvGrpSpPr>
      <p:grpSpPr>
        <a:xfrm>
          <a:off x="0" y="0"/>
          <a:ext cx="0" cy="0"/>
          <a:chOff x="0" y="0"/>
          <a:chExt cx="0" cy="0"/>
        </a:xfrm>
      </p:grpSpPr>
      <p:sp>
        <p:nvSpPr>
          <p:cNvPr id="707" name="Shape 707"/>
          <p:cNvSpPr txBox="1"/>
          <p:nvPr>
            <p:ph type="title"/>
          </p:nvPr>
        </p:nvSpPr>
        <p:spPr>
          <a:xfrm>
            <a:off x="838200" y="571500"/>
            <a:ext cx="7162800" cy="583500"/>
          </a:xfrm>
          <a:prstGeom prst="rect">
            <a:avLst/>
          </a:prstGeom>
        </p:spPr>
        <p:txBody>
          <a:bodyPr anchorCtr="0" anchor="b" bIns="91425" lIns="91425" rIns="91425" tIns="91425">
            <a:noAutofit/>
          </a:bodyPr>
          <a:lstStyle/>
          <a:p>
            <a:pPr lvl="0" rtl="0">
              <a:spcBef>
                <a:spcPts val="0"/>
              </a:spcBef>
              <a:buNone/>
            </a:pPr>
            <a:r>
              <a:rPr lang="en-US">
                <a:solidFill>
                  <a:schemeClr val="lt1"/>
                </a:solidFill>
              </a:rPr>
              <a:t>Bakeman書中的例子</a:t>
            </a:r>
          </a:p>
        </p:txBody>
      </p:sp>
      <p:sp>
        <p:nvSpPr>
          <p:cNvPr id="708" name="Shape 708"/>
          <p:cNvSpPr txBox="1"/>
          <p:nvPr>
            <p:ph idx="1" type="body"/>
          </p:nvPr>
        </p:nvSpPr>
        <p:spPr>
          <a:xfrm>
            <a:off x="533400" y="1447800"/>
            <a:ext cx="8191500" cy="4876800"/>
          </a:xfrm>
          <a:prstGeom prst="rect">
            <a:avLst/>
          </a:prstGeom>
        </p:spPr>
        <p:txBody>
          <a:bodyPr anchorCtr="0" anchor="t" bIns="91425" lIns="91425" rIns="91425" tIns="91425">
            <a:noAutofit/>
          </a:bodyPr>
          <a:lstStyle/>
          <a:p>
            <a:pPr lvl="0" rtl="0">
              <a:spcBef>
                <a:spcPts val="0"/>
              </a:spcBef>
              <a:buNone/>
            </a:pPr>
            <a:r>
              <a:t/>
            </a:r>
            <a:endParaRPr/>
          </a:p>
        </p:txBody>
      </p:sp>
      <p:sp>
        <p:nvSpPr>
          <p:cNvPr id="709" name="Shape 709"/>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graphicFrame>
        <p:nvGraphicFramePr>
          <p:cNvPr id="710" name="Shape 710"/>
          <p:cNvGraphicFramePr/>
          <p:nvPr/>
        </p:nvGraphicFramePr>
        <p:xfrm>
          <a:off x="468293" y="1217216"/>
          <a:ext cx="3000000" cy="3000000"/>
        </p:xfrm>
        <a:graphic>
          <a:graphicData uri="http://schemas.openxmlformats.org/drawingml/2006/table">
            <a:tbl>
              <a:tblPr>
                <a:noFill/>
                <a:tableStyleId>{72605580-CAF3-42C0-B2D6-0B227B4C2BBD}</a:tableStyleId>
              </a:tblPr>
              <a:tblGrid>
                <a:gridCol w="1113250"/>
                <a:gridCol w="552525"/>
                <a:gridCol w="552525"/>
                <a:gridCol w="552525"/>
                <a:gridCol w="552525"/>
                <a:gridCol w="552525"/>
                <a:gridCol w="586850"/>
              </a:tblGrid>
              <a:tr h="100000">
                <a:tc>
                  <a:txBody>
                    <a:bodyPr>
                      <a:noAutofit/>
                    </a:bodyPr>
                    <a:lstStyle/>
                    <a:p>
                      <a:pPr indent="0" lvl="0" marL="0" marR="0" rtl="0" algn="ctr">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5">
                  <a:txBody>
                    <a:bodyPr>
                      <a:noAutofit/>
                    </a:bodyPr>
                    <a:lstStyle/>
                    <a:p>
                      <a:pPr lvl="0" rtl="0" algn="ctr">
                        <a:lnSpc>
                          <a:spcPct val="119791"/>
                        </a:lnSpc>
                        <a:spcBef>
                          <a:spcPts val="0"/>
                        </a:spcBef>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c hMerge="1"/>
                <a:tc hMerge="1"/>
                <a:tc>
                  <a:txBody>
                    <a:bodyPr>
                      <a:noAutofit/>
                    </a:bodyPr>
                    <a:lstStyle/>
                    <a:p>
                      <a:pPr indent="0" lvl="0" marL="0" marR="0" rtl="0" algn="ctr">
                        <a:lnSpc>
                          <a:spcPct val="119791"/>
                        </a:lnSpc>
                        <a:spcBef>
                          <a:spcPts val="0"/>
                        </a:spcBef>
                        <a:spcAft>
                          <a:spcPts val="0"/>
                        </a:spcAft>
                        <a:buNone/>
                      </a:pPr>
                      <a:r>
                        <a:t/>
                      </a:r>
                      <a:endParaRPr b="1" sz="24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73650">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U</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FF"/>
                          </a:solidFill>
                        </a:rPr>
                        <a:t>S</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FF"/>
                          </a:solidFill>
                        </a:rPr>
                        <a:t>P</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None/>
                      </a:pPr>
                      <a:r>
                        <a:rPr b="1" lang="en-US" sz="2400">
                          <a:solidFill>
                            <a:srgbClr val="FFFFFF"/>
                          </a:solidFill>
                        </a:rPr>
                        <a:t>T</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None/>
                      </a:pPr>
                      <a:r>
                        <a:rPr b="1" lang="en-US" sz="2400">
                          <a:solidFill>
                            <a:srgbClr val="FFFFFF"/>
                          </a:solidFill>
                        </a:rPr>
                        <a:t>G</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None/>
                      </a:pPr>
                      <a:r>
                        <a:rPr b="1" lang="en-US" sz="1800">
                          <a:solidFill>
                            <a:srgbClr val="FFFFFF"/>
                          </a:solidFill>
                        </a:rPr>
                        <a:t>合計</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FF"/>
                          </a:solidFill>
                        </a:rPr>
                        <a:t>U</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solidFill>
                            <a:srgbClr val="FFFFFF"/>
                          </a:solidFill>
                        </a:rPr>
                        <a:t>15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FF"/>
                          </a:solidFill>
                        </a:rPr>
                        <a:t>S</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2400"/>
                        <a:t>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t>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t>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t>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solidFill>
                            <a:srgbClr val="FFFFFF"/>
                          </a:solidFill>
                        </a:rPr>
                        <a:t>23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FF"/>
                          </a:solidFill>
                        </a:rPr>
                        <a:t>P</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2400"/>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11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10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solidFill>
                            <a:srgbClr val="FFFFFF"/>
                          </a:solidFill>
                        </a:rPr>
                        <a:t>30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None/>
                      </a:pPr>
                      <a:r>
                        <a:rPr b="1" lang="en-US" sz="2400">
                          <a:solidFill>
                            <a:srgbClr val="FFFFFF"/>
                          </a:solidFill>
                        </a:rPr>
                        <a:t>T</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2400"/>
                        <a:t>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t>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t>12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t>10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solidFill>
                            <a:srgbClr val="FFFFFF"/>
                          </a:solidFill>
                        </a:rPr>
                        <a:t>33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None/>
                      </a:pPr>
                      <a:r>
                        <a:rPr b="1" lang="en-US" sz="2400">
                          <a:solidFill>
                            <a:srgbClr val="FFFFFF"/>
                          </a:solidFill>
                        </a:rPr>
                        <a:t>G</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2400"/>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11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solidFill>
                            <a:srgbClr val="FFFFFF"/>
                          </a:solidFill>
                        </a:rPr>
                        <a:t>26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429150">
                <a:tc>
                  <a:txBody>
                    <a:bodyPr>
                      <a:noAutofit/>
                    </a:bodyPr>
                    <a:lstStyle/>
                    <a:p>
                      <a:pPr indent="0" lvl="0" marL="0" marR="0" rtl="0" algn="ctr">
                        <a:lnSpc>
                          <a:spcPct val="119791"/>
                        </a:lnSpc>
                        <a:spcBef>
                          <a:spcPts val="0"/>
                        </a:spcBef>
                        <a:spcAft>
                          <a:spcPts val="0"/>
                        </a:spcAft>
                        <a:buNone/>
                      </a:pPr>
                      <a:r>
                        <a:rPr b="1" lang="en-US" sz="2400">
                          <a:solidFill>
                            <a:srgbClr val="FFFFFF"/>
                          </a:solidFill>
                        </a:rPr>
                        <a:t>合計</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2400">
                          <a:solidFill>
                            <a:srgbClr val="FFFFFF"/>
                          </a:solidFill>
                        </a:rPr>
                        <a:t>14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lvl="0" rtl="0" algn="r">
                        <a:spcBef>
                          <a:spcPts val="0"/>
                        </a:spcBef>
                        <a:buNone/>
                      </a:pPr>
                      <a:r>
                        <a:rPr lang="en-US" sz="2400">
                          <a:solidFill>
                            <a:srgbClr val="FFFFFF"/>
                          </a:solidFill>
                        </a:rPr>
                        <a:t>23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lvl="0" rtl="0" algn="r">
                        <a:spcBef>
                          <a:spcPts val="0"/>
                        </a:spcBef>
                        <a:buNone/>
                      </a:pPr>
                      <a:r>
                        <a:rPr lang="en-US" sz="2400">
                          <a:solidFill>
                            <a:srgbClr val="FFFFFF"/>
                          </a:solidFill>
                        </a:rPr>
                        <a:t>30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lvl="0" rtl="0" algn="r">
                        <a:spcBef>
                          <a:spcPts val="0"/>
                        </a:spcBef>
                        <a:buNone/>
                      </a:pPr>
                      <a:r>
                        <a:rPr lang="en-US" sz="2400">
                          <a:solidFill>
                            <a:srgbClr val="FFFFFF"/>
                          </a:solidFill>
                        </a:rPr>
                        <a:t>33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lvl="0" rtl="0" algn="r">
                        <a:spcBef>
                          <a:spcPts val="0"/>
                        </a:spcBef>
                        <a:buNone/>
                      </a:pPr>
                      <a:r>
                        <a:rPr lang="en-US" sz="2400">
                          <a:solidFill>
                            <a:srgbClr val="FFFFFF"/>
                          </a:solidFill>
                        </a:rPr>
                        <a:t>27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lvl="0" rtl="0" algn="r">
                        <a:spcBef>
                          <a:spcPts val="0"/>
                        </a:spcBef>
                        <a:buNone/>
                      </a:pPr>
                      <a:r>
                        <a:rPr lang="en-US" sz="2400">
                          <a:solidFill>
                            <a:srgbClr val="FFFFFF"/>
                          </a:solidFill>
                        </a:rPr>
                        <a:t>127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bl>
          </a:graphicData>
        </a:graphic>
      </p:graphicFrame>
      <p:sp>
        <p:nvSpPr>
          <p:cNvPr id="711" name="Shape 711"/>
          <p:cNvSpPr/>
          <p:nvPr/>
        </p:nvSpPr>
        <p:spPr>
          <a:xfrm rot="1614052">
            <a:off x="4148425" y="5250949"/>
            <a:ext cx="961436" cy="1015640"/>
          </a:xfrm>
          <a:prstGeom prst="rightArrow">
            <a:avLst>
              <a:gd fmla="val 50000" name="adj1"/>
              <a:gd fmla="val 50000" name="adj2"/>
            </a:avLst>
          </a:prstGeom>
          <a:solidFill>
            <a:srgbClr val="8C3A38"/>
          </a:solidFill>
          <a:ln>
            <a:noFill/>
          </a:ln>
        </p:spPr>
        <p:txBody>
          <a:bodyPr anchorCtr="0" anchor="ctr" bIns="91425" lIns="91425" rIns="91425" tIns="91425">
            <a:noAutofit/>
          </a:bodyPr>
          <a:lstStyle/>
          <a:p>
            <a:pPr lvl="0">
              <a:spcBef>
                <a:spcPts val="0"/>
              </a:spcBef>
              <a:buNone/>
            </a:pPr>
            <a:r>
              <a:t/>
            </a:r>
            <a:endParaRPr/>
          </a:p>
        </p:txBody>
      </p:sp>
      <p:graphicFrame>
        <p:nvGraphicFramePr>
          <p:cNvPr id="712" name="Shape 712"/>
          <p:cNvGraphicFramePr/>
          <p:nvPr/>
        </p:nvGraphicFramePr>
        <p:xfrm>
          <a:off x="5235268" y="2783091"/>
          <a:ext cx="3000000" cy="2999999"/>
        </p:xfrm>
        <a:graphic>
          <a:graphicData uri="http://schemas.openxmlformats.org/drawingml/2006/table">
            <a:tbl>
              <a:tblPr>
                <a:noFill/>
                <a:tableStyleId>{72605580-CAF3-42C0-B2D6-0B227B4C2BBD}</a:tableStyleId>
              </a:tblPr>
              <a:tblGrid>
                <a:gridCol w="582225"/>
                <a:gridCol w="625975"/>
                <a:gridCol w="625975"/>
                <a:gridCol w="625975"/>
                <a:gridCol w="625975"/>
                <a:gridCol w="625975"/>
              </a:tblGrid>
              <a:tr h="100000">
                <a:tc>
                  <a:txBody>
                    <a:bodyPr>
                      <a:noAutofit/>
                    </a:bodyPr>
                    <a:lstStyle/>
                    <a:p>
                      <a:pPr indent="0" lvl="0" marL="0" marR="0" rtl="0" algn="ctr">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5">
                  <a:txBody>
                    <a:bodyPr>
                      <a:noAutofit/>
                    </a:bodyPr>
                    <a:lstStyle/>
                    <a:p>
                      <a:pPr lvl="0" rtl="0" algn="ctr">
                        <a:lnSpc>
                          <a:spcPct val="119791"/>
                        </a:lnSpc>
                        <a:spcBef>
                          <a:spcPts val="0"/>
                        </a:spcBef>
                        <a:buNone/>
                      </a:pPr>
                      <a:r>
                        <a:rPr b="1" lang="en-US" sz="2400">
                          <a:solidFill>
                            <a:srgbClr val="FFFFFF"/>
                          </a:solidFill>
                        </a:rPr>
                        <a:t>目標</a:t>
                      </a:r>
                      <a:r>
                        <a:rPr b="1" lang="en-US" sz="2400">
                          <a:solidFill>
                            <a:srgbClr val="FFFFFF"/>
                          </a:solidFill>
                        </a:rPr>
                        <a:t>編碼</a:t>
                      </a:r>
                      <a:r>
                        <a:rPr b="1" lang="en-US" sz="2400">
                          <a:solidFill>
                            <a:srgbClr val="FFFFFF"/>
                          </a:solidFill>
                        </a:rPr>
                        <a:t>,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c hMerge="1"/>
                <a:tc hMerge="1"/>
              </a:tr>
              <a:tr h="573650">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U</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00"/>
                          </a:solidFill>
                        </a:rPr>
                        <a:t>S</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00"/>
                          </a:solidFill>
                        </a:rPr>
                        <a:t>P</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ctr">
                        <a:lnSpc>
                          <a:spcPct val="119791"/>
                        </a:lnSpc>
                        <a:spcBef>
                          <a:spcPts val="0"/>
                        </a:spcBef>
                        <a:spcAft>
                          <a:spcPts val="0"/>
                        </a:spcAft>
                        <a:buNone/>
                      </a:pPr>
                      <a:r>
                        <a:rPr b="1" lang="en-US" sz="2400">
                          <a:solidFill>
                            <a:srgbClr val="FFFF00"/>
                          </a:solidFill>
                        </a:rPr>
                        <a:t>T</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ctr">
                        <a:lnSpc>
                          <a:spcPct val="119791"/>
                        </a:lnSpc>
                        <a:spcBef>
                          <a:spcPts val="0"/>
                        </a:spcBef>
                        <a:spcAft>
                          <a:spcPts val="0"/>
                        </a:spcAft>
                        <a:buNone/>
                      </a:pPr>
                      <a:r>
                        <a:rPr b="1" lang="en-US" sz="2400">
                          <a:solidFill>
                            <a:srgbClr val="FFFFFF"/>
                          </a:solidFill>
                        </a:rPr>
                        <a:t>G</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00"/>
                          </a:solidFill>
                        </a:rPr>
                        <a:t>U</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lvl="0" rtl="0" algn="r">
                        <a:spcBef>
                          <a:spcPts val="0"/>
                        </a:spcBef>
                        <a:buNone/>
                      </a:pPr>
                      <a:r>
                        <a:rPr lang="en-US" sz="1800"/>
                        <a:t>-1.45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solidFill>
                            <a:srgbClr val="FF0000"/>
                          </a:solidFill>
                        </a:rPr>
                        <a:t>2.34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lvl="0" rtl="0" algn="r">
                        <a:spcBef>
                          <a:spcPts val="0"/>
                        </a:spcBef>
                        <a:buNone/>
                      </a:pPr>
                      <a:r>
                        <a:rPr lang="en-US" sz="1800"/>
                        <a:t>-1.00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0.69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-0.80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FF"/>
                          </a:solidFill>
                        </a:rPr>
                        <a:t>S</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1800"/>
                        <a:t>1.81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-2.49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0.85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0.01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0.06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FF"/>
                          </a:solidFill>
                        </a:rPr>
                        <a:t>P</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1800"/>
                        <a:t>-0.87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0.85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-3.49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1.53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1.85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429150">
                <a:tc>
                  <a:txBody>
                    <a:bodyPr>
                      <a:noAutofit/>
                    </a:bodyPr>
                    <a:lstStyle/>
                    <a:p>
                      <a:pPr indent="0" lvl="0" marL="0" marR="0" rtl="0" algn="ctr">
                        <a:lnSpc>
                          <a:spcPct val="119791"/>
                        </a:lnSpc>
                        <a:spcBef>
                          <a:spcPts val="0"/>
                        </a:spcBef>
                        <a:spcAft>
                          <a:spcPts val="0"/>
                        </a:spcAft>
                        <a:buNone/>
                      </a:pPr>
                      <a:r>
                        <a:rPr b="1" lang="en-US" sz="2400">
                          <a:solidFill>
                            <a:srgbClr val="FFFF00"/>
                          </a:solidFill>
                        </a:rPr>
                        <a:t>T</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lvl="0" rtl="0" algn="r">
                        <a:spcBef>
                          <a:spcPts val="0"/>
                        </a:spcBef>
                        <a:buNone/>
                      </a:pPr>
                      <a:r>
                        <a:rPr lang="en-US" sz="1800"/>
                        <a:t>0.88</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0.01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solidFill>
                            <a:srgbClr val="FF0000"/>
                          </a:solidFill>
                        </a:rPr>
                        <a:t>2.00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lvl="0" rtl="0" algn="r">
                        <a:spcBef>
                          <a:spcPts val="0"/>
                        </a:spcBef>
                        <a:buNone/>
                      </a:pPr>
                      <a:r>
                        <a:rPr lang="en-US" sz="1800"/>
                        <a:t>-3.96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1.48</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429150">
                <a:tc>
                  <a:txBody>
                    <a:bodyPr>
                      <a:noAutofit/>
                    </a:bodyPr>
                    <a:lstStyle/>
                    <a:p>
                      <a:pPr indent="0" lvl="0" marL="0" marR="0" rtl="0" algn="ctr">
                        <a:lnSpc>
                          <a:spcPct val="119791"/>
                        </a:lnSpc>
                        <a:spcBef>
                          <a:spcPts val="0"/>
                        </a:spcBef>
                        <a:spcAft>
                          <a:spcPts val="0"/>
                        </a:spcAft>
                        <a:buNone/>
                      </a:pPr>
                      <a:r>
                        <a:rPr b="1" lang="en-US" sz="2400">
                          <a:solidFill>
                            <a:srgbClr val="FFFF00"/>
                          </a:solidFill>
                        </a:rPr>
                        <a:t>G</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lvl="0" rtl="0" algn="r">
                        <a:spcBef>
                          <a:spcPts val="0"/>
                        </a:spcBef>
                        <a:buNone/>
                      </a:pPr>
                      <a:r>
                        <a:rPr lang="en-US" sz="1800"/>
                        <a:t>-0.61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-0.40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1.48</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solidFill>
                            <a:srgbClr val="FF0000"/>
                          </a:solidFill>
                        </a:rPr>
                        <a:t>2.13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lvl="0" rtl="0" algn="r">
                        <a:spcBef>
                          <a:spcPts val="0"/>
                        </a:spcBef>
                        <a:buNone/>
                      </a:pPr>
                      <a:r>
                        <a:rPr lang="en-US" sz="1800"/>
                        <a:t>-2.97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6" name="Shape 716"/>
        <p:cNvGrpSpPr/>
        <p:nvPr/>
      </p:nvGrpSpPr>
      <p:grpSpPr>
        <a:xfrm>
          <a:off x="0" y="0"/>
          <a:ext cx="0" cy="0"/>
          <a:chOff x="0" y="0"/>
          <a:chExt cx="0" cy="0"/>
        </a:xfrm>
      </p:grpSpPr>
      <p:sp>
        <p:nvSpPr>
          <p:cNvPr id="717" name="Shape 717"/>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事件轉換圖 </a:t>
            </a:r>
            <a:r>
              <a:rPr b="1" i="0" lang="en-US" sz="2800" u="none" cap="none" strike="noStrike">
                <a:solidFill>
                  <a:schemeClr val="lt1"/>
                </a:solidFill>
                <a:latin typeface="Calibri"/>
                <a:ea typeface="Calibri"/>
                <a:cs typeface="Calibri"/>
                <a:sym typeface="Calibri"/>
              </a:rPr>
              <a:t>Behavioral transfer diagram</a:t>
            </a:r>
            <a:r>
              <a:rPr b="1" i="0" lang="en-US" sz="4000" u="none" cap="none" strike="noStrike">
                <a:solidFill>
                  <a:schemeClr val="lt1"/>
                </a:solidFill>
                <a:latin typeface="Calibri"/>
                <a:ea typeface="Calibri"/>
                <a:cs typeface="Calibri"/>
                <a:sym typeface="Calibri"/>
              </a:rPr>
              <a:t> </a:t>
            </a:r>
          </a:p>
        </p:txBody>
      </p:sp>
      <p:sp>
        <p:nvSpPr>
          <p:cNvPr id="718" name="Shape 718"/>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id="719" name="Shape 719"/>
          <p:cNvPicPr preferRelativeResize="0"/>
          <p:nvPr/>
        </p:nvPicPr>
        <p:blipFill>
          <a:blip r:embed="rId3">
            <a:alphaModFix/>
          </a:blip>
          <a:stretch>
            <a:fillRect/>
          </a:stretch>
        </p:blipFill>
        <p:spPr>
          <a:xfrm>
            <a:off x="4018399" y="3626674"/>
            <a:ext cx="4957000" cy="2771450"/>
          </a:xfrm>
          <a:prstGeom prst="rect">
            <a:avLst/>
          </a:prstGeom>
          <a:noFill/>
          <a:ln>
            <a:noFill/>
          </a:ln>
        </p:spPr>
      </p:pic>
      <p:graphicFrame>
        <p:nvGraphicFramePr>
          <p:cNvPr id="720" name="Shape 720"/>
          <p:cNvGraphicFramePr/>
          <p:nvPr/>
        </p:nvGraphicFramePr>
        <p:xfrm>
          <a:off x="306293" y="1279616"/>
          <a:ext cx="3000000" cy="3000000"/>
        </p:xfrm>
        <a:graphic>
          <a:graphicData uri="http://schemas.openxmlformats.org/drawingml/2006/table">
            <a:tbl>
              <a:tblPr>
                <a:noFill/>
                <a:tableStyleId>{72605580-CAF3-42C0-B2D6-0B227B4C2BBD}</a:tableStyleId>
              </a:tblPr>
              <a:tblGrid>
                <a:gridCol w="582225"/>
                <a:gridCol w="625975"/>
                <a:gridCol w="625975"/>
                <a:gridCol w="625975"/>
                <a:gridCol w="625975"/>
                <a:gridCol w="625975"/>
              </a:tblGrid>
              <a:tr h="100000">
                <a:tc>
                  <a:txBody>
                    <a:bodyPr>
                      <a:noAutofit/>
                    </a:bodyPr>
                    <a:lstStyle/>
                    <a:p>
                      <a:pPr indent="0" lvl="0" marL="0" marR="0" rtl="0" algn="l">
                        <a:lnSpc>
                          <a:spcPct val="100000"/>
                        </a:lnSpc>
                        <a:spcBef>
                          <a:spcPts val="0"/>
                        </a:spcBef>
                        <a:spcAft>
                          <a:spcPts val="0"/>
                        </a:spcAft>
                        <a:buNone/>
                      </a:pPr>
                      <a:r>
                        <a:t/>
                      </a:r>
                      <a:endParaRPr b="1" sz="1800">
                        <a:solidFill>
                          <a:srgbClr val="FFFFFF"/>
                        </a:solidFill>
                      </a:endParaRP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5">
                  <a:txBody>
                    <a:bodyPr>
                      <a:noAutofit/>
                    </a:bodyPr>
                    <a:lstStyle/>
                    <a:p>
                      <a:pPr lvl="0" rtl="0" algn="ctr">
                        <a:lnSpc>
                          <a:spcPct val="119791"/>
                        </a:lnSpc>
                        <a:spcBef>
                          <a:spcPts val="0"/>
                        </a:spcBef>
                        <a:buNone/>
                      </a:pPr>
                      <a:r>
                        <a:rPr b="1" lang="en-US" sz="2400">
                          <a:solidFill>
                            <a:srgbClr val="FFFFFF"/>
                          </a:solidFill>
                        </a:rPr>
                        <a:t>目標</a:t>
                      </a:r>
                      <a:r>
                        <a:rPr b="1" lang="en-US" sz="2400">
                          <a:solidFill>
                            <a:srgbClr val="FFFFFF"/>
                          </a:solidFill>
                        </a:rPr>
                        <a:t>編碼</a:t>
                      </a:r>
                      <a:r>
                        <a:rPr b="1" lang="en-US" sz="2400">
                          <a:solidFill>
                            <a:srgbClr val="FFFFFF"/>
                          </a:solidFill>
                        </a:rPr>
                        <a:t>, lag 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c hMerge="1"/>
                <a:tc hMerge="1"/>
              </a:tr>
              <a:tr h="573650">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U</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00"/>
                          </a:solidFill>
                        </a:rPr>
                        <a:t>S</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00"/>
                          </a:solidFill>
                        </a:rPr>
                        <a:t>P</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ctr">
                        <a:lnSpc>
                          <a:spcPct val="119791"/>
                        </a:lnSpc>
                        <a:spcBef>
                          <a:spcPts val="0"/>
                        </a:spcBef>
                        <a:spcAft>
                          <a:spcPts val="0"/>
                        </a:spcAft>
                        <a:buNone/>
                      </a:pPr>
                      <a:r>
                        <a:rPr b="1" lang="en-US" sz="2400">
                          <a:solidFill>
                            <a:srgbClr val="FFFF00"/>
                          </a:solidFill>
                        </a:rPr>
                        <a:t>T</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indent="0" lvl="0" marL="0" marR="0" rtl="0" algn="ctr">
                        <a:lnSpc>
                          <a:spcPct val="119791"/>
                        </a:lnSpc>
                        <a:spcBef>
                          <a:spcPts val="0"/>
                        </a:spcBef>
                        <a:spcAft>
                          <a:spcPts val="0"/>
                        </a:spcAft>
                        <a:buNone/>
                      </a:pPr>
                      <a:r>
                        <a:rPr b="1" lang="en-US" sz="2400">
                          <a:solidFill>
                            <a:srgbClr val="FFFFFF"/>
                          </a:solidFill>
                        </a:rPr>
                        <a:t>G</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00"/>
                          </a:solidFill>
                        </a:rPr>
                        <a:t>U</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lvl="0" rtl="0" algn="r">
                        <a:spcBef>
                          <a:spcPts val="0"/>
                        </a:spcBef>
                        <a:buNone/>
                      </a:pPr>
                      <a:r>
                        <a:rPr lang="en-US" sz="1800"/>
                        <a:t>-1.45</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solidFill>
                            <a:srgbClr val="FF0000"/>
                          </a:solidFill>
                        </a:rPr>
                        <a:t>2.34</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lvl="0" rtl="0" algn="r">
                        <a:spcBef>
                          <a:spcPts val="0"/>
                        </a:spcBef>
                        <a:buNone/>
                      </a:pPr>
                      <a:r>
                        <a:rPr lang="en-US" sz="1800"/>
                        <a:t>-1.00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0.69</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-0.80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FF"/>
                          </a:solidFill>
                        </a:rPr>
                        <a:t>S</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1800"/>
                        <a:t>1.81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-2.49</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0.85</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0.01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0.06</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429150">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a:solidFill>
                            <a:srgbClr val="FFFFFF"/>
                          </a:solidFill>
                        </a:rPr>
                        <a:t>P</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lvl="0" rtl="0" algn="r">
                        <a:spcBef>
                          <a:spcPts val="0"/>
                        </a:spcBef>
                        <a:buNone/>
                      </a:pPr>
                      <a:r>
                        <a:rPr lang="en-US" sz="1800"/>
                        <a:t>-0.87</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0.85</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-3.49</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1.53</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1.85</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429150">
                <a:tc>
                  <a:txBody>
                    <a:bodyPr>
                      <a:noAutofit/>
                    </a:bodyPr>
                    <a:lstStyle/>
                    <a:p>
                      <a:pPr indent="0" lvl="0" marL="0" marR="0" rtl="0" algn="ctr">
                        <a:lnSpc>
                          <a:spcPct val="119791"/>
                        </a:lnSpc>
                        <a:spcBef>
                          <a:spcPts val="0"/>
                        </a:spcBef>
                        <a:spcAft>
                          <a:spcPts val="0"/>
                        </a:spcAft>
                        <a:buNone/>
                      </a:pPr>
                      <a:r>
                        <a:rPr b="1" lang="en-US" sz="2400">
                          <a:solidFill>
                            <a:srgbClr val="FFFF00"/>
                          </a:solidFill>
                        </a:rPr>
                        <a:t>T</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lvl="0" rtl="0" algn="r">
                        <a:spcBef>
                          <a:spcPts val="0"/>
                        </a:spcBef>
                        <a:buNone/>
                      </a:pPr>
                      <a:r>
                        <a:rPr lang="en-US" sz="1800"/>
                        <a:t>0.88</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0.01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solidFill>
                            <a:srgbClr val="FF0000"/>
                          </a:solidFill>
                        </a:rPr>
                        <a:t>2.00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lvl="0" rtl="0" algn="r">
                        <a:spcBef>
                          <a:spcPts val="0"/>
                        </a:spcBef>
                        <a:buNone/>
                      </a:pPr>
                      <a:r>
                        <a:rPr lang="en-US" sz="1800"/>
                        <a:t>-3.96</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1800"/>
                        <a:t>1.48</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429150">
                <a:tc>
                  <a:txBody>
                    <a:bodyPr>
                      <a:noAutofit/>
                    </a:bodyPr>
                    <a:lstStyle/>
                    <a:p>
                      <a:pPr indent="0" lvl="0" marL="0" marR="0" rtl="0" algn="ctr">
                        <a:lnSpc>
                          <a:spcPct val="119791"/>
                        </a:lnSpc>
                        <a:spcBef>
                          <a:spcPts val="0"/>
                        </a:spcBef>
                        <a:spcAft>
                          <a:spcPts val="0"/>
                        </a:spcAft>
                        <a:buNone/>
                      </a:pPr>
                      <a:r>
                        <a:rPr b="1" lang="en-US" sz="2400">
                          <a:solidFill>
                            <a:srgbClr val="FFFF00"/>
                          </a:solidFill>
                        </a:rPr>
                        <a:t>G</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980000"/>
                    </a:solidFill>
                  </a:tcPr>
                </a:tc>
                <a:tc>
                  <a:txBody>
                    <a:bodyPr>
                      <a:noAutofit/>
                    </a:bodyPr>
                    <a:lstStyle/>
                    <a:p>
                      <a:pPr lvl="0" rtl="0" algn="r">
                        <a:spcBef>
                          <a:spcPts val="0"/>
                        </a:spcBef>
                        <a:buNone/>
                      </a:pPr>
                      <a:r>
                        <a:rPr lang="en-US" sz="1800"/>
                        <a:t>-0.61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-0.40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t>1.48</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1800">
                          <a:solidFill>
                            <a:srgbClr val="FF0000"/>
                          </a:solidFill>
                        </a:rPr>
                        <a:t>2.13</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lvl="0" rtl="0" algn="r">
                        <a:spcBef>
                          <a:spcPts val="0"/>
                        </a:spcBef>
                        <a:buNone/>
                      </a:pPr>
                      <a:r>
                        <a:rPr lang="en-US" sz="1800"/>
                        <a:t>-2.97</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sp>
        <p:nvSpPr>
          <p:cNvPr id="721" name="Shape 721"/>
          <p:cNvSpPr/>
          <p:nvPr/>
        </p:nvSpPr>
        <p:spPr>
          <a:xfrm rot="2700000">
            <a:off x="4104132" y="2377182"/>
            <a:ext cx="1275337" cy="1015688"/>
          </a:xfrm>
          <a:prstGeom prst="rightArrow">
            <a:avLst>
              <a:gd fmla="val 50000" name="adj1"/>
              <a:gd fmla="val 50000" name="adj2"/>
            </a:avLst>
          </a:prstGeom>
          <a:solidFill>
            <a:srgbClr val="8C3A38"/>
          </a:solidFill>
          <a:ln>
            <a:noFill/>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6" name="Shape 726"/>
        <p:cNvGrpSpPr/>
        <p:nvPr/>
      </p:nvGrpSpPr>
      <p:grpSpPr>
        <a:xfrm>
          <a:off x="0" y="0"/>
          <a:ext cx="0" cy="0"/>
          <a:chOff x="0" y="0"/>
          <a:chExt cx="0" cy="0"/>
        </a:xfrm>
      </p:grpSpPr>
      <p:pic>
        <p:nvPicPr>
          <p:cNvPr descr="slide error bad" id="727" name="Shape 727"/>
          <p:cNvPicPr preferRelativeResize="0"/>
          <p:nvPr/>
        </p:nvPicPr>
        <p:blipFill>
          <a:blip r:embed="rId3">
            <a:alphaModFix/>
          </a:blip>
          <a:stretch>
            <a:fillRect/>
          </a:stretch>
        </p:blipFill>
        <p:spPr>
          <a:xfrm>
            <a:off x="4019300" y="3703550"/>
            <a:ext cx="1590000" cy="1590000"/>
          </a:xfrm>
          <a:prstGeom prst="rect">
            <a:avLst/>
          </a:prstGeom>
          <a:noFill/>
          <a:ln>
            <a:noFill/>
          </a:ln>
        </p:spPr>
      </p:pic>
      <p:sp>
        <p:nvSpPr>
          <p:cNvPr id="728" name="Shape 728"/>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解釋事件轉換圖的注意事項</a:t>
            </a:r>
          </a:p>
        </p:txBody>
      </p:sp>
      <p:sp>
        <p:nvSpPr>
          <p:cNvPr id="729" name="Shape 729"/>
          <p:cNvSpPr txBox="1"/>
          <p:nvPr>
            <p:ph idx="1" type="body"/>
          </p:nvPr>
        </p:nvSpPr>
        <p:spPr>
          <a:xfrm>
            <a:off x="533400" y="1447800"/>
            <a:ext cx="4019400" cy="4876800"/>
          </a:xfrm>
          <a:prstGeom prst="rect">
            <a:avLst/>
          </a:prstGeom>
        </p:spPr>
        <p:txBody>
          <a:bodyPr anchorCtr="0" anchor="t" bIns="91425" lIns="91425" rIns="91425" tIns="91425">
            <a:noAutofit/>
          </a:bodyPr>
          <a:lstStyle/>
          <a:p>
            <a:pPr lvl="0">
              <a:spcBef>
                <a:spcPts val="0"/>
              </a:spcBef>
              <a:buNone/>
            </a:pPr>
            <a:r>
              <a:t/>
            </a:r>
            <a:endParaRPr/>
          </a:p>
        </p:txBody>
      </p:sp>
      <p:sp>
        <p:nvSpPr>
          <p:cNvPr id="730" name="Shape 730"/>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id="731" name="Shape 731"/>
          <p:cNvPicPr preferRelativeResize="0"/>
          <p:nvPr/>
        </p:nvPicPr>
        <p:blipFill rotWithShape="1">
          <a:blip r:embed="rId4">
            <a:alphaModFix/>
          </a:blip>
          <a:srcRect b="0" l="40437" r="0" t="0"/>
          <a:stretch/>
        </p:blipFill>
        <p:spPr>
          <a:xfrm>
            <a:off x="533400" y="2337675"/>
            <a:ext cx="2952599" cy="2771450"/>
          </a:xfrm>
          <a:prstGeom prst="rect">
            <a:avLst/>
          </a:prstGeom>
          <a:noFill/>
          <a:ln>
            <a:noFill/>
          </a:ln>
        </p:spPr>
      </p:pic>
      <p:sp>
        <p:nvSpPr>
          <p:cNvPr id="732" name="Shape 732"/>
          <p:cNvSpPr txBox="1"/>
          <p:nvPr>
            <p:ph idx="2" type="body"/>
          </p:nvPr>
        </p:nvSpPr>
        <p:spPr>
          <a:xfrm>
            <a:off x="5609300" y="1447800"/>
            <a:ext cx="3115500" cy="1539600"/>
          </a:xfrm>
          <a:prstGeom prst="rect">
            <a:avLst/>
          </a:prstGeom>
        </p:spPr>
        <p:txBody>
          <a:bodyPr anchorCtr="0" anchor="ctr" bIns="91425" lIns="91425" rIns="91425" tIns="91425">
            <a:noAutofit/>
          </a:bodyPr>
          <a:lstStyle/>
          <a:p>
            <a:pPr indent="-228600" lvl="0" marL="457200" rtl="0">
              <a:lnSpc>
                <a:spcPct val="150000"/>
              </a:lnSpc>
              <a:spcBef>
                <a:spcPts val="0"/>
              </a:spcBef>
              <a:buClr>
                <a:srgbClr val="4F6128"/>
              </a:buClr>
            </a:pPr>
            <a:r>
              <a:rPr lang="en-US">
                <a:solidFill>
                  <a:srgbClr val="4F6128"/>
                </a:solidFill>
              </a:rPr>
              <a:t>G到T有顯著轉換</a:t>
            </a:r>
          </a:p>
          <a:p>
            <a:pPr indent="-228600" lvl="0" marL="457200" rtl="0">
              <a:lnSpc>
                <a:spcPct val="150000"/>
              </a:lnSpc>
              <a:spcBef>
                <a:spcPts val="0"/>
              </a:spcBef>
              <a:buClr>
                <a:srgbClr val="4F6128"/>
              </a:buClr>
            </a:pPr>
            <a:r>
              <a:rPr lang="en-US">
                <a:solidFill>
                  <a:srgbClr val="4F6128"/>
                </a:solidFill>
              </a:rPr>
              <a:t>T到P有顯著轉換</a:t>
            </a:r>
          </a:p>
        </p:txBody>
      </p:sp>
      <p:pic>
        <p:nvPicPr>
          <p:cNvPr descr="slide ok checked green" id="733" name="Shape 733"/>
          <p:cNvPicPr preferRelativeResize="0"/>
          <p:nvPr/>
        </p:nvPicPr>
        <p:blipFill>
          <a:blip r:embed="rId5">
            <a:alphaModFix/>
          </a:blip>
          <a:stretch>
            <a:fillRect/>
          </a:stretch>
        </p:blipFill>
        <p:spPr>
          <a:xfrm>
            <a:off x="4019300" y="1397450"/>
            <a:ext cx="1590000" cy="1590000"/>
          </a:xfrm>
          <a:prstGeom prst="rect">
            <a:avLst/>
          </a:prstGeom>
          <a:noFill/>
          <a:ln>
            <a:noFill/>
          </a:ln>
        </p:spPr>
      </p:pic>
      <p:sp>
        <p:nvSpPr>
          <p:cNvPr id="734" name="Shape 734"/>
          <p:cNvSpPr txBox="1"/>
          <p:nvPr>
            <p:ph idx="2" type="body"/>
          </p:nvPr>
        </p:nvSpPr>
        <p:spPr>
          <a:xfrm>
            <a:off x="5609300" y="3753950"/>
            <a:ext cx="3115500" cy="1539600"/>
          </a:xfrm>
          <a:prstGeom prst="rect">
            <a:avLst/>
          </a:prstGeom>
        </p:spPr>
        <p:txBody>
          <a:bodyPr anchorCtr="0" anchor="ctr" bIns="91425" lIns="91425" rIns="91425" tIns="91425">
            <a:noAutofit/>
          </a:bodyPr>
          <a:lstStyle/>
          <a:p>
            <a:pPr indent="0" lvl="0" marL="0" rtl="0">
              <a:lnSpc>
                <a:spcPct val="150000"/>
              </a:lnSpc>
              <a:spcBef>
                <a:spcPts val="0"/>
              </a:spcBef>
              <a:buNone/>
            </a:pPr>
            <a:r>
              <a:rPr lang="en-US">
                <a:solidFill>
                  <a:srgbClr val="980000"/>
                </a:solidFill>
              </a:rPr>
              <a:t>G到T到P有顯著轉換</a:t>
            </a: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8" name="Shape 738"/>
        <p:cNvGrpSpPr/>
        <p:nvPr/>
      </p:nvGrpSpPr>
      <p:grpSpPr>
        <a:xfrm>
          <a:off x="0" y="0"/>
          <a:ext cx="0" cy="0"/>
          <a:chOff x="0" y="0"/>
          <a:chExt cx="0" cy="0"/>
        </a:xfrm>
      </p:grpSpPr>
      <p:sp>
        <p:nvSpPr>
          <p:cNvPr id="739" name="Shape 739"/>
          <p:cNvSpPr txBox="1"/>
          <p:nvPr>
            <p:ph type="title"/>
          </p:nvPr>
        </p:nvSpPr>
        <p:spPr>
          <a:xfrm>
            <a:off x="623887" y="3236913"/>
            <a:ext cx="7886700" cy="28527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en-US" sz="6000">
                <a:solidFill>
                  <a:schemeClr val="dk1"/>
                </a:solidFill>
                <a:latin typeface="Calibri"/>
                <a:ea typeface="Calibri"/>
                <a:cs typeface="Calibri"/>
                <a:sym typeface="Calibri"/>
              </a:rPr>
              <a:t>序列分析工具</a:t>
            </a:r>
          </a:p>
        </p:txBody>
      </p:sp>
      <p:sp>
        <p:nvSpPr>
          <p:cNvPr id="740" name="Shape 740"/>
          <p:cNvSpPr txBox="1"/>
          <p:nvPr>
            <p:ph idx="1" type="body"/>
          </p:nvPr>
        </p:nvSpPr>
        <p:spPr>
          <a:xfrm>
            <a:off x="623887" y="1736725"/>
            <a:ext cx="7886700" cy="1500187"/>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chemeClr val="dk2"/>
              </a:buClr>
              <a:buSzPct val="25000"/>
              <a:buFont typeface="Noto Symbol"/>
              <a:buNone/>
            </a:pPr>
            <a:r>
              <a:rPr lang="en-US">
                <a:latin typeface="Cambria"/>
                <a:ea typeface="Cambria"/>
                <a:cs typeface="Cambria"/>
                <a:sym typeface="Cambria"/>
              </a:rPr>
              <a:t>Part 5. </a:t>
            </a:r>
          </a:p>
        </p:txBody>
      </p:sp>
      <p:sp>
        <p:nvSpPr>
          <p:cNvPr id="741" name="Shape 741"/>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5" name="Shape 745"/>
        <p:cNvGrpSpPr/>
        <p:nvPr/>
      </p:nvGrpSpPr>
      <p:grpSpPr>
        <a:xfrm>
          <a:off x="0" y="0"/>
          <a:ext cx="0" cy="0"/>
          <a:chOff x="0" y="0"/>
          <a:chExt cx="0" cy="0"/>
        </a:xfrm>
      </p:grpSpPr>
      <p:sp>
        <p:nvSpPr>
          <p:cNvPr id="746" name="Shape 746"/>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GSEQ</a:t>
            </a:r>
          </a:p>
        </p:txBody>
      </p:sp>
      <p:sp>
        <p:nvSpPr>
          <p:cNvPr id="747" name="Shape 747"/>
          <p:cNvSpPr txBox="1"/>
          <p:nvPr>
            <p:ph idx="1" type="body"/>
          </p:nvPr>
        </p:nvSpPr>
        <p:spPr>
          <a:xfrm>
            <a:off x="2108175" y="1447800"/>
            <a:ext cx="6616800" cy="4876800"/>
          </a:xfrm>
          <a:prstGeom prst="rect">
            <a:avLst/>
          </a:prstGeom>
          <a:noFill/>
          <a:ln>
            <a:noFill/>
          </a:ln>
        </p:spPr>
        <p:txBody>
          <a:bodyPr anchorCtr="0" anchor="t" bIns="45700" lIns="91425" rIns="91425" tIns="45700">
            <a:noAutofit/>
          </a:bodyPr>
          <a:lstStyle/>
          <a:p>
            <a:pPr indent="-317500" lvl="0" marL="342900" marR="0" rtl="0" algn="l">
              <a:lnSpc>
                <a:spcPct val="115000"/>
              </a:lnSpc>
              <a:spcBef>
                <a:spcPts val="0"/>
              </a:spcBef>
              <a:spcAft>
                <a:spcPts val="0"/>
              </a:spcAft>
              <a:buClr>
                <a:schemeClr val="dk2"/>
              </a:buClr>
              <a:buSzPct val="100000"/>
              <a:buFont typeface="Arial"/>
            </a:pPr>
            <a:r>
              <a:rPr i="0" lang="en-US" u="none" cap="none" strike="noStrike">
                <a:solidFill>
                  <a:schemeClr val="dk1"/>
                </a:solidFill>
              </a:rPr>
              <a:t>GSEQ(Generalized Sequential Querier)是一套電腦統計軟體。Roger Bakeman &amp; Vicen Quera在1992年的滯後序列分析中發展的相對應軟體，用以計算觀察得到資料。</a:t>
            </a:r>
          </a:p>
          <a:p>
            <a:pPr indent="-317500" lvl="0" marL="342900" marR="0" rtl="0" algn="l">
              <a:lnSpc>
                <a:spcPct val="115000"/>
              </a:lnSpc>
              <a:spcBef>
                <a:spcPts val="560"/>
              </a:spcBef>
              <a:spcAft>
                <a:spcPts val="0"/>
              </a:spcAft>
              <a:buClr>
                <a:schemeClr val="dk2"/>
              </a:buClr>
              <a:buSzPct val="100000"/>
              <a:buFont typeface="Arial"/>
            </a:pPr>
            <a:r>
              <a:rPr i="0" lang="en-US" u="none" cap="none" strike="noStrike">
                <a:solidFill>
                  <a:schemeClr val="dk1"/>
                </a:solidFill>
              </a:rPr>
              <a:t>目前GSEQ已經發展到5.1版。除了介面簡化及功能增加外，它的特色在於輸入文字型態的原始碼後，就可以分析其順序關係，如：variety、frequencies、rate、durations、proportion(percentages)，資料的kappa值等等。</a:t>
            </a:r>
          </a:p>
        </p:txBody>
      </p:sp>
      <p:sp>
        <p:nvSpPr>
          <p:cNvPr id="748" name="Shape 748"/>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749" name="Shape 749"/>
          <p:cNvSpPr/>
          <p:nvPr/>
        </p:nvSpPr>
        <p:spPr>
          <a:xfrm>
            <a:off x="990600" y="5862910"/>
            <a:ext cx="7162800" cy="4617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2400" u="sng" cap="none" strike="noStrike">
                <a:solidFill>
                  <a:schemeClr val="hlink"/>
                </a:solidFill>
                <a:latin typeface="Cambria"/>
                <a:ea typeface="Cambria"/>
                <a:cs typeface="Cambria"/>
                <a:sym typeface="Cambria"/>
                <a:hlinkClick r:id="rId3"/>
              </a:rPr>
              <a:t>http://www2.gsu.edu/~psyrab/gseq/index.htm</a:t>
            </a:r>
          </a:p>
        </p:txBody>
      </p:sp>
      <p:pic>
        <p:nvPicPr>
          <p:cNvPr id="750" name="Shape 750"/>
          <p:cNvPicPr preferRelativeResize="0"/>
          <p:nvPr/>
        </p:nvPicPr>
        <p:blipFill>
          <a:blip r:embed="rId4">
            <a:alphaModFix/>
          </a:blip>
          <a:stretch>
            <a:fillRect/>
          </a:stretch>
        </p:blipFill>
        <p:spPr>
          <a:xfrm>
            <a:off x="533400" y="2834047"/>
            <a:ext cx="1396824" cy="2104325"/>
          </a:xfrm>
          <a:prstGeom prst="rect">
            <a:avLst/>
          </a:prstGeom>
          <a:noFill/>
          <a:ln>
            <a:noFill/>
          </a:ln>
        </p:spPr>
      </p:pic>
      <p:pic>
        <p:nvPicPr>
          <p:cNvPr id="751" name="Shape 751"/>
          <p:cNvPicPr preferRelativeResize="0"/>
          <p:nvPr/>
        </p:nvPicPr>
        <p:blipFill>
          <a:blip r:embed="rId5">
            <a:alphaModFix/>
          </a:blip>
          <a:stretch>
            <a:fillRect/>
          </a:stretch>
        </p:blipFill>
        <p:spPr>
          <a:xfrm>
            <a:off x="622212" y="1447800"/>
            <a:ext cx="1219200" cy="12192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x="0" y="0"/>
          <a:ext cx="0" cy="0"/>
          <a:chOff x="0" y="0"/>
          <a:chExt cx="0" cy="0"/>
        </a:xfrm>
      </p:grpSpPr>
      <p:pic>
        <p:nvPicPr>
          <p:cNvPr id="156" name="Shape 156"/>
          <p:cNvPicPr preferRelativeResize="0"/>
          <p:nvPr/>
        </p:nvPicPr>
        <p:blipFill rotWithShape="1">
          <a:blip r:embed="rId3">
            <a:alphaModFix/>
          </a:blip>
          <a:srcRect b="0" l="0" r="0" t="0"/>
          <a:stretch/>
        </p:blipFill>
        <p:spPr>
          <a:xfrm>
            <a:off x="3895080" y="2441358"/>
            <a:ext cx="2225604" cy="3130682"/>
          </a:xfrm>
          <a:prstGeom prst="rect">
            <a:avLst/>
          </a:prstGeom>
          <a:noFill/>
          <a:ln>
            <a:noFill/>
          </a:ln>
        </p:spPr>
      </p:pic>
      <p:pic>
        <p:nvPicPr>
          <p:cNvPr id="157" name="Shape 157"/>
          <p:cNvPicPr preferRelativeResize="0"/>
          <p:nvPr/>
        </p:nvPicPr>
        <p:blipFill rotWithShape="1">
          <a:blip r:embed="rId4">
            <a:alphaModFix/>
          </a:blip>
          <a:srcRect b="0" l="0" r="0" t="0"/>
          <a:stretch/>
        </p:blipFill>
        <p:spPr>
          <a:xfrm>
            <a:off x="341562" y="2351908"/>
            <a:ext cx="2275082" cy="3200284"/>
          </a:xfrm>
          <a:prstGeom prst="rect">
            <a:avLst/>
          </a:prstGeom>
          <a:noFill/>
          <a:ln>
            <a:noFill/>
          </a:ln>
        </p:spPr>
      </p:pic>
      <p:sp>
        <p:nvSpPr>
          <p:cNvPr id="158" name="Shape 158"/>
          <p:cNvSpPr/>
          <p:nvPr/>
        </p:nvSpPr>
        <p:spPr>
          <a:xfrm>
            <a:off x="6315955" y="4154158"/>
            <a:ext cx="2130458" cy="2130458"/>
          </a:xfrm>
          <a:prstGeom prst="ellipse">
            <a:avLst/>
          </a:prstGeom>
          <a:solidFill>
            <a:schemeClr val="lt1"/>
          </a:solidFill>
          <a:ln cap="flat" cmpd="sng" w="28575">
            <a:solidFill>
              <a:schemeClr val="accent2"/>
            </a:solidFill>
            <a:prstDash val="dash"/>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159" name="Shape 159"/>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依變項的觀測</a:t>
            </a:r>
          </a:p>
        </p:txBody>
      </p:sp>
      <p:sp>
        <p:nvSpPr>
          <p:cNvPr id="160" name="Shape 160"/>
          <p:cNvSpPr/>
          <p:nvPr/>
        </p:nvSpPr>
        <p:spPr>
          <a:xfrm>
            <a:off x="2233169" y="3572758"/>
            <a:ext cx="2796029" cy="379542"/>
          </a:xfrm>
          <a:prstGeom prst="rightArrow">
            <a:avLst>
              <a:gd fmla="val 50000" name="adj1"/>
              <a:gd fmla="val 50000" name="adj2"/>
            </a:avLst>
          </a:prstGeom>
          <a:gradFill>
            <a:gsLst>
              <a:gs pos="0">
                <a:srgbClr val="D3817F"/>
              </a:gs>
              <a:gs pos="50000">
                <a:srgbClr val="C64A47"/>
              </a:gs>
              <a:gs pos="100000">
                <a:srgbClr val="B53B38"/>
              </a:gs>
            </a:gsLst>
            <a:lin ang="5400000" scaled="0"/>
          </a:gradFill>
          <a:ln cap="flat" cmpd="sng" w="9525">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pic>
        <p:nvPicPr>
          <p:cNvPr id="161" name="Shape 161"/>
          <p:cNvPicPr preferRelativeResize="0"/>
          <p:nvPr/>
        </p:nvPicPr>
        <p:blipFill rotWithShape="1">
          <a:blip r:embed="rId5">
            <a:alphaModFix/>
          </a:blip>
          <a:srcRect b="0" l="0" r="0" t="0"/>
          <a:stretch/>
        </p:blipFill>
        <p:spPr>
          <a:xfrm>
            <a:off x="6565056" y="1995248"/>
            <a:ext cx="1654774" cy="1208054"/>
          </a:xfrm>
          <a:prstGeom prst="rect">
            <a:avLst/>
          </a:prstGeom>
          <a:noFill/>
          <a:ln>
            <a:noFill/>
          </a:ln>
        </p:spPr>
      </p:pic>
      <p:sp>
        <p:nvSpPr>
          <p:cNvPr id="162" name="Shape 162"/>
          <p:cNvSpPr txBox="1"/>
          <p:nvPr/>
        </p:nvSpPr>
        <p:spPr>
          <a:xfrm>
            <a:off x="4838221" y="2351908"/>
            <a:ext cx="854101" cy="132343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8000" u="none" cap="none" strike="noStrike">
                <a:solidFill>
                  <a:schemeClr val="lt1"/>
                </a:solidFill>
                <a:latin typeface="Cambria"/>
                <a:ea typeface="Cambria"/>
                <a:cs typeface="Cambria"/>
                <a:sym typeface="Cambria"/>
              </a:rPr>
              <a:t>?</a:t>
            </a:r>
          </a:p>
        </p:txBody>
      </p:sp>
      <p:sp>
        <p:nvSpPr>
          <p:cNvPr id="163" name="Shape 163"/>
          <p:cNvSpPr/>
          <p:nvPr/>
        </p:nvSpPr>
        <p:spPr>
          <a:xfrm rot="-1800000">
            <a:off x="5795659" y="3007150"/>
            <a:ext cx="602722" cy="263950"/>
          </a:xfrm>
          <a:prstGeom prst="rightArrow">
            <a:avLst>
              <a:gd fmla="val 50000" name="adj1"/>
              <a:gd fmla="val 50000" name="adj2"/>
            </a:avLst>
          </a:prstGeom>
          <a:gradFill>
            <a:gsLst>
              <a:gs pos="0">
                <a:srgbClr val="D3817F"/>
              </a:gs>
              <a:gs pos="50000">
                <a:srgbClr val="C64A47"/>
              </a:gs>
              <a:gs pos="100000">
                <a:srgbClr val="B53B38"/>
              </a:gs>
            </a:gsLst>
            <a:lin ang="5400000" scaled="0"/>
          </a:gradFill>
          <a:ln cap="flat" cmpd="sng" w="9525">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sp>
        <p:nvSpPr>
          <p:cNvPr id="164" name="Shape 164"/>
          <p:cNvSpPr/>
          <p:nvPr/>
        </p:nvSpPr>
        <p:spPr>
          <a:xfrm rot="2700000">
            <a:off x="5795659" y="4350013"/>
            <a:ext cx="602721" cy="263950"/>
          </a:xfrm>
          <a:prstGeom prst="rightArrow">
            <a:avLst>
              <a:gd fmla="val 50000" name="adj1"/>
              <a:gd fmla="val 50000" name="adj2"/>
            </a:avLst>
          </a:prstGeom>
          <a:gradFill>
            <a:gsLst>
              <a:gs pos="0">
                <a:srgbClr val="D3817F"/>
              </a:gs>
              <a:gs pos="50000">
                <a:srgbClr val="C64A47"/>
              </a:gs>
              <a:gs pos="100000">
                <a:srgbClr val="B53B38"/>
              </a:gs>
            </a:gsLst>
            <a:lin ang="5400000" scaled="0"/>
          </a:gradFill>
          <a:ln cap="flat" cmpd="sng" w="9525">
            <a:solidFill>
              <a:schemeClr val="accent2"/>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pic>
        <p:nvPicPr>
          <p:cNvPr descr="http://ww1.prweb.com/prfiles/2012/01/26/9162546/gI_72803_video%20camera%20icon_512x512.png" id="165" name="Shape 165"/>
          <p:cNvPicPr preferRelativeResize="0"/>
          <p:nvPr/>
        </p:nvPicPr>
        <p:blipFill rotWithShape="1">
          <a:blip r:embed="rId6">
            <a:alphaModFix/>
          </a:blip>
          <a:srcRect b="0" l="0" r="0" t="0"/>
          <a:stretch/>
        </p:blipFill>
        <p:spPr>
          <a:xfrm>
            <a:off x="6776538" y="4777662"/>
            <a:ext cx="1231811" cy="1231812"/>
          </a:xfrm>
          <a:prstGeom prst="rect">
            <a:avLst/>
          </a:prstGeom>
          <a:noFill/>
          <a:ln>
            <a:noFill/>
          </a:ln>
        </p:spPr>
      </p:pic>
      <p:sp>
        <p:nvSpPr>
          <p:cNvPr id="166" name="Shape 166"/>
          <p:cNvSpPr txBox="1"/>
          <p:nvPr/>
        </p:nvSpPr>
        <p:spPr>
          <a:xfrm>
            <a:off x="6668820" y="4392891"/>
            <a:ext cx="1447245"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800" u="none" cap="none" strike="noStrike">
                <a:solidFill>
                  <a:schemeClr val="dk1"/>
                </a:solidFill>
                <a:latin typeface="Cambria"/>
                <a:ea typeface="Cambria"/>
                <a:cs typeface="Cambria"/>
                <a:sym typeface="Cambria"/>
              </a:rPr>
              <a:t>行為的改變</a:t>
            </a:r>
          </a:p>
        </p:txBody>
      </p:sp>
      <p:sp>
        <p:nvSpPr>
          <p:cNvPr id="167" name="Shape 167"/>
          <p:cNvSpPr txBox="1"/>
          <p:nvPr/>
        </p:nvSpPr>
        <p:spPr>
          <a:xfrm>
            <a:off x="6668820" y="3288383"/>
            <a:ext cx="1447245" cy="369332"/>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800" u="none" cap="none" strike="noStrike">
                <a:solidFill>
                  <a:schemeClr val="dk1"/>
                </a:solidFill>
                <a:latin typeface="Cambria"/>
                <a:ea typeface="Cambria"/>
                <a:cs typeface="Cambria"/>
                <a:sym typeface="Cambria"/>
              </a:rPr>
              <a:t>認知的改變</a:t>
            </a:r>
          </a:p>
        </p:txBody>
      </p:sp>
      <p:sp>
        <p:nvSpPr>
          <p:cNvPr id="168" name="Shape 168"/>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169" name="Shape 169"/>
          <p:cNvSpPr/>
          <p:nvPr/>
        </p:nvSpPr>
        <p:spPr>
          <a:xfrm>
            <a:off x="2688057" y="3362955"/>
            <a:ext cx="1712540" cy="668865"/>
          </a:xfrm>
          <a:prstGeom prst="roundRect">
            <a:avLst>
              <a:gd fmla="val 16667" name="adj"/>
            </a:avLst>
          </a:prstGeom>
          <a:solidFill>
            <a:schemeClr val="accent3"/>
          </a:solidFill>
          <a:ln cap="flat" cmpd="sng" w="12700">
            <a:solidFill>
              <a:srgbClr val="71894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lt1"/>
              </a:buClr>
              <a:buSzPct val="25000"/>
              <a:buFont typeface="Arial"/>
              <a:buNone/>
            </a:pPr>
            <a:r>
              <a:rPr b="0" i="0" lang="en-US" sz="1800" u="none" cap="none" strike="noStrike">
                <a:solidFill>
                  <a:schemeClr val="lt1"/>
                </a:solidFill>
                <a:latin typeface="Arial"/>
                <a:ea typeface="Arial"/>
                <a:cs typeface="Arial"/>
                <a:sym typeface="Arial"/>
              </a:rPr>
              <a:t>實施教學策略</a:t>
            </a: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6" name="Shape 756"/>
        <p:cNvGrpSpPr/>
        <p:nvPr/>
      </p:nvGrpSpPr>
      <p:grpSpPr>
        <a:xfrm>
          <a:off x="0" y="0"/>
          <a:ext cx="0" cy="0"/>
          <a:chOff x="0" y="0"/>
          <a:chExt cx="0" cy="0"/>
        </a:xfrm>
      </p:grpSpPr>
      <p:sp>
        <p:nvSpPr>
          <p:cNvPr id="757" name="Shape 757"/>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MEPA</a:t>
            </a:r>
          </a:p>
        </p:txBody>
      </p:sp>
      <p:sp>
        <p:nvSpPr>
          <p:cNvPr id="758" name="Shape 758"/>
          <p:cNvSpPr txBox="1"/>
          <p:nvPr>
            <p:ph idx="1" type="body"/>
          </p:nvPr>
        </p:nvSpPr>
        <p:spPr>
          <a:xfrm>
            <a:off x="533400" y="1856825"/>
            <a:ext cx="8191500" cy="4467900"/>
          </a:xfrm>
          <a:prstGeom prst="rect">
            <a:avLst/>
          </a:prstGeom>
        </p:spPr>
        <p:txBody>
          <a:bodyPr anchorCtr="0" anchor="t" bIns="91425" lIns="91425" rIns="91425" tIns="91425">
            <a:noAutofit/>
          </a:bodyPr>
          <a:lstStyle/>
          <a:p>
            <a:pPr indent="0" lvl="0" marL="0" rtl="0" algn="ctr">
              <a:lnSpc>
                <a:spcPct val="115000"/>
              </a:lnSpc>
              <a:spcBef>
                <a:spcPts val="0"/>
              </a:spcBef>
              <a:buNone/>
            </a:pPr>
            <a:r>
              <a:rPr lang="en-US" u="sng">
                <a:solidFill>
                  <a:schemeClr val="hlink"/>
                </a:solidFill>
                <a:hlinkClick r:id="rId3"/>
              </a:rPr>
              <a:t>http://edugate.fss.uu.nl/mepa/</a:t>
            </a:r>
            <a:r>
              <a:rPr lang="en-US">
                <a:solidFill>
                  <a:schemeClr val="dk1"/>
                </a:solidFill>
              </a:rPr>
              <a:t> </a:t>
            </a:r>
          </a:p>
          <a:p>
            <a:pPr indent="-228600" lvl="0" marL="457200">
              <a:lnSpc>
                <a:spcPct val="115000"/>
              </a:lnSpc>
              <a:spcBef>
                <a:spcPts val="0"/>
              </a:spcBef>
              <a:spcAft>
                <a:spcPts val="1000"/>
              </a:spcAft>
            </a:pPr>
            <a:r>
              <a:rPr lang="en-US"/>
              <a:t>MEPA是荷蘭最古老大學之一烏特勒支大學教育科學系的Gijsbert Erkens所開發的互動分析軟體</a:t>
            </a:r>
          </a:p>
          <a:p>
            <a:pPr indent="-228600" lvl="0" marL="457200" rtl="0">
              <a:lnSpc>
                <a:spcPct val="115000"/>
              </a:lnSpc>
              <a:spcBef>
                <a:spcPts val="0"/>
              </a:spcBef>
              <a:spcAft>
                <a:spcPts val="1000"/>
              </a:spcAft>
            </a:pPr>
            <a:r>
              <a:rPr lang="en-US"/>
              <a:t>MEPA是一個用於標註、對於一些口語或行為觀察資料進行編碼的工具，可以用來製作觀察行為資料的編碼系統，也可以用來針對已經編碼的口語或行為資料進行各種質性與量化的分析</a:t>
            </a:r>
          </a:p>
          <a:p>
            <a:pPr indent="-228600" lvl="0" marL="457200" rtl="0">
              <a:lnSpc>
                <a:spcPct val="115000"/>
              </a:lnSpc>
              <a:spcBef>
                <a:spcPts val="0"/>
              </a:spcBef>
            </a:pPr>
            <a:r>
              <a:rPr lang="en-US"/>
              <a:t>分析方法包括</a:t>
            </a:r>
            <a:r>
              <a:rPr b="1" lang="en-US">
                <a:solidFill>
                  <a:srgbClr val="C00000"/>
                </a:solidFill>
              </a:rPr>
              <a:t>滯後序列分析 Lag Sequential Analysis</a:t>
            </a:r>
          </a:p>
          <a:p>
            <a:pPr indent="-228600" lvl="1" marL="914400">
              <a:lnSpc>
                <a:spcPct val="115000"/>
              </a:lnSpc>
              <a:spcBef>
                <a:spcPts val="0"/>
              </a:spcBef>
            </a:pPr>
            <a:r>
              <a:rPr lang="en-US"/>
              <a:t>操作說明：</a:t>
            </a:r>
            <a:r>
              <a:rPr lang="en-US" u="sng">
                <a:solidFill>
                  <a:schemeClr val="hlink"/>
                </a:solidFill>
                <a:hlinkClick r:id="rId4"/>
              </a:rPr>
              <a:t>http://l.pulipuli.info/160905-mepa</a:t>
            </a:r>
            <a:r>
              <a:rPr lang="en-US"/>
              <a:t> </a:t>
            </a:r>
          </a:p>
        </p:txBody>
      </p:sp>
      <p:sp>
        <p:nvSpPr>
          <p:cNvPr id="759" name="Shape 759"/>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id="760" name="Shape 760"/>
          <p:cNvPicPr preferRelativeResize="0"/>
          <p:nvPr/>
        </p:nvPicPr>
        <p:blipFill>
          <a:blip r:embed="rId5">
            <a:alphaModFix/>
          </a:blip>
          <a:stretch>
            <a:fillRect/>
          </a:stretch>
        </p:blipFill>
        <p:spPr>
          <a:xfrm>
            <a:off x="1409925" y="1310800"/>
            <a:ext cx="1013075" cy="1013075"/>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65" name="Shape 765"/>
        <p:cNvGrpSpPr/>
        <p:nvPr/>
      </p:nvGrpSpPr>
      <p:grpSpPr>
        <a:xfrm>
          <a:off x="0" y="0"/>
          <a:ext cx="0" cy="0"/>
          <a:chOff x="0" y="0"/>
          <a:chExt cx="0" cy="0"/>
        </a:xfrm>
      </p:grpSpPr>
      <p:sp>
        <p:nvSpPr>
          <p:cNvPr id="766" name="Shape 766"/>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布丁自製工具</a:t>
            </a:r>
          </a:p>
        </p:txBody>
      </p:sp>
      <p:sp>
        <p:nvSpPr>
          <p:cNvPr id="767" name="Shape 767"/>
          <p:cNvSpPr txBox="1"/>
          <p:nvPr>
            <p:ph idx="1" type="body"/>
          </p:nvPr>
        </p:nvSpPr>
        <p:spPr>
          <a:xfrm>
            <a:off x="533400" y="1447800"/>
            <a:ext cx="8191500" cy="4876800"/>
          </a:xfrm>
          <a:prstGeom prst="rect">
            <a:avLst/>
          </a:prstGeom>
        </p:spPr>
        <p:txBody>
          <a:bodyPr anchorCtr="0" anchor="t" bIns="91425" lIns="91425" rIns="91425" tIns="91425">
            <a:noAutofit/>
          </a:bodyPr>
          <a:lstStyle/>
          <a:p>
            <a:pPr indent="-228600" lvl="0" marL="457200" rtl="0">
              <a:spcBef>
                <a:spcPts val="0"/>
              </a:spcBef>
              <a:spcAft>
                <a:spcPts val="1000"/>
              </a:spcAft>
              <a:buAutoNum type="arabicPeriod"/>
            </a:pPr>
            <a:r>
              <a:rPr lang="en-US"/>
              <a:t>Cohen's Kappa計算器 </a:t>
            </a:r>
            <a:br>
              <a:rPr lang="en-US"/>
            </a:br>
            <a:r>
              <a:rPr lang="en-US" u="sng">
                <a:solidFill>
                  <a:schemeClr val="hlink"/>
                </a:solidFill>
                <a:hlinkClick r:id="rId3"/>
              </a:rPr>
              <a:t>http://j.mp/2015-kappa</a:t>
            </a:r>
            <a:r>
              <a:rPr lang="en-US"/>
              <a:t> </a:t>
            </a:r>
          </a:p>
          <a:p>
            <a:pPr indent="-228600" lvl="0" marL="457200" rtl="0">
              <a:spcBef>
                <a:spcPts val="0"/>
              </a:spcBef>
              <a:spcAft>
                <a:spcPts val="1000"/>
              </a:spcAft>
              <a:buAutoNum type="arabicPeriod"/>
            </a:pPr>
            <a:r>
              <a:rPr lang="en-US"/>
              <a:t>編碼結果轉序列編碼工具 </a:t>
            </a:r>
            <a:br>
              <a:rPr lang="en-US"/>
            </a:br>
            <a:r>
              <a:rPr lang="en-US" u="sng">
                <a:solidFill>
                  <a:schemeClr val="hlink"/>
                </a:solidFill>
                <a:hlinkClick r:id="rId4"/>
              </a:rPr>
              <a:t>http://j.mp/2015-code-to-seq</a:t>
            </a:r>
            <a:r>
              <a:rPr lang="en-US"/>
              <a:t> </a:t>
            </a:r>
          </a:p>
          <a:p>
            <a:pPr indent="-228600" lvl="0" marL="457200">
              <a:spcBef>
                <a:spcPts val="0"/>
              </a:spcBef>
              <a:spcAft>
                <a:spcPts val="1000"/>
              </a:spcAft>
              <a:buAutoNum type="arabicPeriod"/>
            </a:pPr>
            <a:r>
              <a:rPr lang="en-US">
                <a:solidFill>
                  <a:srgbClr val="FF0000"/>
                </a:solidFill>
              </a:rPr>
              <a:t>序列分析工具 PHP 版本</a:t>
            </a:r>
            <a:br>
              <a:rPr lang="en-US"/>
            </a:br>
            <a:r>
              <a:rPr lang="en-US" u="sng">
                <a:solidFill>
                  <a:schemeClr val="hlink"/>
                </a:solidFill>
                <a:hlinkClick r:id="rId5"/>
              </a:rPr>
              <a:t>http://l.pulipuli.info/160905-sa-php-temp</a:t>
            </a:r>
            <a:r>
              <a:rPr lang="en-US"/>
              <a:t> </a:t>
            </a:r>
            <a:br>
              <a:rPr lang="en-US"/>
            </a:br>
            <a:r>
              <a:rPr lang="en-US"/>
              <a:t>(原始碼：</a:t>
            </a:r>
            <a:r>
              <a:rPr lang="en-US" u="sng">
                <a:solidFill>
                  <a:schemeClr val="hlink"/>
                </a:solidFill>
                <a:hlinkClick r:id="rId6"/>
              </a:rPr>
              <a:t>http://l.pulipuli.info/16/9/sa/php-source</a:t>
            </a:r>
            <a:r>
              <a:rPr lang="en-US">
                <a:solidFill>
                  <a:schemeClr val="dk1"/>
                </a:solidFill>
              </a:rPr>
              <a:t> </a:t>
            </a:r>
            <a:r>
              <a:rPr lang="en-US"/>
              <a:t>)</a:t>
            </a:r>
          </a:p>
        </p:txBody>
      </p:sp>
      <p:sp>
        <p:nvSpPr>
          <p:cNvPr id="768" name="Shape 768"/>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id="769" name="Shape 769"/>
          <p:cNvPicPr preferRelativeResize="0"/>
          <p:nvPr/>
        </p:nvPicPr>
        <p:blipFill>
          <a:blip r:embed="rId7">
            <a:alphaModFix/>
          </a:blip>
          <a:stretch>
            <a:fillRect/>
          </a:stretch>
        </p:blipFill>
        <p:spPr>
          <a:xfrm>
            <a:off x="4019550" y="4903675"/>
            <a:ext cx="1219200" cy="1219200"/>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4" name="Shape 774"/>
        <p:cNvGrpSpPr/>
        <p:nvPr/>
      </p:nvGrpSpPr>
      <p:grpSpPr>
        <a:xfrm>
          <a:off x="0" y="0"/>
          <a:ext cx="0" cy="0"/>
          <a:chOff x="0" y="0"/>
          <a:chExt cx="0" cy="0"/>
        </a:xfrm>
      </p:grpSpPr>
      <p:pic>
        <p:nvPicPr>
          <p:cNvPr id="775" name="Shape 775"/>
          <p:cNvPicPr preferRelativeResize="0"/>
          <p:nvPr/>
        </p:nvPicPr>
        <p:blipFill>
          <a:blip r:embed="rId3">
            <a:alphaModFix/>
          </a:blip>
          <a:stretch>
            <a:fillRect/>
          </a:stretch>
        </p:blipFill>
        <p:spPr>
          <a:xfrm>
            <a:off x="3320998" y="1926390"/>
            <a:ext cx="5099100" cy="4855409"/>
          </a:xfrm>
          <a:prstGeom prst="rect">
            <a:avLst/>
          </a:prstGeom>
          <a:noFill/>
          <a:ln>
            <a:noFill/>
          </a:ln>
        </p:spPr>
      </p:pic>
      <p:sp>
        <p:nvSpPr>
          <p:cNvPr id="776" name="Shape 776"/>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序列分析工具PHP版 (1/2)</a:t>
            </a:r>
          </a:p>
        </p:txBody>
      </p:sp>
      <p:sp>
        <p:nvSpPr>
          <p:cNvPr id="777" name="Shape 777"/>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
        <p:nvSpPr>
          <p:cNvPr id="778" name="Shape 778"/>
          <p:cNvSpPr/>
          <p:nvPr/>
        </p:nvSpPr>
        <p:spPr>
          <a:xfrm>
            <a:off x="802575" y="1248950"/>
            <a:ext cx="7613400" cy="583500"/>
          </a:xfrm>
          <a:prstGeom prst="roundRect">
            <a:avLst>
              <a:gd fmla="val 16667" name="adj"/>
            </a:avLst>
          </a:prstGeom>
          <a:solidFill>
            <a:schemeClr val="lt1"/>
          </a:solidFill>
          <a:ln cap="flat" cmpd="sng" w="12700">
            <a:solidFill>
              <a:schemeClr val="accent1"/>
            </a:solidFill>
            <a:prstDash val="solid"/>
            <a:miter/>
            <a:headEnd len="med" w="med" type="none"/>
            <a:tailEnd len="med" w="med" type="none"/>
          </a:ln>
        </p:spPr>
        <p:txBody>
          <a:bodyPr anchorCtr="0" anchor="ctr" bIns="45700" lIns="91425" rIns="91425" tIns="45700">
            <a:noAutofit/>
          </a:bodyPr>
          <a:lstStyle/>
          <a:p>
            <a:pPr lvl="0" rtl="0" algn="ctr">
              <a:spcBef>
                <a:spcPts val="0"/>
              </a:spcBef>
              <a:buSzPct val="25000"/>
              <a:buNone/>
            </a:pPr>
            <a:r>
              <a:rPr lang="en-US" sz="2400" u="sng">
                <a:solidFill>
                  <a:schemeClr val="hlink"/>
                </a:solidFill>
                <a:hlinkClick r:id="rId4"/>
              </a:rPr>
              <a:t>http://l.pu</a:t>
            </a:r>
            <a:r>
              <a:rPr lang="en-US" sz="2400" u="sng">
                <a:solidFill>
                  <a:schemeClr val="hlink"/>
                </a:solidFill>
                <a:hlinkClick r:id="rId5"/>
              </a:rPr>
              <a:t>lipuli.info/160905-sa-php-temp</a:t>
            </a:r>
          </a:p>
        </p:txBody>
      </p:sp>
      <p:sp>
        <p:nvSpPr>
          <p:cNvPr id="779" name="Shape 779"/>
          <p:cNvSpPr/>
          <p:nvPr/>
        </p:nvSpPr>
        <p:spPr>
          <a:xfrm>
            <a:off x="3240675" y="2767600"/>
            <a:ext cx="5099100" cy="1125000"/>
          </a:xfrm>
          <a:prstGeom prst="roundRect">
            <a:avLst>
              <a:gd fmla="val 16667" name="adj"/>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80" name="Shape 780"/>
          <p:cNvSpPr/>
          <p:nvPr/>
        </p:nvSpPr>
        <p:spPr>
          <a:xfrm>
            <a:off x="283925" y="2697300"/>
            <a:ext cx="2655600" cy="1053900"/>
          </a:xfrm>
          <a:prstGeom prst="wedgeRoundRectCallout">
            <a:avLst>
              <a:gd fmla="val 64433" name="adj1"/>
              <a:gd fmla="val -12333" name="adj2"/>
              <a:gd fmla="val 0" name="adj3"/>
            </a:avLst>
          </a:prstGeom>
          <a:solidFill>
            <a:srgbClr val="FFFFFF"/>
          </a:solid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US" sz="3000"/>
              <a:t>貼上序列編碼</a:t>
            </a:r>
          </a:p>
        </p:txBody>
      </p:sp>
      <p:sp>
        <p:nvSpPr>
          <p:cNvPr id="781" name="Shape 781"/>
          <p:cNvSpPr/>
          <p:nvPr/>
        </p:nvSpPr>
        <p:spPr>
          <a:xfrm>
            <a:off x="5143400" y="4005500"/>
            <a:ext cx="1286700" cy="342300"/>
          </a:xfrm>
          <a:prstGeom prst="roundRect">
            <a:avLst>
              <a:gd fmla="val 16667" name="adj"/>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82" name="Shape 782"/>
          <p:cNvSpPr/>
          <p:nvPr/>
        </p:nvSpPr>
        <p:spPr>
          <a:xfrm>
            <a:off x="1734925" y="4052475"/>
            <a:ext cx="1683600" cy="1053900"/>
          </a:xfrm>
          <a:prstGeom prst="wedgeRoundRectCallout">
            <a:avLst>
              <a:gd fmla="val 145946" name="adj1"/>
              <a:gd fmla="val -38310" name="adj2"/>
              <a:gd fmla="val 0" name="adj3"/>
            </a:avLst>
          </a:prstGeom>
          <a:solidFill>
            <a:srgbClr val="FFFFFF"/>
          </a:solid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000"/>
              <a:t>送出</a:t>
            </a: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7" name="Shape 787"/>
        <p:cNvGrpSpPr/>
        <p:nvPr/>
      </p:nvGrpSpPr>
      <p:grpSpPr>
        <a:xfrm>
          <a:off x="0" y="0"/>
          <a:ext cx="0" cy="0"/>
          <a:chOff x="0" y="0"/>
          <a:chExt cx="0" cy="0"/>
        </a:xfrm>
      </p:grpSpPr>
      <p:pic>
        <p:nvPicPr>
          <p:cNvPr id="788" name="Shape 788"/>
          <p:cNvPicPr preferRelativeResize="0"/>
          <p:nvPr/>
        </p:nvPicPr>
        <p:blipFill>
          <a:blip r:embed="rId3">
            <a:alphaModFix/>
          </a:blip>
          <a:stretch>
            <a:fillRect/>
          </a:stretch>
        </p:blipFill>
        <p:spPr>
          <a:xfrm>
            <a:off x="3625800" y="1446479"/>
            <a:ext cx="5099100" cy="4855419"/>
          </a:xfrm>
          <a:prstGeom prst="rect">
            <a:avLst/>
          </a:prstGeom>
          <a:noFill/>
          <a:ln>
            <a:noFill/>
          </a:ln>
        </p:spPr>
      </p:pic>
      <p:sp>
        <p:nvSpPr>
          <p:cNvPr id="789" name="Shape 789"/>
          <p:cNvSpPr txBox="1"/>
          <p:nvPr>
            <p:ph type="title"/>
          </p:nvPr>
        </p:nvSpPr>
        <p:spPr>
          <a:xfrm>
            <a:off x="838200" y="571500"/>
            <a:ext cx="7162800" cy="583500"/>
          </a:xfrm>
          <a:prstGeom prst="rect">
            <a:avLst/>
          </a:prstGeom>
        </p:spPr>
        <p:txBody>
          <a:bodyPr anchorCtr="0" anchor="b" bIns="91425" lIns="91425" rIns="91425" tIns="91425">
            <a:noAutofit/>
          </a:bodyPr>
          <a:lstStyle/>
          <a:p>
            <a:pPr lvl="0" rtl="0">
              <a:spcBef>
                <a:spcPts val="0"/>
              </a:spcBef>
              <a:buNone/>
            </a:pPr>
            <a:r>
              <a:rPr lang="en-US"/>
              <a:t>序列分析工具PHP版 (2/2)</a:t>
            </a:r>
          </a:p>
        </p:txBody>
      </p:sp>
      <p:sp>
        <p:nvSpPr>
          <p:cNvPr id="790" name="Shape 790"/>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None/>
            </a:pPr>
            <a:fld id="{00000000-1234-1234-1234-123412341234}" type="slidenum">
              <a:rPr lang="en-US"/>
              <a:t>‹#›</a:t>
            </a:fld>
          </a:p>
        </p:txBody>
      </p:sp>
      <p:sp>
        <p:nvSpPr>
          <p:cNvPr id="791" name="Shape 791"/>
          <p:cNvSpPr/>
          <p:nvPr/>
        </p:nvSpPr>
        <p:spPr>
          <a:xfrm>
            <a:off x="3545475" y="4063000"/>
            <a:ext cx="4281300" cy="1347600"/>
          </a:xfrm>
          <a:prstGeom prst="roundRect">
            <a:avLst>
              <a:gd fmla="val 16667" name="adj"/>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92" name="Shape 792"/>
          <p:cNvSpPr/>
          <p:nvPr/>
        </p:nvSpPr>
        <p:spPr>
          <a:xfrm>
            <a:off x="588725" y="3698875"/>
            <a:ext cx="2655600" cy="1347600"/>
          </a:xfrm>
          <a:prstGeom prst="wedgeRoundRectCallout">
            <a:avLst>
              <a:gd fmla="val 64433" name="adj1"/>
              <a:gd fmla="val -12333" name="adj2"/>
              <a:gd fmla="val 0" name="adj3"/>
            </a:avLst>
          </a:prstGeom>
          <a:solidFill>
            <a:srgbClr val="FFFFFF"/>
          </a:solid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rtl="0" algn="ctr">
              <a:lnSpc>
                <a:spcPct val="115000"/>
              </a:lnSpc>
              <a:spcBef>
                <a:spcPts val="0"/>
              </a:spcBef>
              <a:buNone/>
            </a:pPr>
            <a:r>
              <a:rPr lang="en-US" sz="3000"/>
              <a:t>調整後殘差表</a:t>
            </a:r>
          </a:p>
          <a:p>
            <a:pPr lvl="0" rtl="0" algn="ctr">
              <a:lnSpc>
                <a:spcPct val="115000"/>
              </a:lnSpc>
              <a:spcBef>
                <a:spcPts val="0"/>
              </a:spcBef>
              <a:buNone/>
            </a:pPr>
            <a:r>
              <a:rPr b="1" lang="en-US" sz="2400">
                <a:solidFill>
                  <a:srgbClr val="FF0000"/>
                </a:solidFill>
              </a:rPr>
              <a:t>紅字</a:t>
            </a:r>
            <a:r>
              <a:rPr lang="en-US" sz="2400"/>
              <a:t>表示z &gt; 1.95</a:t>
            </a:r>
          </a:p>
        </p:txBody>
      </p:sp>
      <p:sp>
        <p:nvSpPr>
          <p:cNvPr id="793" name="Shape 793"/>
          <p:cNvSpPr/>
          <p:nvPr/>
        </p:nvSpPr>
        <p:spPr>
          <a:xfrm>
            <a:off x="5516625" y="1980025"/>
            <a:ext cx="1204500" cy="1524900"/>
          </a:xfrm>
          <a:prstGeom prst="downArrow">
            <a:avLst>
              <a:gd fmla="val 50000" name="adj1"/>
              <a:gd fmla="val 50000" name="adj2"/>
            </a:avLst>
          </a:prstGeom>
          <a:solidFill>
            <a:srgbClr val="C00000"/>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94" name="Shape 794"/>
          <p:cNvSpPr txBox="1"/>
          <p:nvPr/>
        </p:nvSpPr>
        <p:spPr>
          <a:xfrm>
            <a:off x="780175" y="1980025"/>
            <a:ext cx="2516700" cy="583500"/>
          </a:xfrm>
          <a:prstGeom prst="rect">
            <a:avLst/>
          </a:prstGeom>
          <a:noFill/>
          <a:ln>
            <a:noFill/>
          </a:ln>
        </p:spPr>
        <p:txBody>
          <a:bodyPr anchorCtr="0" anchor="t" bIns="91425" lIns="91425" rIns="91425" tIns="91425">
            <a:noAutofit/>
          </a:bodyPr>
          <a:lstStyle/>
          <a:p>
            <a:pPr lvl="0">
              <a:spcBef>
                <a:spcPts val="0"/>
              </a:spcBef>
              <a:buNone/>
            </a:pPr>
            <a:r>
              <a:rPr lang="en-US" sz="2400"/>
              <a:t>編碼標籤列表</a:t>
            </a:r>
          </a:p>
        </p:txBody>
      </p:sp>
      <p:sp>
        <p:nvSpPr>
          <p:cNvPr id="795" name="Shape 795"/>
          <p:cNvSpPr txBox="1"/>
          <p:nvPr/>
        </p:nvSpPr>
        <p:spPr>
          <a:xfrm>
            <a:off x="780175" y="2659525"/>
            <a:ext cx="2516700" cy="583500"/>
          </a:xfrm>
          <a:prstGeom prst="rect">
            <a:avLst/>
          </a:prstGeom>
          <a:noFill/>
          <a:ln>
            <a:noFill/>
          </a:ln>
        </p:spPr>
        <p:txBody>
          <a:bodyPr anchorCtr="0" anchor="t" bIns="91425" lIns="91425" rIns="91425" tIns="91425">
            <a:noAutofit/>
          </a:bodyPr>
          <a:lstStyle/>
          <a:p>
            <a:pPr lvl="0" rtl="0">
              <a:spcBef>
                <a:spcPts val="0"/>
              </a:spcBef>
              <a:buNone/>
            </a:pPr>
            <a:r>
              <a:rPr lang="en-US" sz="2400"/>
              <a:t>編碼</a:t>
            </a:r>
            <a:r>
              <a:rPr lang="en-US" sz="2400"/>
              <a:t>轉換頻率表</a:t>
            </a:r>
          </a:p>
        </p:txBody>
      </p:sp>
      <p:sp>
        <p:nvSpPr>
          <p:cNvPr id="796" name="Shape 796"/>
          <p:cNvSpPr txBox="1"/>
          <p:nvPr/>
        </p:nvSpPr>
        <p:spPr>
          <a:xfrm>
            <a:off x="780175" y="5502325"/>
            <a:ext cx="2516700" cy="583500"/>
          </a:xfrm>
          <a:prstGeom prst="rect">
            <a:avLst/>
          </a:prstGeom>
          <a:noFill/>
          <a:ln>
            <a:noFill/>
          </a:ln>
        </p:spPr>
        <p:txBody>
          <a:bodyPr anchorCtr="0" anchor="t" bIns="91425" lIns="91425" rIns="91425" tIns="91425">
            <a:noAutofit/>
          </a:bodyPr>
          <a:lstStyle/>
          <a:p>
            <a:pPr lvl="0" rtl="0">
              <a:spcBef>
                <a:spcPts val="0"/>
              </a:spcBef>
              <a:buNone/>
            </a:pPr>
            <a:r>
              <a:rPr lang="en-US" sz="2400"/>
              <a:t>顯著編碼轉換</a:t>
            </a: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1" name="Shape 801"/>
        <p:cNvGrpSpPr/>
        <p:nvPr/>
      </p:nvGrpSpPr>
      <p:grpSpPr>
        <a:xfrm>
          <a:off x="0" y="0"/>
          <a:ext cx="0" cy="0"/>
          <a:chOff x="0" y="0"/>
          <a:chExt cx="0" cy="0"/>
        </a:xfrm>
      </p:grpSpPr>
      <p:sp>
        <p:nvSpPr>
          <p:cNvPr id="802" name="Shape 802"/>
          <p:cNvSpPr txBox="1"/>
          <p:nvPr>
            <p:ph type="title"/>
          </p:nvPr>
        </p:nvSpPr>
        <p:spPr>
          <a:xfrm>
            <a:off x="838200" y="571500"/>
            <a:ext cx="3804600" cy="583500"/>
          </a:xfrm>
          <a:prstGeom prst="rect">
            <a:avLst/>
          </a:prstGeom>
        </p:spPr>
        <p:txBody>
          <a:bodyPr anchorCtr="0" anchor="b" bIns="91425" lIns="91425" rIns="91425" tIns="91425">
            <a:noAutofit/>
          </a:bodyPr>
          <a:lstStyle/>
          <a:p>
            <a:pPr lvl="0">
              <a:spcBef>
                <a:spcPts val="0"/>
              </a:spcBef>
              <a:buNone/>
            </a:pPr>
            <a:r>
              <a:rPr lang="en-US"/>
              <a:t>實作看看</a:t>
            </a:r>
          </a:p>
        </p:txBody>
      </p:sp>
      <p:sp>
        <p:nvSpPr>
          <p:cNvPr id="803" name="Shape 803"/>
          <p:cNvSpPr txBox="1"/>
          <p:nvPr>
            <p:ph idx="1" type="body"/>
          </p:nvPr>
        </p:nvSpPr>
        <p:spPr>
          <a:xfrm>
            <a:off x="533400" y="1447800"/>
            <a:ext cx="4162200" cy="4876800"/>
          </a:xfrm>
          <a:prstGeom prst="rect">
            <a:avLst/>
          </a:prstGeom>
        </p:spPr>
        <p:txBody>
          <a:bodyPr anchorCtr="0" anchor="ctr" bIns="91425" lIns="91425" rIns="91425" tIns="91425">
            <a:noAutofit/>
          </a:bodyPr>
          <a:lstStyle/>
          <a:p>
            <a:pPr indent="-228600" lvl="0" marL="457200" rtl="0">
              <a:spcBef>
                <a:spcPts val="0"/>
              </a:spcBef>
              <a:spcAft>
                <a:spcPts val="1000"/>
              </a:spcAft>
              <a:buAutoNum type="arabicPeriod"/>
            </a:pPr>
            <a:r>
              <a:rPr lang="en-US">
                <a:solidFill>
                  <a:schemeClr val="dk1"/>
                </a:solidFill>
              </a:rPr>
              <a:t>編碼編碼 &gt; 編碼結果比較 &gt; 隨機亂數結果</a:t>
            </a:r>
          </a:p>
          <a:p>
            <a:pPr indent="-228600" lvl="0" marL="457200">
              <a:spcBef>
                <a:spcPts val="0"/>
              </a:spcBef>
              <a:spcAft>
                <a:spcPts val="1000"/>
              </a:spcAft>
              <a:buAutoNum type="arabicPeriod"/>
            </a:pPr>
            <a:r>
              <a:rPr lang="en-US">
                <a:solidFill>
                  <a:schemeClr val="dk1"/>
                </a:solidFill>
              </a:rPr>
              <a:t>編碼結果轉序列編碼工具 </a:t>
            </a:r>
            <a:br>
              <a:rPr lang="en-US">
                <a:solidFill>
                  <a:schemeClr val="dk1"/>
                </a:solidFill>
              </a:rPr>
            </a:br>
            <a:r>
              <a:rPr lang="en-US" sz="2200" u="sng">
                <a:solidFill>
                  <a:schemeClr val="hlink"/>
                </a:solidFill>
                <a:hlinkClick r:id="rId3"/>
              </a:rPr>
              <a:t>http://j.mp/2015-code-to-seq</a:t>
            </a:r>
            <a:r>
              <a:rPr lang="en-US" sz="2200">
                <a:solidFill>
                  <a:schemeClr val="dk1"/>
                </a:solidFill>
              </a:rPr>
              <a:t> </a:t>
            </a:r>
          </a:p>
          <a:p>
            <a:pPr indent="-228600" lvl="0" marL="457200">
              <a:spcBef>
                <a:spcPts val="0"/>
              </a:spcBef>
              <a:spcAft>
                <a:spcPts val="1000"/>
              </a:spcAft>
              <a:buAutoNum type="arabicPeriod"/>
            </a:pPr>
            <a:r>
              <a:rPr lang="en-US"/>
              <a:t>序列分析工具 PHP 版本</a:t>
            </a:r>
            <a:br>
              <a:rPr lang="en-US">
                <a:solidFill>
                  <a:schemeClr val="dk1"/>
                </a:solidFill>
              </a:rPr>
            </a:br>
            <a:r>
              <a:rPr lang="en-US" u="sng">
                <a:solidFill>
                  <a:schemeClr val="hlink"/>
                </a:solidFill>
                <a:hlinkClick r:id="rId4"/>
              </a:rPr>
              <a:t>http://l.pulipuli.info</a:t>
            </a:r>
            <a:br>
              <a:rPr lang="en-US" u="sng">
                <a:solidFill>
                  <a:schemeClr val="hlink"/>
                </a:solidFill>
                <a:hlinkClick r:id="rId5"/>
              </a:rPr>
            </a:br>
            <a:r>
              <a:rPr lang="en-US" u="sng">
                <a:solidFill>
                  <a:schemeClr val="hlink"/>
                </a:solidFill>
                <a:hlinkClick r:id="rId6"/>
              </a:rPr>
              <a:t>/160905-sa-php-temp</a:t>
            </a:r>
            <a:r>
              <a:rPr lang="en-US">
                <a:solidFill>
                  <a:schemeClr val="dk1"/>
                </a:solidFill>
              </a:rPr>
              <a:t> </a:t>
            </a:r>
            <a:br>
              <a:rPr lang="en-US">
                <a:solidFill>
                  <a:schemeClr val="dk1"/>
                </a:solidFill>
              </a:rPr>
            </a:br>
          </a:p>
        </p:txBody>
      </p:sp>
      <p:sp>
        <p:nvSpPr>
          <p:cNvPr id="804" name="Shape 804"/>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id="805" name="Shape 805"/>
          <p:cNvPicPr preferRelativeResize="0"/>
          <p:nvPr/>
        </p:nvPicPr>
        <p:blipFill>
          <a:blip r:embed="rId7">
            <a:alphaModFix/>
          </a:blip>
          <a:stretch>
            <a:fillRect/>
          </a:stretch>
        </p:blipFill>
        <p:spPr>
          <a:xfrm>
            <a:off x="4761087" y="133450"/>
            <a:ext cx="3963824" cy="2906799"/>
          </a:xfrm>
          <a:prstGeom prst="rect">
            <a:avLst/>
          </a:prstGeom>
          <a:noFill/>
          <a:ln cap="flat" cmpd="sng" w="38100">
            <a:solidFill>
              <a:schemeClr val="dk2"/>
            </a:solidFill>
            <a:prstDash val="solid"/>
            <a:round/>
            <a:headEnd len="med" w="med" type="none"/>
            <a:tailEnd len="med" w="med" type="none"/>
          </a:ln>
        </p:spPr>
      </p:pic>
      <p:pic>
        <p:nvPicPr>
          <p:cNvPr id="806" name="Shape 806"/>
          <p:cNvPicPr preferRelativeResize="0"/>
          <p:nvPr/>
        </p:nvPicPr>
        <p:blipFill>
          <a:blip r:embed="rId8">
            <a:alphaModFix/>
          </a:blip>
          <a:stretch>
            <a:fillRect/>
          </a:stretch>
        </p:blipFill>
        <p:spPr>
          <a:xfrm>
            <a:off x="4761100" y="3477375"/>
            <a:ext cx="3963800" cy="2757856"/>
          </a:xfrm>
          <a:prstGeom prst="rect">
            <a:avLst/>
          </a:prstGeom>
          <a:noFill/>
          <a:ln cap="flat" cmpd="sng" w="38100">
            <a:solidFill>
              <a:schemeClr val="dk2"/>
            </a:solidFill>
            <a:prstDash val="solid"/>
            <a:round/>
            <a:headEnd len="med" w="med" type="none"/>
            <a:tailEnd len="med" w="med" type="none"/>
          </a:ln>
        </p:spPr>
      </p:pic>
      <p:sp>
        <p:nvSpPr>
          <p:cNvPr id="807" name="Shape 807"/>
          <p:cNvSpPr/>
          <p:nvPr/>
        </p:nvSpPr>
        <p:spPr>
          <a:xfrm>
            <a:off x="6614275" y="2847575"/>
            <a:ext cx="540600" cy="720900"/>
          </a:xfrm>
          <a:prstGeom prst="downArrow">
            <a:avLst>
              <a:gd fmla="val 50000" name="adj1"/>
              <a:gd fmla="val 50000" name="adj2"/>
            </a:avLst>
          </a:prstGeom>
          <a:solidFill>
            <a:srgbClr val="FF0000"/>
          </a:solidFill>
          <a:ln cap="flat" cmpd="sng" w="38100">
            <a:solidFill>
              <a:srgbClr val="FFFFF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1" name="Shape 811"/>
        <p:cNvGrpSpPr/>
        <p:nvPr/>
      </p:nvGrpSpPr>
      <p:grpSpPr>
        <a:xfrm>
          <a:off x="0" y="0"/>
          <a:ext cx="0" cy="0"/>
          <a:chOff x="0" y="0"/>
          <a:chExt cx="0" cy="0"/>
        </a:xfrm>
      </p:grpSpPr>
      <p:sp>
        <p:nvSpPr>
          <p:cNvPr id="812" name="Shape 812"/>
          <p:cNvSpPr txBox="1"/>
          <p:nvPr>
            <p:ph type="title"/>
          </p:nvPr>
        </p:nvSpPr>
        <p:spPr>
          <a:xfrm>
            <a:off x="623887" y="3236913"/>
            <a:ext cx="7886700" cy="28527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lang="en-US" sz="6000">
                <a:solidFill>
                  <a:schemeClr val="dk1"/>
                </a:solidFill>
                <a:latin typeface="Calibri"/>
                <a:ea typeface="Calibri"/>
                <a:cs typeface="Calibri"/>
                <a:sym typeface="Calibri"/>
              </a:rPr>
              <a:t>如何更容易出現顯著？</a:t>
            </a:r>
          </a:p>
        </p:txBody>
      </p:sp>
      <p:sp>
        <p:nvSpPr>
          <p:cNvPr id="813" name="Shape 813"/>
          <p:cNvSpPr txBox="1"/>
          <p:nvPr>
            <p:ph idx="1" type="body"/>
          </p:nvPr>
        </p:nvSpPr>
        <p:spPr>
          <a:xfrm>
            <a:off x="623887" y="1736725"/>
            <a:ext cx="7886700" cy="1500300"/>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chemeClr val="dk2"/>
              </a:buClr>
              <a:buSzPct val="25000"/>
              <a:buFont typeface="Noto Symbol"/>
              <a:buNone/>
            </a:pPr>
            <a:r>
              <a:rPr lang="en-US">
                <a:latin typeface="Cambria"/>
                <a:ea typeface="Cambria"/>
                <a:cs typeface="Cambria"/>
                <a:sym typeface="Cambria"/>
              </a:rPr>
              <a:t>Part 6. </a:t>
            </a:r>
            <a:r>
              <a:rPr b="0" i="0" lang="en-US" sz="2400" u="none" cap="none" strike="noStrike">
                <a:solidFill>
                  <a:schemeClr val="dk2"/>
                </a:solidFill>
                <a:latin typeface="Cambria"/>
                <a:ea typeface="Cambria"/>
                <a:cs typeface="Cambria"/>
                <a:sym typeface="Cambria"/>
              </a:rPr>
              <a:t>序列分析</a:t>
            </a:r>
            <a:r>
              <a:rPr lang="en-US">
                <a:solidFill>
                  <a:schemeClr val="dk2"/>
                </a:solidFill>
                <a:latin typeface="Cambria"/>
                <a:ea typeface="Cambria"/>
                <a:cs typeface="Cambria"/>
                <a:sym typeface="Cambria"/>
              </a:rPr>
              <a:t>的進階應用</a:t>
            </a:r>
          </a:p>
        </p:txBody>
      </p:sp>
      <p:sp>
        <p:nvSpPr>
          <p:cNvPr id="814" name="Shape 814"/>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8" name="Shape 818"/>
        <p:cNvGrpSpPr/>
        <p:nvPr/>
      </p:nvGrpSpPr>
      <p:grpSpPr>
        <a:xfrm>
          <a:off x="0" y="0"/>
          <a:ext cx="0" cy="0"/>
          <a:chOff x="0" y="0"/>
          <a:chExt cx="0" cy="0"/>
        </a:xfrm>
      </p:grpSpPr>
      <p:sp>
        <p:nvSpPr>
          <p:cNvPr id="819" name="Shape 819"/>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lang="en-US">
                <a:solidFill>
                  <a:schemeClr val="lt1"/>
                </a:solidFill>
              </a:rPr>
              <a:t>轉換都不顯著怎麼辦？</a:t>
            </a:r>
          </a:p>
        </p:txBody>
      </p:sp>
      <p:sp>
        <p:nvSpPr>
          <p:cNvPr id="820" name="Shape 820"/>
          <p:cNvSpPr txBox="1"/>
          <p:nvPr>
            <p:ph idx="1" type="body"/>
          </p:nvPr>
        </p:nvSpPr>
        <p:spPr>
          <a:xfrm>
            <a:off x="533400" y="1447800"/>
            <a:ext cx="8333100" cy="4876800"/>
          </a:xfrm>
          <a:prstGeom prst="rect">
            <a:avLst/>
          </a:prstGeom>
          <a:noFill/>
          <a:ln>
            <a:noFill/>
          </a:ln>
        </p:spPr>
        <p:txBody>
          <a:bodyPr anchorCtr="0" anchor="t" bIns="45700" lIns="91425" rIns="91425" tIns="45700">
            <a:noAutofit/>
          </a:bodyPr>
          <a:lstStyle/>
          <a:p>
            <a:pPr indent="0" lvl="0" marL="0" rtl="0" algn="ctr">
              <a:lnSpc>
                <a:spcPct val="119921"/>
              </a:lnSpc>
              <a:spcBef>
                <a:spcPts val="0"/>
              </a:spcBef>
              <a:buNone/>
            </a:pPr>
            <a:r>
              <a:rPr b="1" lang="en-US" sz="2800">
                <a:solidFill>
                  <a:schemeClr val="dk1"/>
                </a:solidFill>
              </a:rPr>
              <a:t>出現顯著性的基本原則 = </a:t>
            </a:r>
            <a:r>
              <a:rPr b="1" lang="en-US" sz="2800"/>
              <a:t>足夠的樣本數量</a:t>
            </a:r>
          </a:p>
          <a:p>
            <a:pPr indent="0" lvl="0" marL="0" rtl="0" algn="ctr">
              <a:lnSpc>
                <a:spcPct val="119921"/>
              </a:lnSpc>
              <a:spcBef>
                <a:spcPts val="0"/>
              </a:spcBef>
              <a:buNone/>
            </a:pPr>
            <a:r>
              <a:t/>
            </a:r>
            <a:endParaRPr b="1" sz="2800"/>
          </a:p>
          <a:p>
            <a:pPr indent="-234245" lvl="0" marL="381000" marR="0" rtl="0" algn="l">
              <a:lnSpc>
                <a:spcPct val="115000"/>
              </a:lnSpc>
              <a:spcBef>
                <a:spcPts val="0"/>
              </a:spcBef>
              <a:spcAft>
                <a:spcPts val="1000"/>
              </a:spcAft>
              <a:buSzPct val="100000"/>
              <a:buFont typeface="Arial"/>
              <a:buAutoNum type="arabicPeriod"/>
            </a:pPr>
            <a:r>
              <a:rPr b="0" i="0" lang="en-US" sz="2800" u="none" cap="none" strike="noStrike">
                <a:solidFill>
                  <a:srgbClr val="000000"/>
                </a:solidFill>
              </a:rPr>
              <a:t>如果</a:t>
            </a:r>
            <a:r>
              <a:rPr b="1" i="0" lang="en-US" sz="2800" u="none" cap="none" strike="noStrike">
                <a:solidFill>
                  <a:srgbClr val="FF0000"/>
                </a:solidFill>
              </a:rPr>
              <a:t>鄰近編碼可</a:t>
            </a:r>
            <a:r>
              <a:rPr b="1" lang="en-US" sz="2800">
                <a:solidFill>
                  <a:srgbClr val="FF0000"/>
                </a:solidFill>
              </a:rPr>
              <a:t>重複</a:t>
            </a:r>
            <a:r>
              <a:rPr b="0" i="0" lang="en-US" sz="2800" u="none" cap="none" strike="noStrike">
                <a:solidFill>
                  <a:srgbClr val="000000"/>
                </a:solidFill>
              </a:rPr>
              <a:t>，則需要更多樣本</a:t>
            </a:r>
          </a:p>
          <a:p>
            <a:pPr lvl="1" marR="0" rtl="0" algn="l">
              <a:lnSpc>
                <a:spcPct val="115000"/>
              </a:lnSpc>
              <a:spcBef>
                <a:spcPts val="0"/>
              </a:spcBef>
              <a:spcAft>
                <a:spcPts val="1000"/>
              </a:spcAft>
              <a:buSzPct val="100000"/>
            </a:pPr>
            <a:r>
              <a:rPr b="0" i="0" lang="en-US" sz="2800" u="none" cap="none" strike="noStrike">
                <a:solidFill>
                  <a:srgbClr val="000000"/>
                </a:solidFill>
              </a:rPr>
              <a:t>允許B-&gt;B，則表示可以</a:t>
            </a:r>
            <a:r>
              <a:rPr lang="en-US" sz="2800"/>
              <a:t>重複</a:t>
            </a:r>
          </a:p>
          <a:p>
            <a:pPr indent="-234245" lvl="0" marL="381000" marR="0" rtl="0" algn="l">
              <a:lnSpc>
                <a:spcPct val="115000"/>
              </a:lnSpc>
              <a:spcBef>
                <a:spcPts val="635"/>
              </a:spcBef>
              <a:spcAft>
                <a:spcPts val="1000"/>
              </a:spcAft>
              <a:buSzPct val="100000"/>
              <a:buFont typeface="Arial"/>
              <a:buAutoNum type="arabicPeriod"/>
            </a:pPr>
            <a:r>
              <a:rPr b="0" i="0" lang="en-US" sz="2800" u="none" cap="none" strike="noStrike">
                <a:solidFill>
                  <a:srgbClr val="000000"/>
                </a:solidFill>
              </a:rPr>
              <a:t>編碼表中的</a:t>
            </a:r>
            <a:r>
              <a:rPr b="1" i="0" lang="en-US" sz="2800" u="none" cap="none" strike="noStrike">
                <a:solidFill>
                  <a:srgbClr val="FF0000"/>
                </a:solidFill>
              </a:rPr>
              <a:t>編碼越多</a:t>
            </a:r>
            <a:r>
              <a:rPr b="0" i="0" lang="en-US" sz="2800" u="none" cap="none" strike="noStrike">
                <a:solidFill>
                  <a:srgbClr val="000000"/>
                </a:solidFill>
              </a:rPr>
              <a:t>，則需要更多樣本</a:t>
            </a:r>
          </a:p>
          <a:p>
            <a:pPr lvl="1" marR="0" rtl="0" algn="l">
              <a:lnSpc>
                <a:spcPct val="115000"/>
              </a:lnSpc>
              <a:spcBef>
                <a:spcPts val="635"/>
              </a:spcBef>
              <a:spcAft>
                <a:spcPts val="1000"/>
              </a:spcAft>
              <a:buSzPct val="100000"/>
            </a:pPr>
            <a:r>
              <a:rPr lang="en-US" sz="2800"/>
              <a:t>A,B,C -&gt; U,S,P,T,</a:t>
            </a:r>
            <a:r>
              <a:rPr lang="en-US" sz="2800"/>
              <a:t>G</a:t>
            </a:r>
          </a:p>
          <a:p>
            <a:pPr indent="-234245" lvl="0" marL="381000" marR="0" rtl="0" algn="l">
              <a:lnSpc>
                <a:spcPct val="115000"/>
              </a:lnSpc>
              <a:spcBef>
                <a:spcPts val="635"/>
              </a:spcBef>
              <a:spcAft>
                <a:spcPts val="1000"/>
              </a:spcAft>
              <a:buSzPct val="100000"/>
              <a:buFont typeface="Arial"/>
              <a:buAutoNum type="arabicPeriod"/>
            </a:pPr>
            <a:r>
              <a:rPr b="0" i="0" lang="en-US" sz="2800" u="none" cap="none" strike="noStrike">
                <a:solidFill>
                  <a:srgbClr val="000000"/>
                </a:solidFill>
              </a:rPr>
              <a:t>你要觀察的</a:t>
            </a:r>
            <a:r>
              <a:rPr b="1" i="0" lang="en-US" sz="2800" u="none" cap="none" strike="noStrike">
                <a:solidFill>
                  <a:srgbClr val="FF0000"/>
                </a:solidFill>
              </a:rPr>
              <a:t>序列越長</a:t>
            </a:r>
            <a:r>
              <a:rPr b="0" i="0" lang="en-US" sz="2800" u="none" cap="none" strike="noStrike">
                <a:solidFill>
                  <a:srgbClr val="000000"/>
                </a:solidFill>
              </a:rPr>
              <a:t>，則需要更多樣本</a:t>
            </a:r>
          </a:p>
          <a:p>
            <a:pPr lvl="1" marR="0" rtl="0" algn="l">
              <a:lnSpc>
                <a:spcPct val="115000"/>
              </a:lnSpc>
              <a:spcBef>
                <a:spcPts val="635"/>
              </a:spcBef>
              <a:spcAft>
                <a:spcPts val="1000"/>
              </a:spcAft>
              <a:buSzPct val="100000"/>
            </a:pPr>
            <a:r>
              <a:rPr lang="en-US" sz="2800"/>
              <a:t>lag 2 -&gt; lag 3需要更多樣本</a:t>
            </a:r>
          </a:p>
        </p:txBody>
      </p:sp>
      <p:sp>
        <p:nvSpPr>
          <p:cNvPr id="821" name="Shape 821"/>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6" name="Shape 826"/>
        <p:cNvGrpSpPr/>
        <p:nvPr/>
      </p:nvGrpSpPr>
      <p:grpSpPr>
        <a:xfrm>
          <a:off x="0" y="0"/>
          <a:ext cx="0" cy="0"/>
          <a:chOff x="0" y="0"/>
          <a:chExt cx="0" cy="0"/>
        </a:xfrm>
      </p:grpSpPr>
      <p:sp>
        <p:nvSpPr>
          <p:cNvPr id="827" name="Shape 827"/>
          <p:cNvSpPr txBox="1"/>
          <p:nvPr>
            <p:ph type="title"/>
          </p:nvPr>
        </p:nvSpPr>
        <p:spPr>
          <a:xfrm>
            <a:off x="630237" y="365125"/>
            <a:ext cx="7886700" cy="783000"/>
          </a:xfrm>
          <a:prstGeom prst="rect">
            <a:avLst/>
          </a:prstGeom>
        </p:spPr>
        <p:txBody>
          <a:bodyPr anchorCtr="0" anchor="b" bIns="91425" lIns="91425" rIns="91425" tIns="91425">
            <a:noAutofit/>
          </a:bodyPr>
          <a:lstStyle/>
          <a:p>
            <a:pPr lvl="0" rtl="0" algn="ctr">
              <a:spcBef>
                <a:spcPts val="0"/>
              </a:spcBef>
              <a:buNone/>
            </a:pPr>
            <a:r>
              <a:rPr lang="en-US"/>
              <a:t>鄰近編碼可重複</a:t>
            </a:r>
          </a:p>
        </p:txBody>
      </p:sp>
      <p:sp>
        <p:nvSpPr>
          <p:cNvPr id="828" name="Shape 828"/>
          <p:cNvSpPr txBox="1"/>
          <p:nvPr>
            <p:ph idx="1" type="body"/>
          </p:nvPr>
        </p:nvSpPr>
        <p:spPr>
          <a:xfrm>
            <a:off x="630250" y="1333500"/>
            <a:ext cx="3868800" cy="823800"/>
          </a:xfrm>
          <a:prstGeom prst="rect">
            <a:avLst/>
          </a:prstGeom>
        </p:spPr>
        <p:txBody>
          <a:bodyPr anchorCtr="0" anchor="b" bIns="91425" lIns="91425" rIns="91425" tIns="91425">
            <a:noAutofit/>
          </a:bodyPr>
          <a:lstStyle/>
          <a:p>
            <a:pPr lvl="0">
              <a:spcBef>
                <a:spcPts val="0"/>
              </a:spcBef>
              <a:buNone/>
            </a:pPr>
            <a:r>
              <a:rPr lang="en-US" sz="2400"/>
              <a:t>可重複</a:t>
            </a:r>
          </a:p>
          <a:p>
            <a:pPr lvl="0" rtl="0">
              <a:spcBef>
                <a:spcPts val="0"/>
              </a:spcBef>
              <a:buNone/>
            </a:pPr>
            <a:r>
              <a:rPr lang="en-US" sz="2400" u="sng">
                <a:solidFill>
                  <a:srgbClr val="FF0000"/>
                </a:solidFill>
              </a:rPr>
              <a:t>ABBC</a:t>
            </a:r>
            <a:r>
              <a:rPr lang="en-US" sz="2400">
                <a:solidFill>
                  <a:srgbClr val="FF0000"/>
                </a:solidFill>
              </a:rPr>
              <a:t>BBCAAC</a:t>
            </a:r>
          </a:p>
        </p:txBody>
      </p:sp>
      <p:sp>
        <p:nvSpPr>
          <p:cNvPr id="829" name="Shape 829"/>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None/>
            </a:pPr>
            <a:fld id="{00000000-1234-1234-1234-123412341234}" type="slidenum">
              <a:rPr lang="en-US"/>
              <a:t>‹#›</a:t>
            </a:fld>
          </a:p>
        </p:txBody>
      </p:sp>
      <p:sp>
        <p:nvSpPr>
          <p:cNvPr id="830" name="Shape 830"/>
          <p:cNvSpPr txBox="1"/>
          <p:nvPr>
            <p:ph idx="2" type="body"/>
          </p:nvPr>
        </p:nvSpPr>
        <p:spPr>
          <a:xfrm>
            <a:off x="630237" y="2157413"/>
            <a:ext cx="3868800" cy="4032300"/>
          </a:xfrm>
          <a:prstGeom prst="rect">
            <a:avLst/>
          </a:prstGeom>
        </p:spPr>
        <p:txBody>
          <a:bodyPr anchorCtr="0" anchor="t" bIns="91425" lIns="91425" rIns="91425" tIns="91425">
            <a:noAutofit/>
          </a:bodyPr>
          <a:lstStyle/>
          <a:p>
            <a:pPr lvl="0" rtl="0">
              <a:spcBef>
                <a:spcPts val="0"/>
              </a:spcBef>
              <a:buNone/>
            </a:pPr>
            <a:r>
              <a:t/>
            </a:r>
            <a:endParaRPr/>
          </a:p>
        </p:txBody>
      </p:sp>
      <p:graphicFrame>
        <p:nvGraphicFramePr>
          <p:cNvPr id="831" name="Shape 831"/>
          <p:cNvGraphicFramePr/>
          <p:nvPr/>
        </p:nvGraphicFramePr>
        <p:xfrm>
          <a:off x="630243" y="2185016"/>
          <a:ext cx="3000000" cy="2999999"/>
        </p:xfrm>
        <a:graphic>
          <a:graphicData uri="http://schemas.openxmlformats.org/drawingml/2006/table">
            <a:tbl>
              <a:tblPr>
                <a:noFill/>
                <a:tableStyleId>{72605580-CAF3-42C0-B2D6-0B227B4C2BBD}</a:tableStyleId>
              </a:tblPr>
              <a:tblGrid>
                <a:gridCol w="1393575"/>
                <a:gridCol w="473375"/>
                <a:gridCol w="471725"/>
                <a:gridCol w="459750"/>
                <a:gridCol w="1085800"/>
              </a:tblGrid>
              <a:tr h="610750">
                <a:tc>
                  <a:txBody>
                    <a:bodyPr>
                      <a:noAutofit/>
                    </a:bodyPr>
                    <a:lstStyle/>
                    <a:p>
                      <a:pPr indent="0" lvl="0" marL="0" marR="0" rtl="0" algn="l">
                        <a:lnSpc>
                          <a:spcPct val="100000"/>
                        </a:lnSpc>
                        <a:spcBef>
                          <a:spcPts val="0"/>
                        </a:spcBef>
                        <a:spcAft>
                          <a:spcPts val="0"/>
                        </a:spcAft>
                        <a:buClr>
                          <a:schemeClr val="dk1"/>
                        </a:buClr>
                        <a:buSzPct val="25000"/>
                        <a:buFont typeface="Cambria"/>
                        <a:buNone/>
                      </a:pPr>
                      <a:r>
                        <a:rPr b="1" lang="en-US" sz="1800">
                          <a:solidFill>
                            <a:srgbClr val="FFFFFF"/>
                          </a:solidFill>
                        </a:rPr>
                        <a:t>既定編碼</a:t>
                      </a:r>
                    </a:p>
                    <a:p>
                      <a:pPr indent="0" lvl="0" marL="0" marR="0" rtl="0" algn="l">
                        <a:lnSpc>
                          <a:spcPct val="100000"/>
                        </a:lnSpc>
                        <a:spcBef>
                          <a:spcPts val="0"/>
                        </a:spcBef>
                        <a:spcAft>
                          <a:spcPts val="0"/>
                        </a:spcAft>
                        <a:buClr>
                          <a:schemeClr val="dk1"/>
                        </a:buClr>
                        <a:buSzPct val="25000"/>
                        <a:buFont typeface="Cambria"/>
                        <a:buNone/>
                      </a:pPr>
                      <a:r>
                        <a:rPr b="1" lang="en-US" sz="1600">
                          <a:solidFill>
                            <a:srgbClr val="FFFFFF"/>
                          </a:solidFill>
                        </a:rPr>
                        <a:t>(Given Code)</a:t>
                      </a:r>
                    </a:p>
                    <a:p>
                      <a:pPr indent="0" lvl="0" marL="0" marR="0" rtl="0" algn="l">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None/>
                      </a:pPr>
                      <a:r>
                        <a:rPr b="1" lang="en-US" sz="1800">
                          <a:solidFill>
                            <a:srgbClr val="FFFFFF"/>
                          </a:solidFill>
                        </a:rPr>
                        <a:t>lag 0</a:t>
                      </a:r>
                    </a:p>
                    <a:p>
                      <a:pPr indent="0" lvl="0" marL="0" marR="0" rtl="0" algn="l">
                        <a:lnSpc>
                          <a:spcPct val="119791"/>
                        </a:lnSpc>
                        <a:spcBef>
                          <a:spcPts val="0"/>
                        </a:spcBef>
                        <a:spcAft>
                          <a:spcPts val="0"/>
                        </a:spcAft>
                        <a:buNone/>
                      </a:pPr>
                      <a:r>
                        <a:rPr b="1" lang="en-US" sz="1800">
                          <a:solidFill>
                            <a:srgbClr val="FFFFFF"/>
                          </a:solidFill>
                        </a:rPr>
                        <a:t>出現頻率</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351150">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3</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351150">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2</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2</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4</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351150">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2</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656325">
                <a:tc>
                  <a:txBody>
                    <a:bodyPr>
                      <a:noAutofit/>
                    </a:bodyPr>
                    <a:lstStyle/>
                    <a:p>
                      <a:pPr indent="0" lvl="0" marL="0" marR="0" rtl="0" algn="l">
                        <a:lnSpc>
                          <a:spcPct val="119791"/>
                        </a:lnSpc>
                        <a:spcBef>
                          <a:spcPts val="0"/>
                        </a:spcBef>
                        <a:spcAft>
                          <a:spcPts val="0"/>
                        </a:spcAft>
                        <a:buNone/>
                      </a:pPr>
                      <a:r>
                        <a:rPr b="1" lang="en-US" sz="1800">
                          <a:solidFill>
                            <a:srgbClr val="FFFFFF"/>
                          </a:solidFill>
                        </a:rPr>
                        <a:t>lag 1 </a:t>
                      </a:r>
                    </a:p>
                    <a:p>
                      <a:pPr indent="0" lvl="0" marL="0" marR="0" rtl="0" algn="l">
                        <a:lnSpc>
                          <a:spcPct val="119791"/>
                        </a:lnSpc>
                        <a:spcBef>
                          <a:spcPts val="0"/>
                        </a:spcBef>
                        <a:spcAft>
                          <a:spcPts val="0"/>
                        </a:spcAft>
                        <a:buNone/>
                      </a:pPr>
                      <a:r>
                        <a:rPr b="1" lang="en-US" sz="1800">
                          <a:solidFill>
                            <a:srgbClr val="FFFFFF"/>
                          </a:solidFill>
                        </a:rPr>
                        <a:t>出現頻率</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2</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4</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3</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l">
                        <a:lnSpc>
                          <a:spcPct val="119791"/>
                        </a:lnSpc>
                        <a:spcBef>
                          <a:spcPts val="0"/>
                        </a:spcBef>
                        <a:spcAft>
                          <a:spcPts val="0"/>
                        </a:spcAft>
                        <a:buNone/>
                      </a:pPr>
                      <a:r>
                        <a:t/>
                      </a:r>
                      <a:endParaRPr sz="2400" u="none" cap="none" strike="noStrike">
                        <a:solidFill>
                          <a:srgbClr val="FFFFFF"/>
                        </a:solidFill>
                        <a:latin typeface="Arial"/>
                        <a:ea typeface="Arial"/>
                        <a:cs typeface="Arial"/>
                        <a:sym typeface="Arial"/>
                      </a:endParaRP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bl>
          </a:graphicData>
        </a:graphic>
      </p:graphicFrame>
      <p:sp>
        <p:nvSpPr>
          <p:cNvPr id="832" name="Shape 832"/>
          <p:cNvSpPr txBox="1"/>
          <p:nvPr/>
        </p:nvSpPr>
        <p:spPr>
          <a:xfrm>
            <a:off x="763362" y="5204525"/>
            <a:ext cx="3618000" cy="1023900"/>
          </a:xfrm>
          <a:prstGeom prst="rect">
            <a:avLst/>
          </a:prstGeom>
          <a:noFill/>
          <a:ln>
            <a:noFill/>
          </a:ln>
        </p:spPr>
        <p:txBody>
          <a:bodyPr anchorCtr="0" anchor="ctr" bIns="91425" lIns="91425" rIns="91425" tIns="91425">
            <a:noAutofit/>
          </a:bodyPr>
          <a:lstStyle/>
          <a:p>
            <a:pPr lvl="0" rtl="0" algn="ctr">
              <a:lnSpc>
                <a:spcPct val="119921"/>
              </a:lnSpc>
              <a:spcBef>
                <a:spcPts val="0"/>
              </a:spcBef>
              <a:buNone/>
            </a:pPr>
            <a:r>
              <a:rPr lang="en-US" sz="3200">
                <a:solidFill>
                  <a:schemeClr val="dk1"/>
                </a:solidFill>
              </a:rPr>
              <a:t>N =</a:t>
            </a:r>
            <a:r>
              <a:rPr lang="en-US" sz="3200"/>
              <a:t> </a:t>
            </a:r>
            <a:r>
              <a:rPr lang="en-US" sz="3200">
                <a:solidFill>
                  <a:srgbClr val="C00000"/>
                </a:solidFill>
              </a:rPr>
              <a:t>10</a:t>
            </a:r>
            <a:r>
              <a:rPr lang="en-US" sz="3200"/>
              <a:t>, N</a:t>
            </a:r>
            <a:r>
              <a:rPr baseline="-25000" lang="en-US" sz="3200"/>
              <a:t>s </a:t>
            </a:r>
            <a:r>
              <a:rPr lang="en-US" sz="3200"/>
              <a:t> = </a:t>
            </a:r>
            <a:r>
              <a:rPr lang="en-US" sz="3200">
                <a:solidFill>
                  <a:srgbClr val="C00000"/>
                </a:solidFill>
              </a:rPr>
              <a:t>9</a:t>
            </a:r>
          </a:p>
        </p:txBody>
      </p:sp>
      <p:pic>
        <p:nvPicPr>
          <p:cNvPr id="833" name="Shape 833"/>
          <p:cNvPicPr preferRelativeResize="0"/>
          <p:nvPr/>
        </p:nvPicPr>
        <p:blipFill rotWithShape="1">
          <a:blip r:embed="rId3">
            <a:alphaModFix/>
          </a:blip>
          <a:srcRect b="44769" l="34438" r="34298" t="12303"/>
          <a:stretch/>
        </p:blipFill>
        <p:spPr>
          <a:xfrm>
            <a:off x="6069700" y="1201175"/>
            <a:ext cx="1393999" cy="1288875"/>
          </a:xfrm>
          <a:prstGeom prst="rect">
            <a:avLst/>
          </a:prstGeom>
          <a:noFill/>
          <a:ln cap="flat" cmpd="sng" w="38100">
            <a:solidFill>
              <a:srgbClr val="0000FF"/>
            </a:solidFill>
            <a:prstDash val="solid"/>
            <a:round/>
            <a:headEnd len="med" w="med" type="none"/>
            <a:tailEnd len="med" w="med" type="none"/>
          </a:ln>
        </p:spPr>
      </p:pic>
      <p:pic>
        <p:nvPicPr>
          <p:cNvPr id="834" name="Shape 834"/>
          <p:cNvPicPr preferRelativeResize="0"/>
          <p:nvPr/>
        </p:nvPicPr>
        <p:blipFill rotWithShape="1">
          <a:blip r:embed="rId3">
            <a:alphaModFix/>
          </a:blip>
          <a:srcRect b="43584" l="66450" r="2285" t="13487"/>
          <a:stretch/>
        </p:blipFill>
        <p:spPr>
          <a:xfrm>
            <a:off x="6069700" y="2543100"/>
            <a:ext cx="1393999" cy="1288875"/>
          </a:xfrm>
          <a:prstGeom prst="rect">
            <a:avLst/>
          </a:prstGeom>
          <a:noFill/>
          <a:ln cap="flat" cmpd="sng" w="38100">
            <a:solidFill>
              <a:srgbClr val="274E13"/>
            </a:solidFill>
            <a:prstDash val="solid"/>
            <a:round/>
            <a:headEnd len="med" w="med" type="none"/>
            <a:tailEnd len="med" w="med" type="none"/>
          </a:ln>
        </p:spPr>
      </p:pic>
      <p:pic>
        <p:nvPicPr>
          <p:cNvPr id="835" name="Shape 835"/>
          <p:cNvPicPr preferRelativeResize="0"/>
          <p:nvPr/>
        </p:nvPicPr>
        <p:blipFill rotWithShape="1">
          <a:blip r:embed="rId3">
            <a:alphaModFix/>
          </a:blip>
          <a:srcRect b="0" l="2466" r="66269" t="55406"/>
          <a:stretch/>
        </p:blipFill>
        <p:spPr>
          <a:xfrm>
            <a:off x="6069700" y="5101700"/>
            <a:ext cx="1393999" cy="1338900"/>
          </a:xfrm>
          <a:prstGeom prst="rect">
            <a:avLst/>
          </a:prstGeom>
          <a:noFill/>
          <a:ln cap="flat" cmpd="sng" w="38100">
            <a:solidFill>
              <a:srgbClr val="FF0000"/>
            </a:solidFill>
            <a:prstDash val="solid"/>
            <a:round/>
            <a:headEnd len="med" w="med" type="none"/>
            <a:tailEnd len="med" w="med" type="none"/>
          </a:ln>
        </p:spPr>
      </p:pic>
      <p:pic>
        <p:nvPicPr>
          <p:cNvPr id="836" name="Shape 836"/>
          <p:cNvPicPr preferRelativeResize="0"/>
          <p:nvPr/>
        </p:nvPicPr>
        <p:blipFill rotWithShape="1">
          <a:blip r:embed="rId3">
            <a:alphaModFix/>
          </a:blip>
          <a:srcRect b="44940" l="66450" r="2285" t="13486"/>
          <a:stretch/>
        </p:blipFill>
        <p:spPr>
          <a:xfrm>
            <a:off x="6069700" y="3880100"/>
            <a:ext cx="1393999" cy="1248224"/>
          </a:xfrm>
          <a:prstGeom prst="rect">
            <a:avLst/>
          </a:prstGeom>
          <a:noFill/>
          <a:ln cap="flat" cmpd="sng" w="38100">
            <a:solidFill>
              <a:srgbClr val="274E13"/>
            </a:solidFill>
            <a:prstDash val="solid"/>
            <a:round/>
            <a:headEnd len="med" w="med" type="none"/>
            <a:tailEnd len="med" w="med" type="none"/>
          </a:ln>
        </p:spPr>
      </p:pic>
      <p:sp>
        <p:nvSpPr>
          <p:cNvPr id="837" name="Shape 837"/>
          <p:cNvSpPr txBox="1"/>
          <p:nvPr/>
        </p:nvSpPr>
        <p:spPr>
          <a:xfrm>
            <a:off x="5269350" y="1549062"/>
            <a:ext cx="485400" cy="593100"/>
          </a:xfrm>
          <a:prstGeom prst="rect">
            <a:avLst/>
          </a:prstGeom>
          <a:noFill/>
          <a:ln>
            <a:noFill/>
          </a:ln>
        </p:spPr>
        <p:txBody>
          <a:bodyPr anchorCtr="0" anchor="ctr" bIns="91425" lIns="91425" rIns="91425" tIns="91425">
            <a:noAutofit/>
          </a:bodyPr>
          <a:lstStyle/>
          <a:p>
            <a:pPr lvl="0">
              <a:spcBef>
                <a:spcPts val="0"/>
              </a:spcBef>
              <a:buNone/>
            </a:pPr>
            <a:r>
              <a:rPr lang="en-US" sz="4800">
                <a:solidFill>
                  <a:srgbClr val="0000FF"/>
                </a:solidFill>
              </a:rPr>
              <a:t>A</a:t>
            </a:r>
          </a:p>
        </p:txBody>
      </p:sp>
      <p:sp>
        <p:nvSpPr>
          <p:cNvPr id="838" name="Shape 838"/>
          <p:cNvSpPr txBox="1"/>
          <p:nvPr/>
        </p:nvSpPr>
        <p:spPr>
          <a:xfrm>
            <a:off x="5269350" y="28909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4F6128"/>
                </a:solidFill>
              </a:rPr>
              <a:t>B</a:t>
            </a:r>
          </a:p>
        </p:txBody>
      </p:sp>
      <p:sp>
        <p:nvSpPr>
          <p:cNvPr id="839" name="Shape 839"/>
          <p:cNvSpPr txBox="1"/>
          <p:nvPr/>
        </p:nvSpPr>
        <p:spPr>
          <a:xfrm>
            <a:off x="5269350" y="42328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4F6128"/>
                </a:solidFill>
              </a:rPr>
              <a:t>B</a:t>
            </a:r>
          </a:p>
        </p:txBody>
      </p:sp>
      <p:sp>
        <p:nvSpPr>
          <p:cNvPr id="840" name="Shape 840"/>
          <p:cNvSpPr txBox="1"/>
          <p:nvPr/>
        </p:nvSpPr>
        <p:spPr>
          <a:xfrm>
            <a:off x="5269350" y="5474600"/>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980000"/>
                </a:solidFill>
              </a:rPr>
              <a:t>C</a:t>
            </a:r>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5" name="Shape 845"/>
        <p:cNvGrpSpPr/>
        <p:nvPr/>
      </p:nvGrpSpPr>
      <p:grpSpPr>
        <a:xfrm>
          <a:off x="0" y="0"/>
          <a:ext cx="0" cy="0"/>
          <a:chOff x="0" y="0"/>
          <a:chExt cx="0" cy="0"/>
        </a:xfrm>
      </p:grpSpPr>
      <p:sp>
        <p:nvSpPr>
          <p:cNvPr id="846" name="Shape 846"/>
          <p:cNvSpPr txBox="1"/>
          <p:nvPr>
            <p:ph type="title"/>
          </p:nvPr>
        </p:nvSpPr>
        <p:spPr>
          <a:xfrm>
            <a:off x="630237" y="365125"/>
            <a:ext cx="7886700" cy="783000"/>
          </a:xfrm>
          <a:prstGeom prst="rect">
            <a:avLst/>
          </a:prstGeom>
        </p:spPr>
        <p:txBody>
          <a:bodyPr anchorCtr="0" anchor="b" bIns="91425" lIns="91425" rIns="91425" tIns="91425">
            <a:noAutofit/>
          </a:bodyPr>
          <a:lstStyle/>
          <a:p>
            <a:pPr lvl="0" rtl="0" algn="ctr">
              <a:spcBef>
                <a:spcPts val="0"/>
              </a:spcBef>
              <a:buNone/>
            </a:pPr>
            <a:r>
              <a:rPr lang="en-US"/>
              <a:t>鄰近編碼不可重複</a:t>
            </a:r>
          </a:p>
        </p:txBody>
      </p:sp>
      <p:sp>
        <p:nvSpPr>
          <p:cNvPr id="847" name="Shape 847"/>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None/>
            </a:pPr>
            <a:fld id="{00000000-1234-1234-1234-123412341234}" type="slidenum">
              <a:rPr lang="en-US"/>
              <a:t>‹#›</a:t>
            </a:fld>
          </a:p>
        </p:txBody>
      </p:sp>
      <p:pic>
        <p:nvPicPr>
          <p:cNvPr id="848" name="Shape 848"/>
          <p:cNvPicPr preferRelativeResize="0"/>
          <p:nvPr/>
        </p:nvPicPr>
        <p:blipFill rotWithShape="1">
          <a:blip r:embed="rId3">
            <a:alphaModFix/>
          </a:blip>
          <a:srcRect b="44769" l="34438" r="34298" t="12303"/>
          <a:stretch/>
        </p:blipFill>
        <p:spPr>
          <a:xfrm>
            <a:off x="6069700" y="1201175"/>
            <a:ext cx="1393999" cy="1288875"/>
          </a:xfrm>
          <a:prstGeom prst="rect">
            <a:avLst/>
          </a:prstGeom>
          <a:noFill/>
          <a:ln cap="flat" cmpd="sng" w="38100">
            <a:solidFill>
              <a:srgbClr val="0000FF"/>
            </a:solidFill>
            <a:prstDash val="solid"/>
            <a:round/>
            <a:headEnd len="med" w="med" type="none"/>
            <a:tailEnd len="med" w="med" type="none"/>
          </a:ln>
        </p:spPr>
      </p:pic>
      <p:pic>
        <p:nvPicPr>
          <p:cNvPr id="849" name="Shape 849"/>
          <p:cNvPicPr preferRelativeResize="0"/>
          <p:nvPr/>
        </p:nvPicPr>
        <p:blipFill rotWithShape="1">
          <a:blip r:embed="rId3">
            <a:alphaModFix/>
          </a:blip>
          <a:srcRect b="43584" l="66450" r="2285" t="13487"/>
          <a:stretch/>
        </p:blipFill>
        <p:spPr>
          <a:xfrm>
            <a:off x="6069700" y="2543100"/>
            <a:ext cx="1393999" cy="1288875"/>
          </a:xfrm>
          <a:prstGeom prst="rect">
            <a:avLst/>
          </a:prstGeom>
          <a:noFill/>
          <a:ln cap="flat" cmpd="sng" w="38100">
            <a:solidFill>
              <a:srgbClr val="274E13"/>
            </a:solidFill>
            <a:prstDash val="solid"/>
            <a:round/>
            <a:headEnd len="med" w="med" type="none"/>
            <a:tailEnd len="med" w="med" type="none"/>
          </a:ln>
        </p:spPr>
      </p:pic>
      <p:pic>
        <p:nvPicPr>
          <p:cNvPr id="850" name="Shape 850"/>
          <p:cNvPicPr preferRelativeResize="0"/>
          <p:nvPr/>
        </p:nvPicPr>
        <p:blipFill rotWithShape="1">
          <a:blip r:embed="rId3">
            <a:alphaModFix/>
          </a:blip>
          <a:srcRect b="0" l="2466" r="66269" t="55406"/>
          <a:stretch/>
        </p:blipFill>
        <p:spPr>
          <a:xfrm>
            <a:off x="6069700" y="5101700"/>
            <a:ext cx="1393999" cy="1338900"/>
          </a:xfrm>
          <a:prstGeom prst="rect">
            <a:avLst/>
          </a:prstGeom>
          <a:noFill/>
          <a:ln cap="flat" cmpd="sng" w="38100">
            <a:solidFill>
              <a:srgbClr val="FF0000"/>
            </a:solidFill>
            <a:prstDash val="solid"/>
            <a:round/>
            <a:headEnd len="med" w="med" type="none"/>
            <a:tailEnd len="med" w="med" type="none"/>
          </a:ln>
        </p:spPr>
      </p:pic>
      <p:pic>
        <p:nvPicPr>
          <p:cNvPr id="851" name="Shape 851"/>
          <p:cNvPicPr preferRelativeResize="0"/>
          <p:nvPr/>
        </p:nvPicPr>
        <p:blipFill rotWithShape="1">
          <a:blip r:embed="rId3">
            <a:alphaModFix/>
          </a:blip>
          <a:srcRect b="44940" l="66450" r="2285" t="13486"/>
          <a:stretch/>
        </p:blipFill>
        <p:spPr>
          <a:xfrm>
            <a:off x="6069700" y="3880100"/>
            <a:ext cx="1393999" cy="1248224"/>
          </a:xfrm>
          <a:prstGeom prst="rect">
            <a:avLst/>
          </a:prstGeom>
          <a:noFill/>
          <a:ln cap="flat" cmpd="sng" w="38100">
            <a:solidFill>
              <a:srgbClr val="274E13"/>
            </a:solidFill>
            <a:prstDash val="solid"/>
            <a:round/>
            <a:headEnd len="med" w="med" type="none"/>
            <a:tailEnd len="med" w="med" type="none"/>
          </a:ln>
        </p:spPr>
      </p:pic>
      <p:sp>
        <p:nvSpPr>
          <p:cNvPr id="852" name="Shape 852"/>
          <p:cNvSpPr txBox="1"/>
          <p:nvPr/>
        </p:nvSpPr>
        <p:spPr>
          <a:xfrm>
            <a:off x="5269350" y="1549062"/>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0000FF"/>
                </a:solidFill>
              </a:rPr>
              <a:t>A</a:t>
            </a:r>
          </a:p>
        </p:txBody>
      </p:sp>
      <p:sp>
        <p:nvSpPr>
          <p:cNvPr id="853" name="Shape 853"/>
          <p:cNvSpPr txBox="1"/>
          <p:nvPr/>
        </p:nvSpPr>
        <p:spPr>
          <a:xfrm>
            <a:off x="5269350" y="35767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4F6128"/>
                </a:solidFill>
              </a:rPr>
              <a:t>B</a:t>
            </a:r>
          </a:p>
        </p:txBody>
      </p:sp>
      <p:sp>
        <p:nvSpPr>
          <p:cNvPr id="854" name="Shape 854"/>
          <p:cNvSpPr txBox="1"/>
          <p:nvPr/>
        </p:nvSpPr>
        <p:spPr>
          <a:xfrm>
            <a:off x="5269350" y="5474600"/>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980000"/>
                </a:solidFill>
              </a:rPr>
              <a:t>C</a:t>
            </a:r>
          </a:p>
        </p:txBody>
      </p:sp>
      <p:sp>
        <p:nvSpPr>
          <p:cNvPr id="855" name="Shape 855"/>
          <p:cNvSpPr txBox="1"/>
          <p:nvPr>
            <p:ph idx="3" type="body"/>
          </p:nvPr>
        </p:nvSpPr>
        <p:spPr>
          <a:xfrm>
            <a:off x="514350" y="1333500"/>
            <a:ext cx="3887700" cy="823799"/>
          </a:xfrm>
          <a:prstGeom prst="rect">
            <a:avLst/>
          </a:prstGeom>
        </p:spPr>
        <p:txBody>
          <a:bodyPr anchorCtr="0" anchor="b" bIns="91425" lIns="91425" rIns="91425" tIns="91425">
            <a:noAutofit/>
          </a:bodyPr>
          <a:lstStyle/>
          <a:p>
            <a:pPr lvl="0">
              <a:spcBef>
                <a:spcPts val="0"/>
              </a:spcBef>
              <a:buNone/>
            </a:pPr>
            <a:r>
              <a:rPr lang="en-US" sz="2400">
                <a:solidFill>
                  <a:schemeClr val="dk1"/>
                </a:solidFill>
              </a:rPr>
              <a:t>不可重複</a:t>
            </a:r>
          </a:p>
          <a:p>
            <a:pPr lvl="0" rtl="0">
              <a:spcBef>
                <a:spcPts val="0"/>
              </a:spcBef>
              <a:buNone/>
            </a:pPr>
            <a:r>
              <a:rPr lang="en-US" sz="2400" u="sng">
                <a:solidFill>
                  <a:srgbClr val="FF0000"/>
                </a:solidFill>
              </a:rPr>
              <a:t>AB</a:t>
            </a:r>
            <a:r>
              <a:rPr lang="en-US" sz="2400" u="sng">
                <a:solidFill>
                  <a:srgbClr val="999999"/>
                </a:solidFill>
              </a:rPr>
              <a:t>B</a:t>
            </a:r>
            <a:r>
              <a:rPr lang="en-US" sz="2400" u="sng">
                <a:solidFill>
                  <a:srgbClr val="FF0000"/>
                </a:solidFill>
              </a:rPr>
              <a:t>C</a:t>
            </a:r>
            <a:r>
              <a:rPr lang="en-US" sz="2400">
                <a:solidFill>
                  <a:srgbClr val="FF0000"/>
                </a:solidFill>
              </a:rPr>
              <a:t>B</a:t>
            </a:r>
            <a:r>
              <a:rPr lang="en-US" sz="2400">
                <a:solidFill>
                  <a:srgbClr val="999999"/>
                </a:solidFill>
              </a:rPr>
              <a:t>B</a:t>
            </a:r>
            <a:r>
              <a:rPr lang="en-US" sz="2400">
                <a:solidFill>
                  <a:srgbClr val="FF0000"/>
                </a:solidFill>
              </a:rPr>
              <a:t>CA</a:t>
            </a:r>
            <a:r>
              <a:rPr lang="en-US" sz="2400">
                <a:solidFill>
                  <a:srgbClr val="B7B7B7"/>
                </a:solidFill>
              </a:rPr>
              <a:t>A</a:t>
            </a:r>
            <a:r>
              <a:rPr lang="en-US" sz="2400">
                <a:solidFill>
                  <a:srgbClr val="FF0000"/>
                </a:solidFill>
              </a:rPr>
              <a:t>C</a:t>
            </a:r>
          </a:p>
        </p:txBody>
      </p:sp>
      <p:sp>
        <p:nvSpPr>
          <p:cNvPr id="856" name="Shape 856"/>
          <p:cNvSpPr txBox="1"/>
          <p:nvPr>
            <p:ph idx="4" type="body"/>
          </p:nvPr>
        </p:nvSpPr>
        <p:spPr>
          <a:xfrm>
            <a:off x="514350" y="2157413"/>
            <a:ext cx="3887700" cy="4032300"/>
          </a:xfrm>
          <a:prstGeom prst="rect">
            <a:avLst/>
          </a:prstGeom>
        </p:spPr>
        <p:txBody>
          <a:bodyPr anchorCtr="0" anchor="t" bIns="91425" lIns="91425" rIns="91425" tIns="91425">
            <a:noAutofit/>
          </a:bodyPr>
          <a:lstStyle/>
          <a:p>
            <a:pPr lvl="0" rtl="0">
              <a:spcBef>
                <a:spcPts val="0"/>
              </a:spcBef>
              <a:buNone/>
            </a:pPr>
            <a:r>
              <a:t/>
            </a:r>
            <a:endParaRPr/>
          </a:p>
        </p:txBody>
      </p:sp>
      <p:graphicFrame>
        <p:nvGraphicFramePr>
          <p:cNvPr id="857" name="Shape 857"/>
          <p:cNvGraphicFramePr/>
          <p:nvPr/>
        </p:nvGraphicFramePr>
        <p:xfrm>
          <a:off x="516080" y="2185016"/>
          <a:ext cx="3000000" cy="2999999"/>
        </p:xfrm>
        <a:graphic>
          <a:graphicData uri="http://schemas.openxmlformats.org/drawingml/2006/table">
            <a:tbl>
              <a:tblPr>
                <a:noFill/>
                <a:tableStyleId>{72605580-CAF3-42C0-B2D6-0B227B4C2BBD}</a:tableStyleId>
              </a:tblPr>
              <a:tblGrid>
                <a:gridCol w="1393575"/>
                <a:gridCol w="473375"/>
                <a:gridCol w="471725"/>
                <a:gridCol w="459750"/>
                <a:gridCol w="1085800"/>
              </a:tblGrid>
              <a:tr h="646975">
                <a:tc>
                  <a:txBody>
                    <a:bodyPr>
                      <a:noAutofit/>
                    </a:bodyPr>
                    <a:lstStyle/>
                    <a:p>
                      <a:pPr indent="0" lvl="0" marL="0" marR="0" rtl="0" algn="l">
                        <a:lnSpc>
                          <a:spcPct val="100000"/>
                        </a:lnSpc>
                        <a:spcBef>
                          <a:spcPts val="0"/>
                        </a:spcBef>
                        <a:spcAft>
                          <a:spcPts val="0"/>
                        </a:spcAft>
                        <a:buClr>
                          <a:schemeClr val="dk1"/>
                        </a:buClr>
                        <a:buSzPct val="25000"/>
                        <a:buFont typeface="Cambria"/>
                        <a:buNone/>
                      </a:pPr>
                      <a:r>
                        <a:rPr b="1" lang="en-US" sz="1800">
                          <a:solidFill>
                            <a:srgbClr val="FFFFFF"/>
                          </a:solidFill>
                        </a:rPr>
                        <a:t>既定編碼</a:t>
                      </a:r>
                    </a:p>
                    <a:p>
                      <a:pPr indent="0" lvl="0" marL="0" marR="0" rtl="0" algn="l">
                        <a:lnSpc>
                          <a:spcPct val="100000"/>
                        </a:lnSpc>
                        <a:spcBef>
                          <a:spcPts val="0"/>
                        </a:spcBef>
                        <a:spcAft>
                          <a:spcPts val="0"/>
                        </a:spcAft>
                        <a:buClr>
                          <a:schemeClr val="dk1"/>
                        </a:buClr>
                        <a:buSzPct val="25000"/>
                        <a:buFont typeface="Cambria"/>
                        <a:buNone/>
                      </a:pPr>
                      <a:r>
                        <a:rPr b="1" lang="en-US" sz="1600">
                          <a:solidFill>
                            <a:srgbClr val="FFFFFF"/>
                          </a:solidFill>
                        </a:rPr>
                        <a:t>(Given Code)</a:t>
                      </a:r>
                    </a:p>
                    <a:p>
                      <a:pPr indent="0" lvl="0" marL="0" marR="0" rtl="0" algn="l">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None/>
                      </a:pPr>
                      <a:r>
                        <a:rPr b="1" lang="en-US" sz="1800">
                          <a:solidFill>
                            <a:srgbClr val="FFFFFF"/>
                          </a:solidFill>
                        </a:rPr>
                        <a:t>lag 0</a:t>
                      </a:r>
                    </a:p>
                    <a:p>
                      <a:pPr indent="0" lvl="0" marL="0" marR="0" rtl="0" algn="l">
                        <a:lnSpc>
                          <a:spcPct val="119791"/>
                        </a:lnSpc>
                        <a:spcBef>
                          <a:spcPts val="0"/>
                        </a:spcBef>
                        <a:spcAft>
                          <a:spcPts val="0"/>
                        </a:spcAft>
                        <a:buNone/>
                      </a:pPr>
                      <a:r>
                        <a:rPr b="1" lang="en-US" sz="1800">
                          <a:solidFill>
                            <a:srgbClr val="FFFFFF"/>
                          </a:solidFill>
                        </a:rPr>
                        <a:t>出現頻率</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371975">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a:solidFill>
                            <a:srgbClr val="C00000"/>
                          </a:solidFill>
                        </a:rPr>
                        <a:t>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r>
                        <a:rPr lang="en-US" sz="2400" u="none" cap="none" strike="noStrike">
                          <a:solidFill>
                            <a:srgbClr val="C00000"/>
                          </a:solidFill>
                          <a:latin typeface="Arial"/>
                          <a:ea typeface="Arial"/>
                          <a:cs typeface="Arial"/>
                          <a:sym typeface="Arial"/>
                        </a:rPr>
                        <a:t> </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2</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371975">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a:solidFill>
                            <a:srgbClr val="C00000"/>
                          </a:solidFill>
                        </a:rPr>
                        <a:t>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2</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2</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371975">
                <a:tc>
                  <a:txBody>
                    <a:bodyPr>
                      <a:noAutofit/>
                    </a:bodyPr>
                    <a:lstStyle/>
                    <a:p>
                      <a:pPr indent="0" lvl="0" marL="0" marR="0" rtl="0" algn="l">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Clr>
                          <a:srgbClr val="000000"/>
                        </a:buClr>
                        <a:buSzPct val="25000"/>
                        <a:buFont typeface="Arial"/>
                        <a:buNone/>
                      </a:pPr>
                      <a:r>
                        <a:rPr lang="en-US" sz="2400" u="none" cap="none" strike="noStrike">
                          <a:latin typeface="Arial"/>
                          <a:ea typeface="Arial"/>
                          <a:cs typeface="Arial"/>
                          <a:sym typeface="Arial"/>
                        </a:rPr>
                        <a:t>0</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2</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r h="720600">
                <a:tc>
                  <a:txBody>
                    <a:bodyPr>
                      <a:noAutofit/>
                    </a:bodyPr>
                    <a:lstStyle/>
                    <a:p>
                      <a:pPr indent="0" lvl="0" marL="0" marR="0" rtl="0" algn="l">
                        <a:lnSpc>
                          <a:spcPct val="119791"/>
                        </a:lnSpc>
                        <a:spcBef>
                          <a:spcPts val="0"/>
                        </a:spcBef>
                        <a:spcAft>
                          <a:spcPts val="0"/>
                        </a:spcAft>
                        <a:buNone/>
                      </a:pPr>
                      <a:r>
                        <a:rPr b="1" lang="en-US" sz="1800">
                          <a:solidFill>
                            <a:srgbClr val="FFFFFF"/>
                          </a:solidFill>
                        </a:rPr>
                        <a:t>lag 1 </a:t>
                      </a:r>
                    </a:p>
                    <a:p>
                      <a:pPr indent="0" lvl="0" marL="0" marR="0" rtl="0" algn="l">
                        <a:lnSpc>
                          <a:spcPct val="119791"/>
                        </a:lnSpc>
                        <a:spcBef>
                          <a:spcPts val="0"/>
                        </a:spcBef>
                        <a:spcAft>
                          <a:spcPts val="0"/>
                        </a:spcAft>
                        <a:buNone/>
                      </a:pPr>
                      <a:r>
                        <a:rPr b="1" lang="en-US" sz="1800">
                          <a:solidFill>
                            <a:srgbClr val="FFFFFF"/>
                          </a:solidFill>
                        </a:rPr>
                        <a:t>出現頻率</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1</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2</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l">
                        <a:lnSpc>
                          <a:spcPct val="119791"/>
                        </a:lnSpc>
                        <a:spcBef>
                          <a:spcPts val="0"/>
                        </a:spcBef>
                        <a:spcAft>
                          <a:spcPts val="0"/>
                        </a:spcAft>
                        <a:buNone/>
                      </a:pPr>
                      <a:r>
                        <a:rPr lang="en-US" sz="2400">
                          <a:solidFill>
                            <a:srgbClr val="FFFFFF"/>
                          </a:solidFill>
                        </a:rPr>
                        <a:t>3</a:t>
                      </a: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c>
                  <a:txBody>
                    <a:bodyPr>
                      <a:noAutofit/>
                    </a:bodyPr>
                    <a:lstStyle/>
                    <a:p>
                      <a:pPr indent="0" lvl="0" marL="0" marR="0" rtl="0" algn="l">
                        <a:lnSpc>
                          <a:spcPct val="119791"/>
                        </a:lnSpc>
                        <a:spcBef>
                          <a:spcPts val="0"/>
                        </a:spcBef>
                        <a:spcAft>
                          <a:spcPts val="0"/>
                        </a:spcAft>
                        <a:buNone/>
                      </a:pPr>
                      <a:r>
                        <a:t/>
                      </a:r>
                      <a:endParaRPr sz="2400" u="none" cap="none" strike="noStrike">
                        <a:solidFill>
                          <a:srgbClr val="FFFFFF"/>
                        </a:solidFill>
                        <a:latin typeface="Arial"/>
                        <a:ea typeface="Arial"/>
                        <a:cs typeface="Arial"/>
                        <a:sym typeface="Arial"/>
                      </a:endParaRPr>
                    </a:p>
                  </a:txBody>
                  <a:tcPr marT="25725" marB="25725" marR="25725" marL="25725">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chemeClr val="accent1"/>
                    </a:solidFill>
                  </a:tcPr>
                </a:tc>
              </a:tr>
            </a:tbl>
          </a:graphicData>
        </a:graphic>
      </p:graphicFrame>
      <p:sp>
        <p:nvSpPr>
          <p:cNvPr id="858" name="Shape 858"/>
          <p:cNvSpPr txBox="1"/>
          <p:nvPr/>
        </p:nvSpPr>
        <p:spPr>
          <a:xfrm>
            <a:off x="693037" y="5204525"/>
            <a:ext cx="3618000" cy="1023900"/>
          </a:xfrm>
          <a:prstGeom prst="rect">
            <a:avLst/>
          </a:prstGeom>
          <a:noFill/>
          <a:ln>
            <a:noFill/>
          </a:ln>
        </p:spPr>
        <p:txBody>
          <a:bodyPr anchorCtr="0" anchor="ctr" bIns="91425" lIns="91425" rIns="91425" tIns="91425">
            <a:noAutofit/>
          </a:bodyPr>
          <a:lstStyle/>
          <a:p>
            <a:pPr lvl="0" rtl="0" algn="ctr">
              <a:lnSpc>
                <a:spcPct val="119921"/>
              </a:lnSpc>
              <a:spcBef>
                <a:spcPts val="0"/>
              </a:spcBef>
              <a:buNone/>
            </a:pPr>
            <a:r>
              <a:rPr lang="en-US" sz="3200">
                <a:solidFill>
                  <a:schemeClr val="dk1"/>
                </a:solidFill>
              </a:rPr>
              <a:t>N =</a:t>
            </a:r>
            <a:r>
              <a:rPr lang="en-US" sz="3200"/>
              <a:t> </a:t>
            </a:r>
            <a:r>
              <a:rPr lang="en-US" sz="3200">
                <a:solidFill>
                  <a:srgbClr val="C00000"/>
                </a:solidFill>
              </a:rPr>
              <a:t>7</a:t>
            </a:r>
            <a:r>
              <a:rPr lang="en-US" sz="3200"/>
              <a:t>, N</a:t>
            </a:r>
            <a:r>
              <a:rPr baseline="-25000" lang="en-US" sz="3200"/>
              <a:t>s </a:t>
            </a:r>
            <a:r>
              <a:rPr lang="en-US" sz="3200"/>
              <a:t> = </a:t>
            </a:r>
            <a:r>
              <a:rPr lang="en-US" sz="3200">
                <a:solidFill>
                  <a:srgbClr val="C00000"/>
                </a:solidFill>
              </a:rPr>
              <a:t>6</a:t>
            </a: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3" name="Shape 863"/>
        <p:cNvGrpSpPr/>
        <p:nvPr/>
      </p:nvGrpSpPr>
      <p:grpSpPr>
        <a:xfrm>
          <a:off x="0" y="0"/>
          <a:ext cx="0" cy="0"/>
          <a:chOff x="0" y="0"/>
          <a:chExt cx="0" cy="0"/>
        </a:xfrm>
      </p:grpSpPr>
      <p:sp>
        <p:nvSpPr>
          <p:cNvPr id="864" name="Shape 864"/>
          <p:cNvSpPr txBox="1"/>
          <p:nvPr>
            <p:ph type="title"/>
          </p:nvPr>
        </p:nvSpPr>
        <p:spPr>
          <a:xfrm>
            <a:off x="630237" y="365125"/>
            <a:ext cx="7886700" cy="783000"/>
          </a:xfrm>
          <a:prstGeom prst="rect">
            <a:avLst/>
          </a:prstGeom>
        </p:spPr>
        <p:txBody>
          <a:bodyPr anchorCtr="0" anchor="b" bIns="91425" lIns="91425" rIns="91425" tIns="91425">
            <a:noAutofit/>
          </a:bodyPr>
          <a:lstStyle/>
          <a:p>
            <a:pPr lvl="0" rtl="0">
              <a:spcBef>
                <a:spcPts val="0"/>
              </a:spcBef>
              <a:buNone/>
            </a:pPr>
            <a:r>
              <a:rPr lang="en-US"/>
              <a:t>目標編碼出現機率p(t)的算法</a:t>
            </a:r>
          </a:p>
        </p:txBody>
      </p:sp>
      <p:sp>
        <p:nvSpPr>
          <p:cNvPr id="865" name="Shape 865"/>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
        <p:nvSpPr>
          <p:cNvPr id="866" name="Shape 866"/>
          <p:cNvSpPr txBox="1"/>
          <p:nvPr>
            <p:ph idx="1" type="body"/>
          </p:nvPr>
        </p:nvSpPr>
        <p:spPr>
          <a:xfrm>
            <a:off x="325447" y="1028700"/>
            <a:ext cx="3190199" cy="823800"/>
          </a:xfrm>
          <a:prstGeom prst="rect">
            <a:avLst/>
          </a:prstGeom>
        </p:spPr>
        <p:txBody>
          <a:bodyPr anchorCtr="0" anchor="b" bIns="91425" lIns="91425" rIns="91425" tIns="91425">
            <a:noAutofit/>
          </a:bodyPr>
          <a:lstStyle/>
          <a:p>
            <a:pPr lvl="0" rtl="0">
              <a:spcBef>
                <a:spcPts val="0"/>
              </a:spcBef>
              <a:buNone/>
            </a:pPr>
            <a:r>
              <a:rPr lang="en-US"/>
              <a:t>鄰近編碼可重複</a:t>
            </a:r>
          </a:p>
        </p:txBody>
      </p:sp>
      <p:sp>
        <p:nvSpPr>
          <p:cNvPr id="867" name="Shape 867"/>
          <p:cNvSpPr txBox="1"/>
          <p:nvPr>
            <p:ph idx="3" type="body"/>
          </p:nvPr>
        </p:nvSpPr>
        <p:spPr>
          <a:xfrm>
            <a:off x="4153650" y="1028700"/>
            <a:ext cx="4363200" cy="823800"/>
          </a:xfrm>
          <a:prstGeom prst="rect">
            <a:avLst/>
          </a:prstGeom>
        </p:spPr>
        <p:txBody>
          <a:bodyPr anchorCtr="0" anchor="b" bIns="91425" lIns="91425" rIns="91425" tIns="91425">
            <a:noAutofit/>
          </a:bodyPr>
          <a:lstStyle/>
          <a:p>
            <a:pPr lvl="0" rtl="0">
              <a:spcBef>
                <a:spcPts val="0"/>
              </a:spcBef>
              <a:buNone/>
            </a:pPr>
            <a:r>
              <a:rPr lang="en-US">
                <a:solidFill>
                  <a:schemeClr val="dk1"/>
                </a:solidFill>
              </a:rPr>
              <a:t>鄰近編碼</a:t>
            </a:r>
            <a:r>
              <a:rPr lang="en-US">
                <a:solidFill>
                  <a:srgbClr val="FF0000"/>
                </a:solidFill>
              </a:rPr>
              <a:t>不可</a:t>
            </a:r>
            <a:r>
              <a:rPr lang="en-US">
                <a:solidFill>
                  <a:schemeClr val="dk1"/>
                </a:solidFill>
              </a:rPr>
              <a:t>重複</a:t>
            </a:r>
          </a:p>
        </p:txBody>
      </p:sp>
      <p:sp>
        <p:nvSpPr>
          <p:cNvPr id="868" name="Shape 868"/>
          <p:cNvSpPr txBox="1"/>
          <p:nvPr>
            <p:ph idx="4" type="body"/>
          </p:nvPr>
        </p:nvSpPr>
        <p:spPr>
          <a:xfrm>
            <a:off x="325350" y="3594350"/>
            <a:ext cx="7886700" cy="2290500"/>
          </a:xfrm>
          <a:prstGeom prst="rect">
            <a:avLst/>
          </a:prstGeom>
        </p:spPr>
        <p:txBody>
          <a:bodyPr anchorCtr="0" anchor="t" bIns="91425" lIns="91425" rIns="91425" tIns="91425">
            <a:noAutofit/>
          </a:bodyPr>
          <a:lstStyle/>
          <a:p>
            <a:pPr indent="-228600" lvl="0" marL="457200" rtl="0">
              <a:lnSpc>
                <a:spcPct val="115000"/>
              </a:lnSpc>
              <a:spcBef>
                <a:spcPts val="0"/>
              </a:spcBef>
            </a:pPr>
            <a:r>
              <a:rPr lang="en-US">
                <a:solidFill>
                  <a:schemeClr val="dk1"/>
                </a:solidFill>
              </a:rPr>
              <a:t>f(t)：目標編碼出現在lag 1的頻率，f(t) = f(C) = 3</a:t>
            </a:r>
          </a:p>
          <a:p>
            <a:pPr indent="-228600" lvl="0" marL="457200" rtl="0">
              <a:lnSpc>
                <a:spcPct val="115000"/>
              </a:lnSpc>
              <a:spcBef>
                <a:spcPts val="0"/>
              </a:spcBef>
            </a:pPr>
            <a:r>
              <a:rPr lang="en-US">
                <a:solidFill>
                  <a:schemeClr val="dk1"/>
                </a:solidFill>
              </a:rPr>
              <a:t>N</a:t>
            </a:r>
            <a:r>
              <a:rPr baseline="-25000" lang="en-US">
                <a:solidFill>
                  <a:schemeClr val="dk1"/>
                </a:solidFill>
              </a:rPr>
              <a:t>s</a:t>
            </a:r>
            <a:r>
              <a:rPr lang="en-US">
                <a:solidFill>
                  <a:schemeClr val="dk1"/>
                </a:solidFill>
              </a:rPr>
              <a:t>：序列次數， </a:t>
            </a:r>
            <a:r>
              <a:rPr lang="en-US">
                <a:solidFill>
                  <a:srgbClr val="FF0000"/>
                </a:solidFill>
              </a:rPr>
              <a:t>N</a:t>
            </a:r>
            <a:r>
              <a:rPr baseline="-25000" lang="en-US">
                <a:solidFill>
                  <a:srgbClr val="FF0000"/>
                </a:solidFill>
              </a:rPr>
              <a:t>s</a:t>
            </a:r>
            <a:r>
              <a:rPr lang="en-US">
                <a:solidFill>
                  <a:srgbClr val="FF0000"/>
                </a:solidFill>
              </a:rPr>
              <a:t>=9</a:t>
            </a:r>
          </a:p>
          <a:p>
            <a:pPr indent="-69850" lvl="0" marL="0" rtl="0">
              <a:lnSpc>
                <a:spcPct val="200000"/>
              </a:lnSpc>
              <a:spcBef>
                <a:spcPts val="0"/>
              </a:spcBef>
              <a:spcAft>
                <a:spcPts val="1000"/>
              </a:spcAft>
              <a:buClr>
                <a:srgbClr val="000000"/>
              </a:buClr>
              <a:buSzPct val="45833"/>
              <a:buFont typeface="Arial"/>
              <a:buNone/>
            </a:pPr>
            <a:r>
              <a:t/>
            </a:r>
            <a:endParaRPr>
              <a:solidFill>
                <a:schemeClr val="dk1"/>
              </a:solidFill>
            </a:endParaRPr>
          </a:p>
          <a:p>
            <a:pPr indent="-228600" lvl="0" marL="457200" rtl="0">
              <a:lnSpc>
                <a:spcPct val="115000"/>
              </a:lnSpc>
              <a:spcBef>
                <a:spcPts val="0"/>
              </a:spcBef>
            </a:pPr>
            <a:r>
              <a:rPr lang="en-US"/>
              <a:t>可重複</a:t>
            </a:r>
            <a:br>
              <a:rPr lang="en-US">
                <a:solidFill>
                  <a:srgbClr val="FF0000"/>
                </a:solidFill>
              </a:rPr>
            </a:br>
            <a:r>
              <a:rPr lang="en-US">
                <a:solidFill>
                  <a:srgbClr val="FF0000"/>
                </a:solidFill>
              </a:rPr>
              <a:t>p(t)</a:t>
            </a:r>
            <a:r>
              <a:rPr lang="en-US">
                <a:solidFill>
                  <a:schemeClr val="dk1"/>
                </a:solidFill>
              </a:rPr>
              <a:t> = 3 / 9 = </a:t>
            </a:r>
            <a:r>
              <a:rPr lang="en-US">
                <a:solidFill>
                  <a:srgbClr val="FF0000"/>
                </a:solidFill>
              </a:rPr>
              <a:t>0.33</a:t>
            </a:r>
          </a:p>
        </p:txBody>
      </p:sp>
      <p:pic>
        <p:nvPicPr>
          <p:cNvPr id="869" name="Shape 869"/>
          <p:cNvPicPr preferRelativeResize="0"/>
          <p:nvPr/>
        </p:nvPicPr>
        <p:blipFill>
          <a:blip r:embed="rId3">
            <a:alphaModFix/>
          </a:blip>
          <a:stretch>
            <a:fillRect/>
          </a:stretch>
        </p:blipFill>
        <p:spPr>
          <a:xfrm>
            <a:off x="469150" y="1852623"/>
            <a:ext cx="3190297" cy="1535750"/>
          </a:xfrm>
          <a:prstGeom prst="rect">
            <a:avLst/>
          </a:prstGeom>
          <a:noFill/>
          <a:ln>
            <a:noFill/>
          </a:ln>
        </p:spPr>
      </p:pic>
      <p:pic>
        <p:nvPicPr>
          <p:cNvPr id="870" name="Shape 870"/>
          <p:cNvPicPr preferRelativeResize="0"/>
          <p:nvPr/>
        </p:nvPicPr>
        <p:blipFill>
          <a:blip r:embed="rId4">
            <a:alphaModFix/>
          </a:blip>
          <a:stretch>
            <a:fillRect/>
          </a:stretch>
        </p:blipFill>
        <p:spPr>
          <a:xfrm>
            <a:off x="3977717" y="1852623"/>
            <a:ext cx="4709083" cy="1535750"/>
          </a:xfrm>
          <a:prstGeom prst="rect">
            <a:avLst/>
          </a:prstGeom>
          <a:noFill/>
          <a:ln>
            <a:noFill/>
          </a:ln>
        </p:spPr>
      </p:pic>
      <p:sp>
        <p:nvSpPr>
          <p:cNvPr id="871" name="Shape 871"/>
          <p:cNvSpPr/>
          <p:nvPr/>
        </p:nvSpPr>
        <p:spPr>
          <a:xfrm>
            <a:off x="3850100" y="1201375"/>
            <a:ext cx="4836900" cy="2393100"/>
          </a:xfrm>
          <a:prstGeom prst="roundRect">
            <a:avLst>
              <a:gd fmla="val 16667" name="adj"/>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72" name="Shape 872"/>
          <p:cNvSpPr txBox="1"/>
          <p:nvPr/>
        </p:nvSpPr>
        <p:spPr>
          <a:xfrm>
            <a:off x="4002300" y="4026350"/>
            <a:ext cx="4836900" cy="2526900"/>
          </a:xfrm>
          <a:prstGeom prst="rect">
            <a:avLst/>
          </a:prstGeom>
          <a:noFill/>
          <a:ln>
            <a:noFill/>
          </a:ln>
        </p:spPr>
        <p:txBody>
          <a:bodyPr anchorCtr="0" anchor="t" bIns="91425" lIns="91425" rIns="91425" tIns="91425">
            <a:noAutofit/>
          </a:bodyPr>
          <a:lstStyle/>
          <a:p>
            <a:pPr indent="-381000" lvl="0" marL="457200" rtl="0">
              <a:lnSpc>
                <a:spcPct val="115000"/>
              </a:lnSpc>
              <a:spcBef>
                <a:spcPts val="560"/>
              </a:spcBef>
              <a:buClr>
                <a:schemeClr val="dk2"/>
              </a:buClr>
              <a:buSzPct val="100000"/>
              <a:buFont typeface="Noto Symbol"/>
              <a:buChar char="●"/>
            </a:pPr>
            <a:r>
              <a:rPr lang="en-US" sz="2400">
                <a:solidFill>
                  <a:schemeClr val="dk1"/>
                </a:solidFill>
              </a:rPr>
              <a:t>N</a:t>
            </a:r>
            <a:r>
              <a:rPr baseline="-25000" lang="en-US" sz="2400">
                <a:solidFill>
                  <a:schemeClr val="dk1"/>
                </a:solidFill>
              </a:rPr>
              <a:t>s</a:t>
            </a:r>
            <a:r>
              <a:rPr lang="en-US" sz="2400">
                <a:solidFill>
                  <a:schemeClr val="dk1"/>
                </a:solidFill>
              </a:rPr>
              <a:t>：</a:t>
            </a:r>
            <a:r>
              <a:rPr lang="en-US" sz="2400">
                <a:solidFill>
                  <a:schemeClr val="dk1"/>
                </a:solidFill>
              </a:rPr>
              <a:t>不重複時</a:t>
            </a:r>
            <a:r>
              <a:rPr lang="en-US" sz="2400">
                <a:solidFill>
                  <a:schemeClr val="dk1"/>
                </a:solidFill>
              </a:rPr>
              <a:t>序列次數，</a:t>
            </a:r>
            <a:r>
              <a:rPr lang="en-US" sz="2400">
                <a:solidFill>
                  <a:srgbClr val="FF0000"/>
                </a:solidFill>
              </a:rPr>
              <a:t> N</a:t>
            </a:r>
            <a:r>
              <a:rPr baseline="-25000" lang="en-US" sz="2400">
                <a:solidFill>
                  <a:srgbClr val="FF0000"/>
                </a:solidFill>
              </a:rPr>
              <a:t>s</a:t>
            </a:r>
            <a:r>
              <a:rPr lang="en-US" sz="2400">
                <a:solidFill>
                  <a:srgbClr val="FF0000"/>
                </a:solidFill>
              </a:rPr>
              <a:t>=6</a:t>
            </a:r>
          </a:p>
          <a:p>
            <a:pPr indent="-381000" lvl="0" marL="457200" rtl="0">
              <a:lnSpc>
                <a:spcPct val="115000"/>
              </a:lnSpc>
              <a:spcBef>
                <a:spcPts val="560"/>
              </a:spcBef>
              <a:spcAft>
                <a:spcPts val="1000"/>
              </a:spcAft>
              <a:buClr>
                <a:schemeClr val="dk2"/>
              </a:buClr>
              <a:buSzPct val="100000"/>
              <a:buFont typeface="Noto Symbol"/>
              <a:buChar char="●"/>
            </a:pPr>
            <a:r>
              <a:rPr lang="en-US" sz="2400">
                <a:solidFill>
                  <a:schemeClr val="dk1"/>
                </a:solidFill>
              </a:rPr>
              <a:t>f(g)：給定編碼在lag 0位置的出現頻率，f(B) = 2</a:t>
            </a:r>
          </a:p>
          <a:p>
            <a:pPr indent="-381000" lvl="0" marL="457200" rtl="0">
              <a:lnSpc>
                <a:spcPct val="115000"/>
              </a:lnSpc>
              <a:spcBef>
                <a:spcPts val="560"/>
              </a:spcBef>
              <a:buClr>
                <a:schemeClr val="dk2"/>
              </a:buClr>
              <a:buSzPct val="100000"/>
              <a:buFont typeface="Noto Symbol"/>
              <a:buChar char="●"/>
            </a:pPr>
            <a:r>
              <a:rPr lang="en-US" sz="2400">
                <a:solidFill>
                  <a:srgbClr val="FF0000"/>
                </a:solidFill>
              </a:rPr>
              <a:t>不可</a:t>
            </a:r>
            <a:r>
              <a:rPr lang="en-US" sz="2400">
                <a:solidFill>
                  <a:schemeClr val="dk1"/>
                </a:solidFill>
              </a:rPr>
              <a:t>重複 </a:t>
            </a:r>
            <a:br>
              <a:rPr lang="en-US" sz="2400">
                <a:solidFill>
                  <a:schemeClr val="dk1"/>
                </a:solidFill>
              </a:rPr>
            </a:br>
            <a:r>
              <a:rPr lang="en-US" sz="2400">
                <a:solidFill>
                  <a:schemeClr val="dk1"/>
                </a:solidFill>
              </a:rPr>
              <a:t>p(t) = 3 / (</a:t>
            </a:r>
            <a:r>
              <a:rPr lang="en-US" sz="2400">
                <a:solidFill>
                  <a:srgbClr val="FF0000"/>
                </a:solidFill>
              </a:rPr>
              <a:t>6-2</a:t>
            </a:r>
            <a:r>
              <a:rPr lang="en-US" sz="2400">
                <a:solidFill>
                  <a:schemeClr val="dk1"/>
                </a:solidFill>
              </a:rPr>
              <a:t>) = </a:t>
            </a:r>
            <a:r>
              <a:rPr lang="en-US" sz="2400">
                <a:solidFill>
                  <a:srgbClr val="FF0000"/>
                </a:solidFill>
              </a:rPr>
              <a:t>0.43</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3" name="Shape 173"/>
        <p:cNvGrpSpPr/>
        <p:nvPr/>
      </p:nvGrpSpPr>
      <p:grpSpPr>
        <a:xfrm>
          <a:off x="0" y="0"/>
          <a:ext cx="0" cy="0"/>
          <a:chOff x="0" y="0"/>
          <a:chExt cx="0" cy="0"/>
        </a:xfrm>
      </p:grpSpPr>
      <p:sp>
        <p:nvSpPr>
          <p:cNvPr id="174" name="Shape 174"/>
          <p:cNvSpPr txBox="1"/>
          <p:nvPr>
            <p:ph type="title"/>
          </p:nvPr>
        </p:nvSpPr>
        <p:spPr>
          <a:xfrm>
            <a:off x="630237" y="365125"/>
            <a:ext cx="7886700" cy="782954"/>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行為模式分析</a:t>
            </a:r>
          </a:p>
        </p:txBody>
      </p:sp>
      <p:sp>
        <p:nvSpPr>
          <p:cNvPr id="175" name="Shape 175"/>
          <p:cNvSpPr txBox="1"/>
          <p:nvPr>
            <p:ph idx="1" type="body"/>
          </p:nvPr>
        </p:nvSpPr>
        <p:spPr>
          <a:xfrm>
            <a:off x="993222" y="1483675"/>
            <a:ext cx="5391300" cy="823800"/>
          </a:xfrm>
          <a:prstGeom prst="rect">
            <a:avLst/>
          </a:prstGeom>
          <a:noFill/>
          <a:ln>
            <a:noFill/>
          </a:ln>
        </p:spPr>
        <p:txBody>
          <a:bodyPr anchorCtr="0" anchor="b" bIns="45700" lIns="91425" rIns="91425" tIns="45700">
            <a:noAutofit/>
          </a:bodyPr>
          <a:lstStyle/>
          <a:p>
            <a:pPr indent="0" lvl="0" marL="0" marR="0" rtl="0" algn="l">
              <a:spcBef>
                <a:spcPts val="0"/>
              </a:spcBef>
              <a:spcAft>
                <a:spcPts val="0"/>
              </a:spcAft>
              <a:buClr>
                <a:schemeClr val="dk2"/>
              </a:buClr>
              <a:buSzPct val="25000"/>
              <a:buFont typeface="Noto Symbol"/>
              <a:buNone/>
            </a:pPr>
            <a:r>
              <a:rPr b="0" i="0" lang="en-US" sz="1800" u="none" cap="none" strike="noStrike">
                <a:solidFill>
                  <a:schemeClr val="dk1"/>
                </a:solidFill>
                <a:latin typeface="Cambria"/>
                <a:ea typeface="Cambria"/>
                <a:cs typeface="Cambria"/>
                <a:sym typeface="Cambria"/>
              </a:rPr>
              <a:t>序列分析介紹</a:t>
            </a:r>
          </a:p>
          <a:p>
            <a:pPr indent="0" lvl="0" marL="0" marR="0" rtl="0" algn="l">
              <a:spcBef>
                <a:spcPts val="480"/>
              </a:spcBef>
              <a:spcAft>
                <a:spcPts val="0"/>
              </a:spcAft>
              <a:buClr>
                <a:schemeClr val="dk2"/>
              </a:buClr>
              <a:buSzPct val="25000"/>
              <a:buFont typeface="Noto Symbol"/>
              <a:buNone/>
            </a:pPr>
            <a:r>
              <a:rPr b="1" i="0" lang="en-US" sz="2400" u="none" cap="none" strike="noStrike">
                <a:solidFill>
                  <a:schemeClr val="dk1"/>
                </a:solidFill>
                <a:latin typeface="Cambria"/>
                <a:ea typeface="Cambria"/>
                <a:cs typeface="Cambria"/>
                <a:sym typeface="Cambria"/>
              </a:rPr>
              <a:t>Bakeman, R. &amp; Gottman, J. M. (1997)</a:t>
            </a:r>
          </a:p>
        </p:txBody>
      </p:sp>
      <p:sp>
        <p:nvSpPr>
          <p:cNvPr id="176" name="Shape 176"/>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descr="http://ecx.images-amazon.com/images/I/51TZBfDg6XL._SY344_BO1,204,203,200_.jpg" id="177" name="Shape 177"/>
          <p:cNvPicPr preferRelativeResize="0"/>
          <p:nvPr>
            <p:ph idx="2" type="body"/>
          </p:nvPr>
        </p:nvPicPr>
        <p:blipFill rotWithShape="1">
          <a:blip r:embed="rId3">
            <a:alphaModFix/>
          </a:blip>
          <a:srcRect b="0" l="0" r="0" t="0"/>
          <a:stretch/>
        </p:blipFill>
        <p:spPr>
          <a:xfrm>
            <a:off x="993225" y="2525713"/>
            <a:ext cx="2171700" cy="3295500"/>
          </a:xfrm>
          <a:prstGeom prst="rect">
            <a:avLst/>
          </a:prstGeom>
          <a:noFill/>
          <a:ln>
            <a:noFill/>
          </a:ln>
        </p:spPr>
      </p:pic>
      <p:sp>
        <p:nvSpPr>
          <p:cNvPr id="178" name="Shape 178"/>
          <p:cNvSpPr txBox="1"/>
          <p:nvPr/>
        </p:nvSpPr>
        <p:spPr>
          <a:xfrm>
            <a:off x="3264550" y="2753200"/>
            <a:ext cx="5252400" cy="3000000"/>
          </a:xfrm>
          <a:prstGeom prst="rect">
            <a:avLst/>
          </a:prstGeom>
          <a:noFill/>
          <a:ln>
            <a:noFill/>
          </a:ln>
        </p:spPr>
        <p:txBody>
          <a:bodyPr anchorCtr="0" anchor="ctr" bIns="91425" lIns="91425" rIns="91425" tIns="91425">
            <a:noAutofit/>
          </a:bodyPr>
          <a:lstStyle/>
          <a:p>
            <a:pPr lvl="0" rtl="0">
              <a:spcBef>
                <a:spcPts val="0"/>
              </a:spcBef>
              <a:buNone/>
            </a:pPr>
            <a:r>
              <a:rPr lang="en-US" sz="2400">
                <a:solidFill>
                  <a:schemeClr val="dk1"/>
                </a:solidFill>
                <a:latin typeface="Cambria"/>
                <a:ea typeface="Cambria"/>
                <a:cs typeface="Cambria"/>
                <a:sym typeface="Cambria"/>
              </a:rPr>
              <a:t>Bakeman, R., &amp; Gottman, J. M. (1997). </a:t>
            </a:r>
            <a:r>
              <a:rPr i="1" lang="en-US" sz="2400">
                <a:solidFill>
                  <a:schemeClr val="dk1"/>
                </a:solidFill>
                <a:latin typeface="Cambria"/>
                <a:ea typeface="Cambria"/>
                <a:cs typeface="Cambria"/>
                <a:sym typeface="Cambria"/>
              </a:rPr>
              <a:t>Observing interaction: an introduction to sequential analysis</a:t>
            </a:r>
            <a:r>
              <a:rPr lang="en-US" sz="2400">
                <a:solidFill>
                  <a:schemeClr val="dk1"/>
                </a:solidFill>
                <a:latin typeface="Cambria"/>
                <a:ea typeface="Cambria"/>
                <a:cs typeface="Cambria"/>
                <a:sym typeface="Cambria"/>
              </a:rPr>
              <a:t>. </a:t>
            </a:r>
            <a:br>
              <a:rPr lang="en-US" sz="2400">
                <a:solidFill>
                  <a:schemeClr val="dk1"/>
                </a:solidFill>
                <a:latin typeface="Cambria"/>
                <a:ea typeface="Cambria"/>
                <a:cs typeface="Cambria"/>
                <a:sym typeface="Cambria"/>
              </a:rPr>
            </a:br>
            <a:r>
              <a:rPr lang="en-US" sz="2400">
                <a:solidFill>
                  <a:schemeClr val="dk1"/>
                </a:solidFill>
                <a:latin typeface="Cambria"/>
                <a:ea typeface="Cambria"/>
                <a:cs typeface="Cambria"/>
                <a:sym typeface="Cambria"/>
              </a:rPr>
              <a:t>Cambridge: University Press.</a:t>
            </a: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7" name="Shape 877"/>
        <p:cNvGrpSpPr/>
        <p:nvPr/>
      </p:nvGrpSpPr>
      <p:grpSpPr>
        <a:xfrm>
          <a:off x="0" y="0"/>
          <a:ext cx="0" cy="0"/>
          <a:chOff x="0" y="0"/>
          <a:chExt cx="0" cy="0"/>
        </a:xfrm>
      </p:grpSpPr>
      <p:sp>
        <p:nvSpPr>
          <p:cNvPr id="878" name="Shape 878"/>
          <p:cNvSpPr txBox="1"/>
          <p:nvPr>
            <p:ph type="title"/>
          </p:nvPr>
        </p:nvSpPr>
        <p:spPr>
          <a:xfrm>
            <a:off x="630237" y="365125"/>
            <a:ext cx="7886700" cy="783000"/>
          </a:xfrm>
          <a:prstGeom prst="rect">
            <a:avLst/>
          </a:prstGeom>
        </p:spPr>
        <p:txBody>
          <a:bodyPr anchorCtr="0" anchor="b" bIns="91425" lIns="91425" rIns="91425" tIns="91425">
            <a:noAutofit/>
          </a:bodyPr>
          <a:lstStyle/>
          <a:p>
            <a:pPr lvl="0">
              <a:spcBef>
                <a:spcPts val="0"/>
              </a:spcBef>
              <a:buNone/>
            </a:pPr>
            <a:r>
              <a:rPr lang="en-US"/>
              <a:t>鄰近編碼重複對z分數的影響</a:t>
            </a:r>
          </a:p>
        </p:txBody>
      </p:sp>
      <p:sp>
        <p:nvSpPr>
          <p:cNvPr id="879" name="Shape 879"/>
          <p:cNvSpPr txBox="1"/>
          <p:nvPr>
            <p:ph idx="1" type="body"/>
          </p:nvPr>
        </p:nvSpPr>
        <p:spPr>
          <a:xfrm>
            <a:off x="630237" y="1333500"/>
            <a:ext cx="3868800" cy="823799"/>
          </a:xfrm>
          <a:prstGeom prst="rect">
            <a:avLst/>
          </a:prstGeom>
        </p:spPr>
        <p:txBody>
          <a:bodyPr anchorCtr="0" anchor="b" bIns="91425" lIns="91425" rIns="91425" tIns="91425">
            <a:noAutofit/>
          </a:bodyPr>
          <a:lstStyle/>
          <a:p>
            <a:pPr lvl="0" rtl="0">
              <a:spcBef>
                <a:spcPts val="0"/>
              </a:spcBef>
              <a:buNone/>
            </a:pPr>
            <a:r>
              <a:rPr lang="en-US"/>
              <a:t>鄰近編碼可重複</a:t>
            </a:r>
          </a:p>
        </p:txBody>
      </p:sp>
      <p:sp>
        <p:nvSpPr>
          <p:cNvPr id="880" name="Shape 880"/>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
        <p:nvSpPr>
          <p:cNvPr id="881" name="Shape 881"/>
          <p:cNvSpPr txBox="1"/>
          <p:nvPr>
            <p:ph idx="3" type="body"/>
          </p:nvPr>
        </p:nvSpPr>
        <p:spPr>
          <a:xfrm>
            <a:off x="4629150" y="1333500"/>
            <a:ext cx="3887700" cy="823799"/>
          </a:xfrm>
          <a:prstGeom prst="rect">
            <a:avLst/>
          </a:prstGeom>
        </p:spPr>
        <p:txBody>
          <a:bodyPr anchorCtr="0" anchor="b" bIns="91425" lIns="91425" rIns="91425" tIns="91425">
            <a:noAutofit/>
          </a:bodyPr>
          <a:lstStyle/>
          <a:p>
            <a:pPr lvl="0" rtl="0">
              <a:spcBef>
                <a:spcPts val="0"/>
              </a:spcBef>
              <a:buNone/>
            </a:pPr>
            <a:r>
              <a:rPr lang="en-US"/>
              <a:t>鄰近編碼</a:t>
            </a:r>
            <a:r>
              <a:rPr lang="en-US">
                <a:solidFill>
                  <a:srgbClr val="FF0000"/>
                </a:solidFill>
              </a:rPr>
              <a:t>不可</a:t>
            </a:r>
            <a:r>
              <a:rPr lang="en-US"/>
              <a:t>重複</a:t>
            </a:r>
          </a:p>
        </p:txBody>
      </p:sp>
      <p:graphicFrame>
        <p:nvGraphicFramePr>
          <p:cNvPr id="882" name="Shape 882"/>
          <p:cNvGraphicFramePr/>
          <p:nvPr/>
        </p:nvGraphicFramePr>
        <p:xfrm>
          <a:off x="732868" y="2724441"/>
          <a:ext cx="3000000" cy="2999999"/>
        </p:xfrm>
        <a:graphic>
          <a:graphicData uri="http://schemas.openxmlformats.org/drawingml/2006/table">
            <a:tbl>
              <a:tblPr>
                <a:noFill/>
                <a:tableStyleId>{72605580-CAF3-42C0-B2D6-0B227B4C2BBD}</a:tableStyleId>
              </a:tblPr>
              <a:tblGrid>
                <a:gridCol w="1101925"/>
                <a:gridCol w="825075"/>
                <a:gridCol w="846125"/>
                <a:gridCol w="890425"/>
              </a:tblGrid>
              <a:tr h="550025">
                <a:tc>
                  <a:txBody>
                    <a:bodyPr>
                      <a:noAutofit/>
                    </a:bodyPr>
                    <a:lstStyle/>
                    <a:p>
                      <a:pPr indent="0" lvl="0" marL="0" marR="0" rtl="0" algn="l">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r>
              <a:tr h="415925">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0.57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-0.47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solidFill>
                            <a:srgbClr val="FF0000"/>
                          </a:solidFill>
                        </a:rPr>
                        <a:t>-1.43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solidFill>
                            <a:srgbClr val="FF0000"/>
                          </a:solidFill>
                        </a:rPr>
                        <a:t>0.95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u="none" cap="none" strike="noStrike">
                          <a:solidFill>
                            <a:srgbClr val="000000"/>
                          </a:solidFill>
                          <a:latin typeface="Arial"/>
                          <a:ea typeface="Arial"/>
                          <a:cs typeface="Arial"/>
                          <a:sym typeface="Arial"/>
                        </a:rPr>
                        <a:t>1.07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0.18</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-1.13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graphicFrame>
        <p:nvGraphicFramePr>
          <p:cNvPr id="883" name="Shape 883"/>
          <p:cNvGraphicFramePr/>
          <p:nvPr/>
        </p:nvGraphicFramePr>
        <p:xfrm>
          <a:off x="4853393" y="2724441"/>
          <a:ext cx="3000000" cy="2999999"/>
        </p:xfrm>
        <a:graphic>
          <a:graphicData uri="http://schemas.openxmlformats.org/drawingml/2006/table">
            <a:tbl>
              <a:tblPr>
                <a:noFill/>
                <a:tableStyleId>{72605580-CAF3-42C0-B2D6-0B227B4C2BBD}</a:tableStyleId>
              </a:tblPr>
              <a:tblGrid>
                <a:gridCol w="1101925"/>
                <a:gridCol w="825075"/>
                <a:gridCol w="846125"/>
                <a:gridCol w="890425"/>
              </a:tblGrid>
              <a:tr h="550025">
                <a:tc>
                  <a:txBody>
                    <a:bodyPr>
                      <a:noAutofit/>
                    </a:bodyPr>
                    <a:lstStyle/>
                    <a:p>
                      <a:pPr indent="0" lvl="0" marL="0" marR="0" rtl="0" algn="l">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r>
              <a:tr h="415925">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solidFill>
                            <a:srgbClr val="FF0000"/>
                          </a:solidFil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solidFill>
                            <a:srgbClr val="FF0000"/>
                          </a:solidFil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-1.73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solidFill>
                            <a:srgbClr val="FF0000"/>
                          </a:solidFill>
                        </a:rPr>
                        <a:t>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0.61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-0.61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solidFill>
                            <a:srgbClr val="FF0000"/>
                          </a:solidFill>
                        </a:rPr>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sp>
        <p:nvSpPr>
          <p:cNvPr id="884" name="Shape 884"/>
          <p:cNvSpPr txBox="1"/>
          <p:nvPr>
            <p:ph idx="1" type="body"/>
          </p:nvPr>
        </p:nvSpPr>
        <p:spPr>
          <a:xfrm>
            <a:off x="630237" y="1900650"/>
            <a:ext cx="3868800" cy="823800"/>
          </a:xfrm>
          <a:prstGeom prst="rect">
            <a:avLst/>
          </a:prstGeom>
        </p:spPr>
        <p:txBody>
          <a:bodyPr anchorCtr="0" anchor="b" bIns="91425" lIns="91425" rIns="91425" tIns="91425">
            <a:noAutofit/>
          </a:bodyPr>
          <a:lstStyle/>
          <a:p>
            <a:pPr lvl="0" rtl="0">
              <a:spcBef>
                <a:spcPts val="0"/>
              </a:spcBef>
              <a:buNone/>
            </a:pPr>
            <a:r>
              <a:rPr b="0" lang="en-US" sz="2800"/>
              <a:t>ABBCBBCAAC, N</a:t>
            </a:r>
            <a:r>
              <a:rPr b="0" baseline="-25000" lang="en-US" sz="2800"/>
              <a:t>s</a:t>
            </a:r>
            <a:r>
              <a:rPr b="0" lang="en-US" sz="2800"/>
              <a:t>=9</a:t>
            </a:r>
          </a:p>
        </p:txBody>
      </p:sp>
      <p:sp>
        <p:nvSpPr>
          <p:cNvPr id="885" name="Shape 885"/>
          <p:cNvSpPr txBox="1"/>
          <p:nvPr>
            <p:ph idx="3" type="body"/>
          </p:nvPr>
        </p:nvSpPr>
        <p:spPr>
          <a:xfrm>
            <a:off x="4853400" y="1900650"/>
            <a:ext cx="3663600" cy="823800"/>
          </a:xfrm>
          <a:prstGeom prst="rect">
            <a:avLst/>
          </a:prstGeom>
        </p:spPr>
        <p:txBody>
          <a:bodyPr anchorCtr="0" anchor="b" bIns="91425" lIns="91425" rIns="91425" tIns="91425">
            <a:noAutofit/>
          </a:bodyPr>
          <a:lstStyle/>
          <a:p>
            <a:pPr lvl="0" rtl="0">
              <a:spcBef>
                <a:spcPts val="0"/>
              </a:spcBef>
              <a:buNone/>
            </a:pPr>
            <a:r>
              <a:rPr b="0" lang="en-US" sz="2800"/>
              <a:t>ABCBCAC, N</a:t>
            </a:r>
            <a:r>
              <a:rPr b="0" baseline="-25000" lang="en-US" sz="2800"/>
              <a:t>s</a:t>
            </a:r>
            <a:r>
              <a:rPr b="0" lang="en-US" sz="2800"/>
              <a:t>=6</a:t>
            </a:r>
          </a:p>
        </p:txBody>
      </p:sp>
      <p:sp>
        <p:nvSpPr>
          <p:cNvPr id="886" name="Shape 886"/>
          <p:cNvSpPr/>
          <p:nvPr/>
        </p:nvSpPr>
        <p:spPr>
          <a:xfrm>
            <a:off x="3660848" y="4376449"/>
            <a:ext cx="838200" cy="558900"/>
          </a:xfrm>
          <a:prstGeom prst="roundRect">
            <a:avLst>
              <a:gd fmla="val 27078" name="adj"/>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887" name="Shape 887"/>
          <p:cNvSpPr/>
          <p:nvPr/>
        </p:nvSpPr>
        <p:spPr>
          <a:xfrm>
            <a:off x="7675025" y="4376449"/>
            <a:ext cx="998100" cy="558900"/>
          </a:xfrm>
          <a:prstGeom prst="roundRect">
            <a:avLst>
              <a:gd fmla="val 50000" name="adj"/>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2" name="Shape 892"/>
        <p:cNvGrpSpPr/>
        <p:nvPr/>
      </p:nvGrpSpPr>
      <p:grpSpPr>
        <a:xfrm>
          <a:off x="0" y="0"/>
          <a:ext cx="0" cy="0"/>
          <a:chOff x="0" y="0"/>
          <a:chExt cx="0" cy="0"/>
        </a:xfrm>
      </p:grpSpPr>
      <p:sp>
        <p:nvSpPr>
          <p:cNvPr id="893" name="Shape 893"/>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減少要觀察的編碼：合併</a:t>
            </a:r>
          </a:p>
        </p:txBody>
      </p:sp>
      <p:sp>
        <p:nvSpPr>
          <p:cNvPr id="894" name="Shape 894"/>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id="895" name="Shape 895"/>
          <p:cNvPicPr preferRelativeResize="0"/>
          <p:nvPr/>
        </p:nvPicPr>
        <p:blipFill rotWithShape="1">
          <a:blip r:embed="rId3">
            <a:alphaModFix/>
          </a:blip>
          <a:srcRect b="44769" l="34438" r="34298" t="12303"/>
          <a:stretch/>
        </p:blipFill>
        <p:spPr>
          <a:xfrm>
            <a:off x="2068800" y="1277375"/>
            <a:ext cx="1393999" cy="1288875"/>
          </a:xfrm>
          <a:prstGeom prst="rect">
            <a:avLst/>
          </a:prstGeom>
          <a:noFill/>
          <a:ln cap="flat" cmpd="sng" w="38100">
            <a:solidFill>
              <a:srgbClr val="0000FF"/>
            </a:solidFill>
            <a:prstDash val="solid"/>
            <a:round/>
            <a:headEnd len="med" w="med" type="none"/>
            <a:tailEnd len="med" w="med" type="none"/>
          </a:ln>
        </p:spPr>
      </p:pic>
      <p:pic>
        <p:nvPicPr>
          <p:cNvPr id="896" name="Shape 896"/>
          <p:cNvPicPr preferRelativeResize="0"/>
          <p:nvPr/>
        </p:nvPicPr>
        <p:blipFill rotWithShape="1">
          <a:blip r:embed="rId3">
            <a:alphaModFix/>
          </a:blip>
          <a:srcRect b="43584" l="66450" r="2285" t="13487"/>
          <a:stretch/>
        </p:blipFill>
        <p:spPr>
          <a:xfrm>
            <a:off x="2068800" y="2619300"/>
            <a:ext cx="1393999" cy="1288875"/>
          </a:xfrm>
          <a:prstGeom prst="rect">
            <a:avLst/>
          </a:prstGeom>
          <a:noFill/>
          <a:ln cap="flat" cmpd="sng" w="38100">
            <a:solidFill>
              <a:srgbClr val="274E13"/>
            </a:solidFill>
            <a:prstDash val="solid"/>
            <a:round/>
            <a:headEnd len="med" w="med" type="none"/>
            <a:tailEnd len="med" w="med" type="none"/>
          </a:ln>
        </p:spPr>
      </p:pic>
      <p:pic>
        <p:nvPicPr>
          <p:cNvPr id="897" name="Shape 897"/>
          <p:cNvPicPr preferRelativeResize="0"/>
          <p:nvPr/>
        </p:nvPicPr>
        <p:blipFill rotWithShape="1">
          <a:blip r:embed="rId3">
            <a:alphaModFix/>
          </a:blip>
          <a:srcRect b="0" l="2466" r="66269" t="55406"/>
          <a:stretch/>
        </p:blipFill>
        <p:spPr>
          <a:xfrm>
            <a:off x="2068800" y="3908175"/>
            <a:ext cx="1393999" cy="1338900"/>
          </a:xfrm>
          <a:prstGeom prst="rect">
            <a:avLst/>
          </a:prstGeom>
          <a:noFill/>
          <a:ln cap="flat" cmpd="sng" w="38100">
            <a:solidFill>
              <a:srgbClr val="FF0000"/>
            </a:solidFill>
            <a:prstDash val="solid"/>
            <a:round/>
            <a:headEnd len="med" w="med" type="none"/>
            <a:tailEnd len="med" w="med" type="none"/>
          </a:ln>
        </p:spPr>
      </p:pic>
      <p:sp>
        <p:nvSpPr>
          <p:cNvPr id="898" name="Shape 898"/>
          <p:cNvSpPr txBox="1"/>
          <p:nvPr/>
        </p:nvSpPr>
        <p:spPr>
          <a:xfrm>
            <a:off x="1268450" y="1625262"/>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0000FF"/>
                </a:solidFill>
              </a:rPr>
              <a:t>A</a:t>
            </a:r>
          </a:p>
        </p:txBody>
      </p:sp>
      <p:sp>
        <p:nvSpPr>
          <p:cNvPr id="899" name="Shape 899"/>
          <p:cNvSpPr txBox="1"/>
          <p:nvPr/>
        </p:nvSpPr>
        <p:spPr>
          <a:xfrm>
            <a:off x="1268450" y="29671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4F6128"/>
                </a:solidFill>
              </a:rPr>
              <a:t>B</a:t>
            </a:r>
          </a:p>
        </p:txBody>
      </p:sp>
      <p:sp>
        <p:nvSpPr>
          <p:cNvPr id="900" name="Shape 900"/>
          <p:cNvSpPr txBox="1"/>
          <p:nvPr/>
        </p:nvSpPr>
        <p:spPr>
          <a:xfrm>
            <a:off x="1268450" y="42810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980000"/>
                </a:solidFill>
              </a:rPr>
              <a:t>C</a:t>
            </a:r>
          </a:p>
        </p:txBody>
      </p:sp>
      <p:pic>
        <p:nvPicPr>
          <p:cNvPr id="901" name="Shape 901"/>
          <p:cNvPicPr preferRelativeResize="0"/>
          <p:nvPr/>
        </p:nvPicPr>
        <p:blipFill rotWithShape="1">
          <a:blip r:embed="rId3">
            <a:alphaModFix/>
          </a:blip>
          <a:srcRect b="0" l="34368" r="34368" t="55406"/>
          <a:stretch/>
        </p:blipFill>
        <p:spPr>
          <a:xfrm>
            <a:off x="2068800" y="5296275"/>
            <a:ext cx="1393999" cy="1338900"/>
          </a:xfrm>
          <a:prstGeom prst="rect">
            <a:avLst/>
          </a:prstGeom>
          <a:noFill/>
          <a:ln cap="flat" cmpd="sng" w="38100">
            <a:solidFill>
              <a:srgbClr val="FF00FF"/>
            </a:solidFill>
            <a:prstDash val="solid"/>
            <a:round/>
            <a:headEnd len="med" w="med" type="none"/>
            <a:tailEnd len="med" w="med" type="none"/>
          </a:ln>
        </p:spPr>
      </p:pic>
      <p:sp>
        <p:nvSpPr>
          <p:cNvPr id="902" name="Shape 902"/>
          <p:cNvSpPr txBox="1"/>
          <p:nvPr/>
        </p:nvSpPr>
        <p:spPr>
          <a:xfrm>
            <a:off x="1268450" y="56691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FF00FF"/>
                </a:solidFill>
              </a:rPr>
              <a:t>D</a:t>
            </a:r>
          </a:p>
        </p:txBody>
      </p:sp>
      <p:sp>
        <p:nvSpPr>
          <p:cNvPr id="903" name="Shape 903"/>
          <p:cNvSpPr/>
          <p:nvPr/>
        </p:nvSpPr>
        <p:spPr>
          <a:xfrm>
            <a:off x="3984323" y="5339625"/>
            <a:ext cx="1744500" cy="1099800"/>
          </a:xfrm>
          <a:prstGeom prst="rightArrow">
            <a:avLst>
              <a:gd fmla="val 50000" name="adj1"/>
              <a:gd fmla="val 50000" name="adj2"/>
            </a:avLst>
          </a:prstGeom>
          <a:solidFill>
            <a:srgbClr val="FF0000"/>
          </a:solidFill>
          <a:ln>
            <a:noFill/>
          </a:ln>
        </p:spPr>
        <p:txBody>
          <a:bodyPr anchorCtr="0" anchor="ctr" bIns="91425" lIns="91425" rIns="91425" tIns="91425">
            <a:noAutofit/>
          </a:bodyPr>
          <a:lstStyle/>
          <a:p>
            <a:pPr lvl="0" algn="ctr">
              <a:spcBef>
                <a:spcPts val="0"/>
              </a:spcBef>
              <a:buNone/>
            </a:pPr>
            <a:r>
              <a:rPr b="1" lang="en-US" sz="2800">
                <a:solidFill>
                  <a:srgbClr val="FFFFFF"/>
                </a:solidFill>
              </a:rPr>
              <a:t>合併</a:t>
            </a:r>
          </a:p>
        </p:txBody>
      </p:sp>
      <p:pic>
        <p:nvPicPr>
          <p:cNvPr id="904" name="Shape 904"/>
          <p:cNvPicPr preferRelativeResize="0"/>
          <p:nvPr/>
        </p:nvPicPr>
        <p:blipFill rotWithShape="1">
          <a:blip r:embed="rId3">
            <a:alphaModFix/>
          </a:blip>
          <a:srcRect b="44769" l="34438" r="34298" t="12303"/>
          <a:stretch/>
        </p:blipFill>
        <p:spPr>
          <a:xfrm>
            <a:off x="6818800" y="1201175"/>
            <a:ext cx="1393999" cy="1288875"/>
          </a:xfrm>
          <a:prstGeom prst="rect">
            <a:avLst/>
          </a:prstGeom>
          <a:noFill/>
          <a:ln cap="flat" cmpd="sng" w="38100">
            <a:solidFill>
              <a:srgbClr val="0000FF"/>
            </a:solidFill>
            <a:prstDash val="solid"/>
            <a:round/>
            <a:headEnd len="med" w="med" type="none"/>
            <a:tailEnd len="med" w="med" type="none"/>
          </a:ln>
        </p:spPr>
      </p:pic>
      <p:pic>
        <p:nvPicPr>
          <p:cNvPr id="905" name="Shape 905"/>
          <p:cNvPicPr preferRelativeResize="0"/>
          <p:nvPr/>
        </p:nvPicPr>
        <p:blipFill rotWithShape="1">
          <a:blip r:embed="rId3">
            <a:alphaModFix/>
          </a:blip>
          <a:srcRect b="43584" l="66450" r="2285" t="13487"/>
          <a:stretch/>
        </p:blipFill>
        <p:spPr>
          <a:xfrm>
            <a:off x="6818800" y="2543100"/>
            <a:ext cx="1393999" cy="1288875"/>
          </a:xfrm>
          <a:prstGeom prst="rect">
            <a:avLst/>
          </a:prstGeom>
          <a:noFill/>
          <a:ln cap="flat" cmpd="sng" w="38100">
            <a:solidFill>
              <a:srgbClr val="274E13"/>
            </a:solidFill>
            <a:prstDash val="solid"/>
            <a:round/>
            <a:headEnd len="med" w="med" type="none"/>
            <a:tailEnd len="med" w="med" type="none"/>
          </a:ln>
        </p:spPr>
      </p:pic>
      <p:pic>
        <p:nvPicPr>
          <p:cNvPr id="906" name="Shape 906"/>
          <p:cNvPicPr preferRelativeResize="0"/>
          <p:nvPr/>
        </p:nvPicPr>
        <p:blipFill rotWithShape="1">
          <a:blip r:embed="rId3">
            <a:alphaModFix/>
          </a:blip>
          <a:srcRect b="0" l="2466" r="66269" t="55406"/>
          <a:stretch/>
        </p:blipFill>
        <p:spPr>
          <a:xfrm>
            <a:off x="6818800" y="3831975"/>
            <a:ext cx="1393999" cy="1338900"/>
          </a:xfrm>
          <a:prstGeom prst="rect">
            <a:avLst/>
          </a:prstGeom>
          <a:noFill/>
          <a:ln cap="flat" cmpd="sng" w="38100">
            <a:solidFill>
              <a:srgbClr val="FF0000"/>
            </a:solidFill>
            <a:prstDash val="solid"/>
            <a:round/>
            <a:headEnd len="med" w="med" type="none"/>
            <a:tailEnd len="med" w="med" type="none"/>
          </a:ln>
        </p:spPr>
      </p:pic>
      <p:sp>
        <p:nvSpPr>
          <p:cNvPr id="907" name="Shape 907"/>
          <p:cNvSpPr txBox="1"/>
          <p:nvPr/>
        </p:nvSpPr>
        <p:spPr>
          <a:xfrm>
            <a:off x="6018450" y="1549062"/>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0000FF"/>
                </a:solidFill>
              </a:rPr>
              <a:t>A</a:t>
            </a:r>
          </a:p>
        </p:txBody>
      </p:sp>
      <p:sp>
        <p:nvSpPr>
          <p:cNvPr id="908" name="Shape 908"/>
          <p:cNvSpPr txBox="1"/>
          <p:nvPr/>
        </p:nvSpPr>
        <p:spPr>
          <a:xfrm>
            <a:off x="6018450" y="28909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4F6128"/>
                </a:solidFill>
              </a:rPr>
              <a:t>B</a:t>
            </a:r>
          </a:p>
        </p:txBody>
      </p:sp>
      <p:sp>
        <p:nvSpPr>
          <p:cNvPr id="909" name="Shape 909"/>
          <p:cNvSpPr txBox="1"/>
          <p:nvPr/>
        </p:nvSpPr>
        <p:spPr>
          <a:xfrm>
            <a:off x="6018450" y="42048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980000"/>
                </a:solidFill>
              </a:rPr>
              <a:t>C</a:t>
            </a:r>
          </a:p>
        </p:txBody>
      </p:sp>
      <p:pic>
        <p:nvPicPr>
          <p:cNvPr id="910" name="Shape 910"/>
          <p:cNvPicPr preferRelativeResize="0"/>
          <p:nvPr/>
        </p:nvPicPr>
        <p:blipFill rotWithShape="1">
          <a:blip r:embed="rId3">
            <a:alphaModFix/>
          </a:blip>
          <a:srcRect b="0" l="34368" r="34368" t="55406"/>
          <a:stretch/>
        </p:blipFill>
        <p:spPr>
          <a:xfrm>
            <a:off x="6818800" y="5220075"/>
            <a:ext cx="1393999" cy="1338900"/>
          </a:xfrm>
          <a:prstGeom prst="rect">
            <a:avLst/>
          </a:prstGeom>
          <a:noFill/>
          <a:ln cap="flat" cmpd="sng" w="38100">
            <a:solidFill>
              <a:srgbClr val="FF0000"/>
            </a:solidFill>
            <a:prstDash val="solid"/>
            <a:round/>
            <a:headEnd len="med" w="med" type="none"/>
            <a:tailEnd len="med" w="med" type="none"/>
          </a:ln>
        </p:spPr>
      </p:pic>
      <p:sp>
        <p:nvSpPr>
          <p:cNvPr id="911" name="Shape 911"/>
          <p:cNvSpPr txBox="1"/>
          <p:nvPr/>
        </p:nvSpPr>
        <p:spPr>
          <a:xfrm>
            <a:off x="6018450" y="55929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980000"/>
                </a:solidFill>
              </a:rPr>
              <a:t>C</a:t>
            </a: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16" name="Shape 916"/>
        <p:cNvGrpSpPr/>
        <p:nvPr/>
      </p:nvGrpSpPr>
      <p:grpSpPr>
        <a:xfrm>
          <a:off x="0" y="0"/>
          <a:ext cx="0" cy="0"/>
          <a:chOff x="0" y="0"/>
          <a:chExt cx="0" cy="0"/>
        </a:xfrm>
      </p:grpSpPr>
      <p:sp>
        <p:nvSpPr>
          <p:cNvPr id="917" name="Shape 917"/>
          <p:cNvSpPr txBox="1"/>
          <p:nvPr>
            <p:ph type="title"/>
          </p:nvPr>
        </p:nvSpPr>
        <p:spPr>
          <a:xfrm>
            <a:off x="838200" y="571500"/>
            <a:ext cx="7162800" cy="583500"/>
          </a:xfrm>
          <a:prstGeom prst="rect">
            <a:avLst/>
          </a:prstGeom>
        </p:spPr>
        <p:txBody>
          <a:bodyPr anchorCtr="0" anchor="b" bIns="91425" lIns="91425" rIns="91425" tIns="91425">
            <a:noAutofit/>
          </a:bodyPr>
          <a:lstStyle/>
          <a:p>
            <a:pPr lvl="0" rtl="0">
              <a:spcBef>
                <a:spcPts val="0"/>
              </a:spcBef>
              <a:buNone/>
            </a:pPr>
            <a:r>
              <a:rPr lang="en-US"/>
              <a:t>減少要觀察的編碼：刪除</a:t>
            </a:r>
          </a:p>
        </p:txBody>
      </p:sp>
      <p:sp>
        <p:nvSpPr>
          <p:cNvPr id="918" name="Shape 918"/>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None/>
            </a:pPr>
            <a:fld id="{00000000-1234-1234-1234-123412341234}" type="slidenum">
              <a:rPr lang="en-US"/>
              <a:t>‹#›</a:t>
            </a:fld>
          </a:p>
        </p:txBody>
      </p:sp>
      <p:pic>
        <p:nvPicPr>
          <p:cNvPr id="919" name="Shape 919"/>
          <p:cNvPicPr preferRelativeResize="0"/>
          <p:nvPr/>
        </p:nvPicPr>
        <p:blipFill rotWithShape="1">
          <a:blip r:embed="rId3">
            <a:alphaModFix/>
          </a:blip>
          <a:srcRect b="44769" l="34438" r="34298" t="12303"/>
          <a:stretch/>
        </p:blipFill>
        <p:spPr>
          <a:xfrm>
            <a:off x="2068800" y="1277375"/>
            <a:ext cx="1393999" cy="1288875"/>
          </a:xfrm>
          <a:prstGeom prst="rect">
            <a:avLst/>
          </a:prstGeom>
          <a:noFill/>
          <a:ln cap="flat" cmpd="sng" w="38100">
            <a:solidFill>
              <a:srgbClr val="0000FF"/>
            </a:solidFill>
            <a:prstDash val="solid"/>
            <a:round/>
            <a:headEnd len="med" w="med" type="none"/>
            <a:tailEnd len="med" w="med" type="none"/>
          </a:ln>
        </p:spPr>
      </p:pic>
      <p:pic>
        <p:nvPicPr>
          <p:cNvPr id="920" name="Shape 920"/>
          <p:cNvPicPr preferRelativeResize="0"/>
          <p:nvPr/>
        </p:nvPicPr>
        <p:blipFill rotWithShape="1">
          <a:blip r:embed="rId3">
            <a:alphaModFix/>
          </a:blip>
          <a:srcRect b="43584" l="66450" r="2285" t="13487"/>
          <a:stretch/>
        </p:blipFill>
        <p:spPr>
          <a:xfrm>
            <a:off x="2068800" y="2619300"/>
            <a:ext cx="1393999" cy="1288875"/>
          </a:xfrm>
          <a:prstGeom prst="rect">
            <a:avLst/>
          </a:prstGeom>
          <a:noFill/>
          <a:ln cap="flat" cmpd="sng" w="38100">
            <a:solidFill>
              <a:srgbClr val="274E13"/>
            </a:solidFill>
            <a:prstDash val="solid"/>
            <a:round/>
            <a:headEnd len="med" w="med" type="none"/>
            <a:tailEnd len="med" w="med" type="none"/>
          </a:ln>
        </p:spPr>
      </p:pic>
      <p:pic>
        <p:nvPicPr>
          <p:cNvPr id="921" name="Shape 921"/>
          <p:cNvPicPr preferRelativeResize="0"/>
          <p:nvPr/>
        </p:nvPicPr>
        <p:blipFill rotWithShape="1">
          <a:blip r:embed="rId3">
            <a:alphaModFix/>
          </a:blip>
          <a:srcRect b="0" l="2466" r="66269" t="55406"/>
          <a:stretch/>
        </p:blipFill>
        <p:spPr>
          <a:xfrm>
            <a:off x="2068800" y="3908175"/>
            <a:ext cx="1393999" cy="1338900"/>
          </a:xfrm>
          <a:prstGeom prst="rect">
            <a:avLst/>
          </a:prstGeom>
          <a:noFill/>
          <a:ln cap="flat" cmpd="sng" w="38100">
            <a:solidFill>
              <a:srgbClr val="FF0000"/>
            </a:solidFill>
            <a:prstDash val="solid"/>
            <a:round/>
            <a:headEnd len="med" w="med" type="none"/>
            <a:tailEnd len="med" w="med" type="none"/>
          </a:ln>
        </p:spPr>
      </p:pic>
      <p:sp>
        <p:nvSpPr>
          <p:cNvPr id="922" name="Shape 922"/>
          <p:cNvSpPr txBox="1"/>
          <p:nvPr/>
        </p:nvSpPr>
        <p:spPr>
          <a:xfrm>
            <a:off x="1268450" y="1625262"/>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0000FF"/>
                </a:solidFill>
              </a:rPr>
              <a:t>A</a:t>
            </a:r>
          </a:p>
        </p:txBody>
      </p:sp>
      <p:sp>
        <p:nvSpPr>
          <p:cNvPr id="923" name="Shape 923"/>
          <p:cNvSpPr txBox="1"/>
          <p:nvPr/>
        </p:nvSpPr>
        <p:spPr>
          <a:xfrm>
            <a:off x="1268450" y="29671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4F6128"/>
                </a:solidFill>
              </a:rPr>
              <a:t>B</a:t>
            </a:r>
          </a:p>
        </p:txBody>
      </p:sp>
      <p:sp>
        <p:nvSpPr>
          <p:cNvPr id="924" name="Shape 924"/>
          <p:cNvSpPr txBox="1"/>
          <p:nvPr/>
        </p:nvSpPr>
        <p:spPr>
          <a:xfrm>
            <a:off x="1268450" y="42810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980000"/>
                </a:solidFill>
              </a:rPr>
              <a:t>C</a:t>
            </a:r>
          </a:p>
        </p:txBody>
      </p:sp>
      <p:pic>
        <p:nvPicPr>
          <p:cNvPr id="925" name="Shape 925"/>
          <p:cNvPicPr preferRelativeResize="0"/>
          <p:nvPr/>
        </p:nvPicPr>
        <p:blipFill rotWithShape="1">
          <a:blip r:embed="rId3">
            <a:alphaModFix/>
          </a:blip>
          <a:srcRect b="0" l="34368" r="34368" t="55406"/>
          <a:stretch/>
        </p:blipFill>
        <p:spPr>
          <a:xfrm>
            <a:off x="2068800" y="5296275"/>
            <a:ext cx="1393999" cy="1338900"/>
          </a:xfrm>
          <a:prstGeom prst="rect">
            <a:avLst/>
          </a:prstGeom>
          <a:noFill/>
          <a:ln cap="flat" cmpd="sng" w="38100">
            <a:solidFill>
              <a:srgbClr val="FF00FF"/>
            </a:solidFill>
            <a:prstDash val="solid"/>
            <a:round/>
            <a:headEnd len="med" w="med" type="none"/>
            <a:tailEnd len="med" w="med" type="none"/>
          </a:ln>
        </p:spPr>
      </p:pic>
      <p:sp>
        <p:nvSpPr>
          <p:cNvPr id="926" name="Shape 926"/>
          <p:cNvSpPr txBox="1"/>
          <p:nvPr/>
        </p:nvSpPr>
        <p:spPr>
          <a:xfrm>
            <a:off x="1268450" y="56691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FF00FF"/>
                </a:solidFill>
              </a:rPr>
              <a:t>D</a:t>
            </a:r>
          </a:p>
        </p:txBody>
      </p:sp>
      <p:sp>
        <p:nvSpPr>
          <p:cNvPr id="927" name="Shape 927"/>
          <p:cNvSpPr/>
          <p:nvPr/>
        </p:nvSpPr>
        <p:spPr>
          <a:xfrm>
            <a:off x="3984323" y="4027725"/>
            <a:ext cx="1744500" cy="1099800"/>
          </a:xfrm>
          <a:prstGeom prst="rightArrow">
            <a:avLst>
              <a:gd fmla="val 50000" name="adj1"/>
              <a:gd fmla="val 50000" name="adj2"/>
            </a:avLst>
          </a:prstGeom>
          <a:solidFill>
            <a:srgbClr val="FF0000"/>
          </a:solidFill>
          <a:ln>
            <a:noFill/>
          </a:ln>
        </p:spPr>
        <p:txBody>
          <a:bodyPr anchorCtr="0" anchor="ctr" bIns="91425" lIns="91425" rIns="91425" tIns="91425">
            <a:noAutofit/>
          </a:bodyPr>
          <a:lstStyle/>
          <a:p>
            <a:pPr lvl="0" rtl="0" algn="ctr">
              <a:spcBef>
                <a:spcPts val="0"/>
              </a:spcBef>
              <a:buNone/>
            </a:pPr>
            <a:r>
              <a:rPr b="1" lang="en-US" sz="2800">
                <a:solidFill>
                  <a:srgbClr val="FFFFFF"/>
                </a:solidFill>
              </a:rPr>
              <a:t>刪除</a:t>
            </a:r>
          </a:p>
        </p:txBody>
      </p:sp>
      <p:pic>
        <p:nvPicPr>
          <p:cNvPr id="928" name="Shape 928"/>
          <p:cNvPicPr preferRelativeResize="0"/>
          <p:nvPr/>
        </p:nvPicPr>
        <p:blipFill rotWithShape="1">
          <a:blip r:embed="rId3">
            <a:alphaModFix/>
          </a:blip>
          <a:srcRect b="44769" l="34438" r="34298" t="12303"/>
          <a:stretch/>
        </p:blipFill>
        <p:spPr>
          <a:xfrm>
            <a:off x="6818800" y="1201175"/>
            <a:ext cx="1393999" cy="1288875"/>
          </a:xfrm>
          <a:prstGeom prst="rect">
            <a:avLst/>
          </a:prstGeom>
          <a:noFill/>
          <a:ln cap="flat" cmpd="sng" w="38100">
            <a:solidFill>
              <a:srgbClr val="0000FF"/>
            </a:solidFill>
            <a:prstDash val="solid"/>
            <a:round/>
            <a:headEnd len="med" w="med" type="none"/>
            <a:tailEnd len="med" w="med" type="none"/>
          </a:ln>
        </p:spPr>
      </p:pic>
      <p:pic>
        <p:nvPicPr>
          <p:cNvPr id="929" name="Shape 929"/>
          <p:cNvPicPr preferRelativeResize="0"/>
          <p:nvPr/>
        </p:nvPicPr>
        <p:blipFill rotWithShape="1">
          <a:blip r:embed="rId3">
            <a:alphaModFix/>
          </a:blip>
          <a:srcRect b="43584" l="66450" r="2285" t="13487"/>
          <a:stretch/>
        </p:blipFill>
        <p:spPr>
          <a:xfrm>
            <a:off x="6818800" y="2543100"/>
            <a:ext cx="1393999" cy="1288875"/>
          </a:xfrm>
          <a:prstGeom prst="rect">
            <a:avLst/>
          </a:prstGeom>
          <a:noFill/>
          <a:ln cap="flat" cmpd="sng" w="38100">
            <a:solidFill>
              <a:srgbClr val="274E13"/>
            </a:solidFill>
            <a:prstDash val="solid"/>
            <a:round/>
            <a:headEnd len="med" w="med" type="none"/>
            <a:tailEnd len="med" w="med" type="none"/>
          </a:ln>
        </p:spPr>
      </p:pic>
      <p:pic>
        <p:nvPicPr>
          <p:cNvPr id="930" name="Shape 930"/>
          <p:cNvPicPr preferRelativeResize="0"/>
          <p:nvPr/>
        </p:nvPicPr>
        <p:blipFill rotWithShape="1">
          <a:blip r:embed="rId3">
            <a:alphaModFix/>
          </a:blip>
          <a:srcRect b="0" l="2466" r="66269" t="55406"/>
          <a:stretch/>
        </p:blipFill>
        <p:spPr>
          <a:xfrm>
            <a:off x="6818800" y="3831975"/>
            <a:ext cx="1393999" cy="1338900"/>
          </a:xfrm>
          <a:prstGeom prst="rect">
            <a:avLst/>
          </a:prstGeom>
          <a:noFill/>
          <a:ln cap="flat" cmpd="sng" w="38100">
            <a:solidFill>
              <a:srgbClr val="FF0000"/>
            </a:solidFill>
            <a:prstDash val="solid"/>
            <a:round/>
            <a:headEnd len="med" w="med" type="none"/>
            <a:tailEnd len="med" w="med" type="none"/>
          </a:ln>
        </p:spPr>
      </p:pic>
      <p:sp>
        <p:nvSpPr>
          <p:cNvPr id="931" name="Shape 931"/>
          <p:cNvSpPr txBox="1"/>
          <p:nvPr/>
        </p:nvSpPr>
        <p:spPr>
          <a:xfrm>
            <a:off x="6018450" y="1549062"/>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0000FF"/>
                </a:solidFill>
              </a:rPr>
              <a:t>A</a:t>
            </a:r>
          </a:p>
        </p:txBody>
      </p:sp>
      <p:sp>
        <p:nvSpPr>
          <p:cNvPr id="932" name="Shape 932"/>
          <p:cNvSpPr txBox="1"/>
          <p:nvPr/>
        </p:nvSpPr>
        <p:spPr>
          <a:xfrm>
            <a:off x="6018450" y="28909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4F6128"/>
                </a:solidFill>
              </a:rPr>
              <a:t>B</a:t>
            </a:r>
          </a:p>
        </p:txBody>
      </p:sp>
      <p:pic>
        <p:nvPicPr>
          <p:cNvPr id="933" name="Shape 933"/>
          <p:cNvPicPr preferRelativeResize="0"/>
          <p:nvPr/>
        </p:nvPicPr>
        <p:blipFill rotWithShape="1">
          <a:blip r:embed="rId3">
            <a:alphaModFix/>
          </a:blip>
          <a:srcRect b="0" l="34368" r="34368" t="55406"/>
          <a:stretch/>
        </p:blipFill>
        <p:spPr>
          <a:xfrm>
            <a:off x="6818800" y="5220075"/>
            <a:ext cx="1393999" cy="1338900"/>
          </a:xfrm>
          <a:prstGeom prst="rect">
            <a:avLst/>
          </a:prstGeom>
          <a:noFill/>
          <a:ln cap="flat" cmpd="sng" w="38100">
            <a:solidFill>
              <a:srgbClr val="FF00FF"/>
            </a:solidFill>
            <a:prstDash val="solid"/>
            <a:round/>
            <a:headEnd len="med" w="med" type="none"/>
            <a:tailEnd len="med" w="med" type="none"/>
          </a:ln>
        </p:spPr>
      </p:pic>
      <p:sp>
        <p:nvSpPr>
          <p:cNvPr id="934" name="Shape 934"/>
          <p:cNvSpPr txBox="1"/>
          <p:nvPr/>
        </p:nvSpPr>
        <p:spPr>
          <a:xfrm>
            <a:off x="6037625" y="5592975"/>
            <a:ext cx="485400" cy="593100"/>
          </a:xfrm>
          <a:prstGeom prst="rect">
            <a:avLst/>
          </a:prstGeom>
          <a:noFill/>
          <a:ln>
            <a:noFill/>
          </a:ln>
        </p:spPr>
        <p:txBody>
          <a:bodyPr anchorCtr="0" anchor="ctr" bIns="91425" lIns="91425" rIns="91425" tIns="91425">
            <a:noAutofit/>
          </a:bodyPr>
          <a:lstStyle/>
          <a:p>
            <a:pPr lvl="0" rtl="0">
              <a:spcBef>
                <a:spcPts val="0"/>
              </a:spcBef>
              <a:buNone/>
            </a:pPr>
            <a:r>
              <a:rPr lang="en-US" sz="4800">
                <a:solidFill>
                  <a:srgbClr val="FF00FF"/>
                </a:solidFill>
              </a:rPr>
              <a:t>D</a:t>
            </a:r>
          </a:p>
        </p:txBody>
      </p:sp>
      <p:cxnSp>
        <p:nvCxnSpPr>
          <p:cNvPr id="935" name="Shape 935"/>
          <p:cNvCxnSpPr/>
          <p:nvPr/>
        </p:nvCxnSpPr>
        <p:spPr>
          <a:xfrm flipH="1" rot="10800000">
            <a:off x="6636496" y="3877925"/>
            <a:ext cx="1953600" cy="1117500"/>
          </a:xfrm>
          <a:prstGeom prst="straightConnector1">
            <a:avLst/>
          </a:prstGeom>
          <a:noFill/>
          <a:ln cap="flat" cmpd="sng" w="228600">
            <a:solidFill>
              <a:srgbClr val="FF0000"/>
            </a:solidFill>
            <a:prstDash val="solid"/>
            <a:round/>
            <a:headEnd len="lg" w="lg" type="none"/>
            <a:tailEnd len="lg" w="lg" type="none"/>
          </a:ln>
        </p:spPr>
      </p:cxnSp>
      <p:cxnSp>
        <p:nvCxnSpPr>
          <p:cNvPr id="936" name="Shape 936"/>
          <p:cNvCxnSpPr/>
          <p:nvPr/>
        </p:nvCxnSpPr>
        <p:spPr>
          <a:xfrm rot="10800000">
            <a:off x="6634403" y="3885025"/>
            <a:ext cx="1953600" cy="1117500"/>
          </a:xfrm>
          <a:prstGeom prst="straightConnector1">
            <a:avLst/>
          </a:prstGeom>
          <a:noFill/>
          <a:ln cap="flat" cmpd="sng" w="228600">
            <a:solidFill>
              <a:srgbClr val="FF0000"/>
            </a:solidFill>
            <a:prstDash val="solid"/>
            <a:round/>
            <a:headEnd len="lg" w="lg" type="none"/>
            <a:tailEnd len="lg" w="lg" type="none"/>
          </a:ln>
        </p:spPr>
      </p:cxn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1" name="Shape 941"/>
        <p:cNvGrpSpPr/>
        <p:nvPr/>
      </p:nvGrpSpPr>
      <p:grpSpPr>
        <a:xfrm>
          <a:off x="0" y="0"/>
          <a:ext cx="0" cy="0"/>
          <a:chOff x="0" y="0"/>
          <a:chExt cx="0" cy="0"/>
        </a:xfrm>
      </p:grpSpPr>
      <p:sp>
        <p:nvSpPr>
          <p:cNvPr id="942" name="Shape 942"/>
          <p:cNvSpPr txBox="1"/>
          <p:nvPr>
            <p:ph type="title"/>
          </p:nvPr>
        </p:nvSpPr>
        <p:spPr>
          <a:xfrm>
            <a:off x="838200" y="571500"/>
            <a:ext cx="7162800" cy="583500"/>
          </a:xfrm>
          <a:prstGeom prst="rect">
            <a:avLst/>
          </a:prstGeom>
        </p:spPr>
        <p:txBody>
          <a:bodyPr anchorCtr="0" anchor="b" bIns="91425" lIns="91425" rIns="91425" tIns="91425">
            <a:noAutofit/>
          </a:bodyPr>
          <a:lstStyle/>
          <a:p>
            <a:pPr lvl="0">
              <a:spcBef>
                <a:spcPts val="0"/>
              </a:spcBef>
              <a:buNone/>
            </a:pPr>
            <a:r>
              <a:rPr lang="en-US"/>
              <a:t>更多觀察樣本：片段(1/2)</a:t>
            </a:r>
          </a:p>
        </p:txBody>
      </p:sp>
      <p:sp>
        <p:nvSpPr>
          <p:cNvPr id="943" name="Shape 943"/>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pic>
        <p:nvPicPr>
          <p:cNvPr descr="user,male,member,profile,person,people,human,man,account" id="944" name="Shape 944"/>
          <p:cNvPicPr preferRelativeResize="0"/>
          <p:nvPr/>
        </p:nvPicPr>
        <p:blipFill rotWithShape="1">
          <a:blip r:embed="rId3">
            <a:alphaModFix/>
          </a:blip>
          <a:srcRect b="0" l="0" r="0" t="0"/>
          <a:stretch/>
        </p:blipFill>
        <p:spPr>
          <a:xfrm>
            <a:off x="2421275" y="1372541"/>
            <a:ext cx="1219200" cy="1219200"/>
          </a:xfrm>
          <a:prstGeom prst="rect">
            <a:avLst/>
          </a:prstGeom>
          <a:noFill/>
          <a:ln>
            <a:noFill/>
          </a:ln>
        </p:spPr>
      </p:pic>
      <p:pic>
        <p:nvPicPr>
          <p:cNvPr descr="user,female,profile,member,person,people,human,woman,account" id="945" name="Shape 945"/>
          <p:cNvPicPr preferRelativeResize="0"/>
          <p:nvPr/>
        </p:nvPicPr>
        <p:blipFill rotWithShape="1">
          <a:blip r:embed="rId4">
            <a:alphaModFix/>
          </a:blip>
          <a:srcRect b="0" l="0" r="0" t="0"/>
          <a:stretch/>
        </p:blipFill>
        <p:spPr>
          <a:xfrm>
            <a:off x="6044767" y="1372537"/>
            <a:ext cx="1219200" cy="1219199"/>
          </a:xfrm>
          <a:prstGeom prst="rect">
            <a:avLst/>
          </a:prstGeom>
          <a:noFill/>
          <a:ln>
            <a:noFill/>
          </a:ln>
        </p:spPr>
      </p:pic>
      <p:sp>
        <p:nvSpPr>
          <p:cNvPr id="946" name="Shape 946"/>
          <p:cNvSpPr/>
          <p:nvPr/>
        </p:nvSpPr>
        <p:spPr>
          <a:xfrm>
            <a:off x="1145350" y="2601000"/>
            <a:ext cx="3212400" cy="583500"/>
          </a:xfrm>
          <a:prstGeom prst="wedgeRoundRectCallout">
            <a:avLst>
              <a:gd fmla="val -5651" name="adj1"/>
              <a:gd fmla="val -82810" name="adj2"/>
              <a:gd fmla="val 0" name="adj3"/>
            </a:avLst>
          </a:prstGeom>
          <a:solidFill>
            <a:srgbClr val="FFFFFF"/>
          </a:solidFill>
          <a:ln cap="flat" cmpd="sng" w="38100">
            <a:solidFill>
              <a:srgbClr val="000000"/>
            </a:solidFill>
            <a:prstDash val="solid"/>
            <a:round/>
            <a:headEnd len="med" w="med" type="none"/>
            <a:tailEnd len="med" w="med" type="none"/>
          </a:ln>
        </p:spPr>
        <p:txBody>
          <a:bodyPr anchorCtr="0" anchor="ctr" bIns="91425" lIns="91425" rIns="91425" tIns="91425">
            <a:noAutofit/>
          </a:bodyPr>
          <a:lstStyle/>
          <a:p>
            <a:pPr lvl="0" algn="ctr">
              <a:spcBef>
                <a:spcPts val="0"/>
              </a:spcBef>
              <a:buNone/>
            </a:pPr>
            <a:r>
              <a:rPr lang="en-US" sz="3200"/>
              <a:t>ABBCBBCAA</a:t>
            </a:r>
          </a:p>
        </p:txBody>
      </p:sp>
      <p:sp>
        <p:nvSpPr>
          <p:cNvPr id="947" name="Shape 947"/>
          <p:cNvSpPr/>
          <p:nvPr/>
        </p:nvSpPr>
        <p:spPr>
          <a:xfrm>
            <a:off x="5048175" y="2601000"/>
            <a:ext cx="3212400" cy="583500"/>
          </a:xfrm>
          <a:prstGeom prst="wedgeRoundRectCallout">
            <a:avLst>
              <a:gd fmla="val -5651" name="adj1"/>
              <a:gd fmla="val -82810" name="adj2"/>
              <a:gd fmla="val 0" name="adj3"/>
            </a:avLst>
          </a:prstGeom>
          <a:solidFill>
            <a:srgbClr val="FFFFFF"/>
          </a:solidFill>
          <a:ln cap="flat" cmpd="sng" w="38100">
            <a:solidFill>
              <a:srgbClr val="000000"/>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ABCCBBCAB</a:t>
            </a:r>
          </a:p>
        </p:txBody>
      </p:sp>
      <p:graphicFrame>
        <p:nvGraphicFramePr>
          <p:cNvPr id="948" name="Shape 948"/>
          <p:cNvGraphicFramePr/>
          <p:nvPr/>
        </p:nvGraphicFramePr>
        <p:xfrm>
          <a:off x="732868" y="3590416"/>
          <a:ext cx="3000000" cy="2999999"/>
        </p:xfrm>
        <a:graphic>
          <a:graphicData uri="http://schemas.openxmlformats.org/drawingml/2006/table">
            <a:tbl>
              <a:tblPr>
                <a:noFill/>
                <a:tableStyleId>{72605580-CAF3-42C0-B2D6-0B227B4C2BBD}</a:tableStyleId>
              </a:tblPr>
              <a:tblGrid>
                <a:gridCol w="1101925"/>
                <a:gridCol w="825075"/>
                <a:gridCol w="846125"/>
                <a:gridCol w="890425"/>
              </a:tblGrid>
              <a:tr h="550025">
                <a:tc>
                  <a:txBody>
                    <a:bodyPr>
                      <a:noAutofit/>
                    </a:bodyPr>
                    <a:lstStyle/>
                    <a:p>
                      <a:pPr indent="0" lvl="0" marL="0" marR="0" rtl="0" algn="l">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r>
              <a:tr h="415925">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0.94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-0.94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-1.63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1.63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0.94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-0.94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graphicFrame>
        <p:nvGraphicFramePr>
          <p:cNvPr id="949" name="Shape 949"/>
          <p:cNvGraphicFramePr/>
          <p:nvPr/>
        </p:nvGraphicFramePr>
        <p:xfrm>
          <a:off x="5048168" y="3590416"/>
          <a:ext cx="3000000" cy="2999999"/>
        </p:xfrm>
        <a:graphic>
          <a:graphicData uri="http://schemas.openxmlformats.org/drawingml/2006/table">
            <a:tbl>
              <a:tblPr>
                <a:noFill/>
                <a:tableStyleId>{72605580-CAF3-42C0-B2D6-0B227B4C2BBD}</a:tableStyleId>
              </a:tblPr>
              <a:tblGrid>
                <a:gridCol w="1101925"/>
                <a:gridCol w="825075"/>
                <a:gridCol w="846125"/>
                <a:gridCol w="890425"/>
              </a:tblGrid>
              <a:tr h="550025">
                <a:tc>
                  <a:txBody>
                    <a:bodyPr>
                      <a:noAutofit/>
                    </a:bodyPr>
                    <a:lstStyle/>
                    <a:p>
                      <a:pPr indent="0" lvl="0" marL="0" marR="0" rtl="0" algn="l">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r>
              <a:tr h="415925">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-0.62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1.63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-1.26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-0.83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-0.73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1.32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1.38</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-0.73</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-0.19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4" name="Shape 954"/>
        <p:cNvGrpSpPr/>
        <p:nvPr/>
      </p:nvGrpSpPr>
      <p:grpSpPr>
        <a:xfrm>
          <a:off x="0" y="0"/>
          <a:ext cx="0" cy="0"/>
          <a:chOff x="0" y="0"/>
          <a:chExt cx="0" cy="0"/>
        </a:xfrm>
      </p:grpSpPr>
      <p:sp>
        <p:nvSpPr>
          <p:cNvPr id="955" name="Shape 955"/>
          <p:cNvSpPr txBox="1"/>
          <p:nvPr>
            <p:ph type="title"/>
          </p:nvPr>
        </p:nvSpPr>
        <p:spPr>
          <a:xfrm>
            <a:off x="838200" y="571500"/>
            <a:ext cx="7162800" cy="583500"/>
          </a:xfrm>
          <a:prstGeom prst="rect">
            <a:avLst/>
          </a:prstGeom>
        </p:spPr>
        <p:txBody>
          <a:bodyPr anchorCtr="0" anchor="b" bIns="91425" lIns="91425" rIns="91425" tIns="91425">
            <a:noAutofit/>
          </a:bodyPr>
          <a:lstStyle/>
          <a:p>
            <a:pPr lvl="0" rtl="0">
              <a:spcBef>
                <a:spcPts val="0"/>
              </a:spcBef>
              <a:buNone/>
            </a:pPr>
            <a:r>
              <a:rPr lang="en-US"/>
              <a:t>更多觀察樣本：片段(2/2)</a:t>
            </a:r>
          </a:p>
        </p:txBody>
      </p:sp>
      <p:sp>
        <p:nvSpPr>
          <p:cNvPr id="956" name="Shape 956"/>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None/>
            </a:pPr>
            <a:fld id="{00000000-1234-1234-1234-123412341234}" type="slidenum">
              <a:rPr lang="en-US"/>
              <a:t>‹#›</a:t>
            </a:fld>
          </a:p>
        </p:txBody>
      </p:sp>
      <p:pic>
        <p:nvPicPr>
          <p:cNvPr descr="user,male,member,profile,person,people,human,man,account" id="957" name="Shape 957"/>
          <p:cNvPicPr preferRelativeResize="0"/>
          <p:nvPr/>
        </p:nvPicPr>
        <p:blipFill rotWithShape="1">
          <a:blip r:embed="rId3">
            <a:alphaModFix/>
          </a:blip>
          <a:srcRect b="0" l="0" r="0" t="0"/>
          <a:stretch/>
        </p:blipFill>
        <p:spPr>
          <a:xfrm>
            <a:off x="2421275" y="1372541"/>
            <a:ext cx="1219200" cy="1219200"/>
          </a:xfrm>
          <a:prstGeom prst="rect">
            <a:avLst/>
          </a:prstGeom>
          <a:noFill/>
          <a:ln>
            <a:noFill/>
          </a:ln>
        </p:spPr>
      </p:pic>
      <p:pic>
        <p:nvPicPr>
          <p:cNvPr descr="user,female,profile,member,person,people,human,woman,account" id="958" name="Shape 958"/>
          <p:cNvPicPr preferRelativeResize="0"/>
          <p:nvPr/>
        </p:nvPicPr>
        <p:blipFill rotWithShape="1">
          <a:blip r:embed="rId4">
            <a:alphaModFix/>
          </a:blip>
          <a:srcRect b="0" l="0" r="0" t="0"/>
          <a:stretch/>
        </p:blipFill>
        <p:spPr>
          <a:xfrm>
            <a:off x="6044767" y="1372537"/>
            <a:ext cx="1219200" cy="1219199"/>
          </a:xfrm>
          <a:prstGeom prst="rect">
            <a:avLst/>
          </a:prstGeom>
          <a:noFill/>
          <a:ln>
            <a:noFill/>
          </a:ln>
        </p:spPr>
      </p:pic>
      <p:sp>
        <p:nvSpPr>
          <p:cNvPr id="959" name="Shape 959"/>
          <p:cNvSpPr/>
          <p:nvPr/>
        </p:nvSpPr>
        <p:spPr>
          <a:xfrm>
            <a:off x="1145350" y="2601000"/>
            <a:ext cx="3212400" cy="583500"/>
          </a:xfrm>
          <a:prstGeom prst="wedgeRoundRectCallout">
            <a:avLst>
              <a:gd fmla="val -5651" name="adj1"/>
              <a:gd fmla="val -82810" name="adj2"/>
              <a:gd fmla="val 0" name="adj3"/>
            </a:avLst>
          </a:prstGeom>
          <a:solidFill>
            <a:srgbClr val="FFFFFF"/>
          </a:solidFill>
          <a:ln cap="flat" cmpd="sng" w="38100">
            <a:solidFill>
              <a:srgbClr val="000000"/>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ABBCBBCAA</a:t>
            </a:r>
          </a:p>
        </p:txBody>
      </p:sp>
      <p:sp>
        <p:nvSpPr>
          <p:cNvPr id="960" name="Shape 960"/>
          <p:cNvSpPr/>
          <p:nvPr/>
        </p:nvSpPr>
        <p:spPr>
          <a:xfrm>
            <a:off x="5048175" y="2601000"/>
            <a:ext cx="3212400" cy="583500"/>
          </a:xfrm>
          <a:prstGeom prst="wedgeRoundRectCallout">
            <a:avLst>
              <a:gd fmla="val -5651" name="adj1"/>
              <a:gd fmla="val -82810" name="adj2"/>
              <a:gd fmla="val 0" name="adj3"/>
            </a:avLst>
          </a:prstGeom>
          <a:solidFill>
            <a:srgbClr val="FFFFFF"/>
          </a:solidFill>
          <a:ln cap="flat" cmpd="sng" w="38100">
            <a:solidFill>
              <a:srgbClr val="000000"/>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ABCCBBCAB</a:t>
            </a:r>
          </a:p>
        </p:txBody>
      </p:sp>
      <p:graphicFrame>
        <p:nvGraphicFramePr>
          <p:cNvPr id="961" name="Shape 961"/>
          <p:cNvGraphicFramePr/>
          <p:nvPr/>
        </p:nvGraphicFramePr>
        <p:xfrm>
          <a:off x="2870268" y="3590416"/>
          <a:ext cx="3000000" cy="2999999"/>
        </p:xfrm>
        <a:graphic>
          <a:graphicData uri="http://schemas.openxmlformats.org/drawingml/2006/table">
            <a:tbl>
              <a:tblPr>
                <a:noFill/>
                <a:tableStyleId>{72605580-CAF3-42C0-B2D6-0B227B4C2BBD}</a:tableStyleId>
              </a:tblPr>
              <a:tblGrid>
                <a:gridCol w="1101925"/>
                <a:gridCol w="825075"/>
                <a:gridCol w="846125"/>
                <a:gridCol w="890425"/>
              </a:tblGrid>
              <a:tr h="550025">
                <a:tc>
                  <a:txBody>
                    <a:bodyPr>
                      <a:noAutofit/>
                    </a:bodyPr>
                    <a:lstStyle/>
                    <a:p>
                      <a:pPr indent="0" lvl="0" marL="0" marR="0" rtl="0" algn="l">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r>
              <a:tr h="415925">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0.37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1.15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-1.57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-1.69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-0.50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solidFill>
                            <a:srgbClr val="FF0000"/>
                          </a:solidFill>
                        </a:rPr>
                        <a:t>1.97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1.47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-0.54</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-0.65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sp>
        <p:nvSpPr>
          <p:cNvPr id="962" name="Shape 962"/>
          <p:cNvSpPr/>
          <p:nvPr/>
        </p:nvSpPr>
        <p:spPr>
          <a:xfrm>
            <a:off x="4092450" y="2327100"/>
            <a:ext cx="1219200" cy="1131300"/>
          </a:xfrm>
          <a:prstGeom prst="mathPlus">
            <a:avLst>
              <a:gd fmla="val 23520" name="adj1"/>
            </a:avLst>
          </a:prstGeom>
          <a:solidFill>
            <a:srgbClr val="FF0000"/>
          </a:solidFill>
          <a:ln cap="flat" cmpd="sng" w="38100">
            <a:solidFill>
              <a:srgbClr val="00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6" name="Shape 966"/>
        <p:cNvGrpSpPr/>
        <p:nvPr/>
      </p:nvGrpSpPr>
      <p:grpSpPr>
        <a:xfrm>
          <a:off x="0" y="0"/>
          <a:ext cx="0" cy="0"/>
          <a:chOff x="0" y="0"/>
          <a:chExt cx="0" cy="0"/>
        </a:xfrm>
      </p:grpSpPr>
      <p:sp>
        <p:nvSpPr>
          <p:cNvPr id="967" name="Shape 967"/>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觀察樣本片段 (Break)</a:t>
            </a:r>
          </a:p>
        </p:txBody>
      </p:sp>
      <p:sp>
        <p:nvSpPr>
          <p:cNvPr id="968" name="Shape 968"/>
          <p:cNvSpPr txBox="1"/>
          <p:nvPr/>
        </p:nvSpPr>
        <p:spPr>
          <a:xfrm>
            <a:off x="549270" y="3098798"/>
            <a:ext cx="8114100" cy="2745000"/>
          </a:xfrm>
          <a:prstGeom prst="rect">
            <a:avLst/>
          </a:prstGeom>
          <a:noFill/>
          <a:ln>
            <a:noFill/>
          </a:ln>
        </p:spPr>
        <p:txBody>
          <a:bodyPr anchorCtr="0" anchor="t" bIns="34275" lIns="34275" rIns="34275" tIns="34275">
            <a:noAutofit/>
          </a:bodyPr>
          <a:lstStyle/>
          <a:p>
            <a:pPr indent="-231109" lvl="0" marL="342900" marR="0" rtl="0" algn="l">
              <a:lnSpc>
                <a:spcPct val="107812"/>
              </a:lnSpc>
              <a:spcBef>
                <a:spcPts val="0"/>
              </a:spcBef>
              <a:buClr>
                <a:schemeClr val="dk2"/>
              </a:buClr>
              <a:buSzPct val="100000"/>
              <a:buFont typeface="Arial"/>
              <a:buChar char="●"/>
            </a:pPr>
            <a:r>
              <a:rPr b="0" i="0" lang="en-US" sz="2800" u="none" cap="none" strike="noStrike">
                <a:solidFill>
                  <a:srgbClr val="000000"/>
                </a:solidFill>
                <a:latin typeface="Arial"/>
                <a:ea typeface="Arial"/>
                <a:cs typeface="Arial"/>
                <a:sym typeface="Arial"/>
              </a:rPr>
              <a:t>N = 1</a:t>
            </a:r>
            <a:r>
              <a:rPr lang="en-US" sz="2800"/>
              <a:t>8</a:t>
            </a:r>
            <a:r>
              <a:rPr b="0" i="0" lang="en-US" sz="2800" u="none" cap="none" strike="noStrike">
                <a:solidFill>
                  <a:srgbClr val="000000"/>
                </a:solidFill>
                <a:latin typeface="Arial"/>
                <a:ea typeface="Arial"/>
                <a:cs typeface="Arial"/>
                <a:sym typeface="Arial"/>
              </a:rPr>
              <a:t> 編碼總次數</a:t>
            </a:r>
          </a:p>
          <a:p>
            <a:pPr indent="-231109" lvl="0" marL="342900" rtl="0">
              <a:lnSpc>
                <a:spcPct val="107812"/>
              </a:lnSpc>
              <a:spcBef>
                <a:spcPts val="572"/>
              </a:spcBef>
              <a:buClr>
                <a:schemeClr val="dk2"/>
              </a:buClr>
              <a:buSzPct val="100000"/>
              <a:buFont typeface="Arial"/>
              <a:buChar char="●"/>
            </a:pPr>
            <a:r>
              <a:rPr lang="en-US" sz="2800">
                <a:solidFill>
                  <a:schemeClr val="dk1"/>
                </a:solidFill>
              </a:rPr>
              <a:t>breaks = 2 片段數 </a:t>
            </a:r>
          </a:p>
          <a:p>
            <a:pPr indent="-231109" lvl="0" marL="342900" rtl="0">
              <a:lnSpc>
                <a:spcPct val="107812"/>
              </a:lnSpc>
              <a:spcBef>
                <a:spcPts val="572"/>
              </a:spcBef>
              <a:buClr>
                <a:schemeClr val="dk2"/>
              </a:buClr>
              <a:buSzPct val="100000"/>
              <a:buFont typeface="Arial"/>
              <a:buChar char="●"/>
            </a:pPr>
            <a:r>
              <a:rPr b="0" i="0" lang="en-US" sz="2800" u="none" cap="none" strike="noStrike">
                <a:solidFill>
                  <a:srgbClr val="000000"/>
                </a:solidFill>
                <a:latin typeface="Arial"/>
                <a:ea typeface="Arial"/>
                <a:cs typeface="Arial"/>
                <a:sym typeface="Arial"/>
              </a:rPr>
              <a:t>N</a:t>
            </a:r>
            <a:r>
              <a:rPr b="0" i="0" lang="en-US" sz="2800" u="none" cap="none" strike="noStrike">
                <a:solidFill>
                  <a:srgbClr val="FF0000"/>
                </a:solidFill>
                <a:latin typeface="Arial"/>
                <a:ea typeface="Arial"/>
                <a:cs typeface="Arial"/>
                <a:sym typeface="Arial"/>
              </a:rPr>
              <a:t>s</a:t>
            </a:r>
            <a:r>
              <a:rPr b="0" i="0" lang="en-US" sz="2800" u="none" cap="none" strike="noStrike">
                <a:solidFill>
                  <a:srgbClr val="FF0000"/>
                </a:solidFill>
                <a:latin typeface="Arial"/>
                <a:ea typeface="Arial"/>
                <a:cs typeface="Arial"/>
                <a:sym typeface="Arial"/>
              </a:rPr>
              <a:t> </a:t>
            </a:r>
            <a:r>
              <a:rPr b="0" i="0" lang="en-US" sz="2800" u="none" cap="none" strike="noStrike">
                <a:solidFill>
                  <a:srgbClr val="000000"/>
                </a:solidFill>
                <a:latin typeface="Arial"/>
                <a:ea typeface="Arial"/>
                <a:cs typeface="Arial"/>
                <a:sym typeface="Arial"/>
              </a:rPr>
              <a:t>= 1</a:t>
            </a:r>
            <a:r>
              <a:rPr lang="en-US" sz="2800"/>
              <a:t>6 </a:t>
            </a:r>
            <a:r>
              <a:rPr b="0" i="0" lang="en-US" sz="2800" u="none" cap="none" strike="noStrike">
                <a:solidFill>
                  <a:srgbClr val="000000"/>
                </a:solidFill>
                <a:latin typeface="Arial"/>
                <a:ea typeface="Arial"/>
                <a:cs typeface="Arial"/>
                <a:sym typeface="Arial"/>
              </a:rPr>
              <a:t>編碼序列次數 </a:t>
            </a:r>
            <a:r>
              <a:rPr lang="en-US" sz="2800"/>
              <a:t>(18-2</a:t>
            </a:r>
            <a:r>
              <a:rPr b="0" i="0" lang="en-US" sz="2800" u="none" cap="none" strike="noStrike">
                <a:solidFill>
                  <a:srgbClr val="000000"/>
                </a:solidFill>
                <a:latin typeface="Arial"/>
                <a:ea typeface="Arial"/>
                <a:cs typeface="Arial"/>
                <a:sym typeface="Arial"/>
              </a:rPr>
              <a:t>)</a:t>
            </a:r>
          </a:p>
          <a:p>
            <a:pPr indent="-231109" lvl="0" marL="342900" rtl="0">
              <a:spcBef>
                <a:spcPts val="0"/>
              </a:spcBef>
              <a:buClr>
                <a:schemeClr val="dk2"/>
              </a:buClr>
              <a:buSzPct val="100000"/>
              <a:buFont typeface="Arial"/>
              <a:buChar char="●"/>
            </a:pPr>
            <a:r>
              <a:rPr lang="en-US" sz="2800"/>
              <a:t>雙事件序列：</a:t>
            </a:r>
          </a:p>
          <a:p>
            <a:pPr indent="-227963" lvl="1" marL="685800" rtl="0">
              <a:spcBef>
                <a:spcPts val="0"/>
              </a:spcBef>
              <a:buClr>
                <a:schemeClr val="dk2"/>
              </a:buClr>
              <a:buSzPct val="100000"/>
              <a:buFont typeface="Courier New"/>
              <a:buChar char="o"/>
            </a:pPr>
            <a:r>
              <a:rPr lang="en-US" sz="2800"/>
              <a:t>AB BB </a:t>
            </a:r>
            <a:r>
              <a:rPr lang="en-US" sz="2800">
                <a:solidFill>
                  <a:srgbClr val="FF0000"/>
                </a:solidFill>
              </a:rPr>
              <a:t>BC</a:t>
            </a:r>
            <a:r>
              <a:rPr lang="en-US" sz="2800"/>
              <a:t> CB BB </a:t>
            </a:r>
            <a:r>
              <a:rPr lang="en-US" sz="2800">
                <a:solidFill>
                  <a:srgbClr val="FF0000"/>
                </a:solidFill>
              </a:rPr>
              <a:t>BC</a:t>
            </a:r>
            <a:r>
              <a:rPr lang="en-US" sz="2800"/>
              <a:t> CA AA</a:t>
            </a:r>
            <a:br>
              <a:rPr lang="en-US" sz="2800"/>
            </a:br>
            <a:r>
              <a:rPr lang="en-US" sz="2800"/>
              <a:t>AB </a:t>
            </a:r>
            <a:r>
              <a:rPr lang="en-US" sz="2800">
                <a:solidFill>
                  <a:srgbClr val="FF0000"/>
                </a:solidFill>
              </a:rPr>
              <a:t>BC</a:t>
            </a:r>
            <a:r>
              <a:rPr lang="en-US" sz="2800"/>
              <a:t> CC CB BB </a:t>
            </a:r>
            <a:r>
              <a:rPr lang="en-US" sz="2800">
                <a:solidFill>
                  <a:srgbClr val="FF0000"/>
                </a:solidFill>
              </a:rPr>
              <a:t>BC</a:t>
            </a:r>
            <a:r>
              <a:rPr lang="en-US" sz="2800"/>
              <a:t> CA AB</a:t>
            </a:r>
          </a:p>
          <a:p>
            <a:pPr indent="-227963" lvl="1" marL="685800" marR="0" rtl="0" algn="l">
              <a:lnSpc>
                <a:spcPct val="108035"/>
              </a:lnSpc>
              <a:spcBef>
                <a:spcPts val="507"/>
              </a:spcBef>
              <a:buClr>
                <a:schemeClr val="dk2"/>
              </a:buClr>
              <a:buSzPct val="100000"/>
              <a:buFont typeface="Courier New"/>
              <a:buChar char="o"/>
            </a:pPr>
            <a:r>
              <a:rPr b="0" i="0" lang="en-US" sz="2800" u="none" cap="none" strike="noStrike">
                <a:solidFill>
                  <a:srgbClr val="000000"/>
                </a:solidFill>
                <a:latin typeface="Arial"/>
                <a:ea typeface="Arial"/>
                <a:cs typeface="Arial"/>
                <a:sym typeface="Arial"/>
              </a:rPr>
              <a:t>注意</a:t>
            </a:r>
            <a:r>
              <a:rPr lang="en-US" sz="2800"/>
              <a:t>片段之間的A</a:t>
            </a:r>
            <a:r>
              <a:rPr lang="en-US" sz="2800"/>
              <a:t>-&gt;A</a:t>
            </a:r>
            <a:r>
              <a:rPr b="0" i="0" lang="en-US" sz="2800" u="none" cap="none" strike="noStrike">
                <a:solidFill>
                  <a:srgbClr val="000000"/>
                </a:solidFill>
                <a:latin typeface="Arial"/>
                <a:ea typeface="Arial"/>
                <a:cs typeface="Arial"/>
                <a:sym typeface="Arial"/>
              </a:rPr>
              <a:t>不納入計算</a:t>
            </a:r>
          </a:p>
        </p:txBody>
      </p:sp>
      <p:sp>
        <p:nvSpPr>
          <p:cNvPr id="969" name="Shape 969"/>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descr="user,male,member,profile,person,people,human,man,account" id="970" name="Shape 970"/>
          <p:cNvPicPr preferRelativeResize="0"/>
          <p:nvPr/>
        </p:nvPicPr>
        <p:blipFill rotWithShape="1">
          <a:blip r:embed="rId3">
            <a:alphaModFix/>
          </a:blip>
          <a:srcRect b="0" l="0" r="0" t="0"/>
          <a:stretch/>
        </p:blipFill>
        <p:spPr>
          <a:xfrm>
            <a:off x="1997324" y="1154998"/>
            <a:ext cx="1102800" cy="1102800"/>
          </a:xfrm>
          <a:prstGeom prst="rect">
            <a:avLst/>
          </a:prstGeom>
          <a:noFill/>
          <a:ln>
            <a:noFill/>
          </a:ln>
        </p:spPr>
      </p:pic>
      <p:pic>
        <p:nvPicPr>
          <p:cNvPr descr="user,female,profile,member,person,people,human,woman,account" id="971" name="Shape 971"/>
          <p:cNvPicPr preferRelativeResize="0"/>
          <p:nvPr/>
        </p:nvPicPr>
        <p:blipFill rotWithShape="1">
          <a:blip r:embed="rId4">
            <a:alphaModFix/>
          </a:blip>
          <a:srcRect b="0" l="0" r="0" t="0"/>
          <a:stretch/>
        </p:blipFill>
        <p:spPr>
          <a:xfrm>
            <a:off x="3100258" y="1962932"/>
            <a:ext cx="1102800" cy="1102800"/>
          </a:xfrm>
          <a:prstGeom prst="rect">
            <a:avLst/>
          </a:prstGeom>
          <a:noFill/>
          <a:ln>
            <a:noFill/>
          </a:ln>
        </p:spPr>
      </p:pic>
      <p:sp>
        <p:nvSpPr>
          <p:cNvPr id="972" name="Shape 972"/>
          <p:cNvSpPr/>
          <p:nvPr/>
        </p:nvSpPr>
        <p:spPr>
          <a:xfrm>
            <a:off x="4315975" y="1601150"/>
            <a:ext cx="3799200" cy="1219200"/>
          </a:xfrm>
          <a:prstGeom prst="roundRect">
            <a:avLst>
              <a:gd fmla="val 16667" name="adj"/>
            </a:avLst>
          </a:prstGeom>
          <a:solidFill>
            <a:srgbClr val="FFFFFF"/>
          </a:solidFill>
          <a:ln cap="flat" cmpd="sng" w="38100">
            <a:solidFill>
              <a:srgbClr val="000000"/>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ABBCBBCAA</a:t>
            </a:r>
          </a:p>
          <a:p>
            <a:pPr lvl="0" rtl="0" algn="ctr">
              <a:spcBef>
                <a:spcPts val="0"/>
              </a:spcBef>
              <a:buNone/>
            </a:pPr>
            <a:r>
              <a:rPr lang="en-US" sz="3200">
                <a:solidFill>
                  <a:schemeClr val="dk1"/>
                </a:solidFill>
              </a:rPr>
              <a:t>ABCCBBCAB</a:t>
            </a:r>
          </a:p>
        </p:txBody>
      </p:sp>
      <p:sp>
        <p:nvSpPr>
          <p:cNvPr id="973" name="Shape 973"/>
          <p:cNvSpPr/>
          <p:nvPr/>
        </p:nvSpPr>
        <p:spPr>
          <a:xfrm>
            <a:off x="2430325" y="1605225"/>
            <a:ext cx="1219200" cy="1131300"/>
          </a:xfrm>
          <a:prstGeom prst="mathPlus">
            <a:avLst>
              <a:gd fmla="val 23520" name="adj1"/>
            </a:avLst>
          </a:prstGeom>
          <a:solidFill>
            <a:srgbClr val="FF0000"/>
          </a:solidFill>
          <a:ln cap="flat" cmpd="sng" w="38100">
            <a:solidFill>
              <a:srgbClr val="FFFFFF"/>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77" name="Shape 977"/>
        <p:cNvGrpSpPr/>
        <p:nvPr/>
      </p:nvGrpSpPr>
      <p:grpSpPr>
        <a:xfrm>
          <a:off x="0" y="0"/>
          <a:ext cx="0" cy="0"/>
          <a:chOff x="0" y="0"/>
          <a:chExt cx="0" cy="0"/>
        </a:xfrm>
      </p:grpSpPr>
      <p:sp>
        <p:nvSpPr>
          <p:cNvPr id="978" name="Shape 978"/>
          <p:cNvSpPr txBox="1"/>
          <p:nvPr>
            <p:ph idx="1" type="body"/>
          </p:nvPr>
        </p:nvSpPr>
        <p:spPr>
          <a:xfrm>
            <a:off x="623887" y="1736725"/>
            <a:ext cx="7886700" cy="1500187"/>
          </a:xfrm>
          <a:prstGeom prst="rect">
            <a:avLst/>
          </a:prstGeom>
          <a:noFill/>
          <a:ln>
            <a:noFill/>
          </a:ln>
        </p:spPr>
        <p:txBody>
          <a:bodyPr anchorCtr="0" anchor="b" bIns="45700" lIns="91425" rIns="91425" tIns="45700">
            <a:noAutofit/>
          </a:bodyPr>
          <a:lstStyle/>
          <a:p>
            <a:pPr lvl="0" rtl="0">
              <a:spcBef>
                <a:spcPts val="0"/>
              </a:spcBef>
              <a:buClr>
                <a:schemeClr val="dk2"/>
              </a:buClr>
              <a:buSzPct val="25000"/>
              <a:buFont typeface="Noto Symbol"/>
              <a:buNone/>
            </a:pPr>
            <a:r>
              <a:rPr lang="en-US">
                <a:latin typeface="Cambria"/>
                <a:ea typeface="Cambria"/>
                <a:cs typeface="Cambria"/>
                <a:sym typeface="Cambria"/>
              </a:rPr>
              <a:t>Part 7. </a:t>
            </a:r>
            <a:r>
              <a:rPr lang="en-US">
                <a:solidFill>
                  <a:schemeClr val="dk2"/>
                </a:solidFill>
                <a:latin typeface="Cambria"/>
                <a:ea typeface="Cambria"/>
                <a:cs typeface="Cambria"/>
                <a:sym typeface="Cambria"/>
              </a:rPr>
              <a:t>序列分析的進階應用</a:t>
            </a:r>
          </a:p>
        </p:txBody>
      </p:sp>
      <p:sp>
        <p:nvSpPr>
          <p:cNvPr id="979" name="Shape 979"/>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980" name="Shape 980"/>
          <p:cNvSpPr txBox="1"/>
          <p:nvPr>
            <p:ph idx="2" type="title"/>
          </p:nvPr>
        </p:nvSpPr>
        <p:spPr>
          <a:xfrm>
            <a:off x="623900" y="3236925"/>
            <a:ext cx="6478800" cy="527700"/>
          </a:xfrm>
          <a:prstGeom prst="rect">
            <a:avLst/>
          </a:prstGeom>
        </p:spPr>
        <p:txBody>
          <a:bodyPr anchorCtr="0" anchor="t" bIns="91425" lIns="91425" rIns="91425" tIns="91425">
            <a:noAutofit/>
          </a:bodyPr>
          <a:lstStyle/>
          <a:p>
            <a:pPr lvl="0">
              <a:spcBef>
                <a:spcPts val="0"/>
              </a:spcBef>
              <a:buNone/>
            </a:pPr>
            <a:r>
              <a:rPr lang="en-US">
                <a:solidFill>
                  <a:schemeClr val="dk1"/>
                </a:solidFill>
                <a:latin typeface="Calibri"/>
                <a:ea typeface="Calibri"/>
                <a:cs typeface="Calibri"/>
                <a:sym typeface="Calibri"/>
              </a:rPr>
              <a:t>比較與深入分析</a:t>
            </a: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4" name="Shape 984"/>
        <p:cNvGrpSpPr/>
        <p:nvPr/>
      </p:nvGrpSpPr>
      <p:grpSpPr>
        <a:xfrm>
          <a:off x="0" y="0"/>
          <a:ext cx="0" cy="0"/>
          <a:chOff x="0" y="0"/>
          <a:chExt cx="0" cy="0"/>
        </a:xfrm>
      </p:grpSpPr>
      <p:sp>
        <p:nvSpPr>
          <p:cNvPr id="985" name="Shape 985"/>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加入單一行為比例的描述資料</a:t>
            </a:r>
          </a:p>
        </p:txBody>
      </p:sp>
      <p:sp>
        <p:nvSpPr>
          <p:cNvPr id="986" name="Shape 986"/>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987" name="Shape 987"/>
          <p:cNvSpPr txBox="1"/>
          <p:nvPr>
            <p:ph idx="4294967295" type="body"/>
          </p:nvPr>
        </p:nvSpPr>
        <p:spPr>
          <a:xfrm>
            <a:off x="533400" y="1447800"/>
            <a:ext cx="8191499" cy="48767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2"/>
              </a:buClr>
              <a:buSzPct val="100000"/>
              <a:buFont typeface="Noto Symbol"/>
            </a:pPr>
            <a:r>
              <a:rPr b="0" i="0" lang="en-US" sz="2800" u="none" cap="none" strike="noStrike">
                <a:solidFill>
                  <a:schemeClr val="dk1"/>
                </a:solidFill>
                <a:latin typeface="Cambria"/>
                <a:ea typeface="Cambria"/>
                <a:cs typeface="Cambria"/>
                <a:sym typeface="Cambria"/>
              </a:rPr>
              <a:t>除了觀察序列行為的事件轉換之外，</a:t>
            </a:r>
            <a:br>
              <a:rPr b="0" i="0" lang="en-US" sz="2800" u="none" cap="none" strike="noStrike">
                <a:solidFill>
                  <a:schemeClr val="dk1"/>
                </a:solidFill>
                <a:latin typeface="Cambria"/>
                <a:ea typeface="Cambria"/>
                <a:cs typeface="Cambria"/>
                <a:sym typeface="Cambria"/>
              </a:rPr>
            </a:br>
            <a:r>
              <a:rPr b="0" i="0" lang="en-US" sz="2800" u="none" cap="none" strike="noStrike">
                <a:solidFill>
                  <a:schemeClr val="dk1"/>
                </a:solidFill>
                <a:latin typeface="Cambria"/>
                <a:ea typeface="Cambria"/>
                <a:cs typeface="Cambria"/>
                <a:sym typeface="Cambria"/>
              </a:rPr>
              <a:t>通常還會加入</a:t>
            </a:r>
            <a:r>
              <a:rPr b="1" i="0" lang="en-US" sz="2800" u="none" cap="none" strike="noStrike">
                <a:solidFill>
                  <a:srgbClr val="C00000"/>
                </a:solidFill>
                <a:latin typeface="Cambria"/>
                <a:ea typeface="Cambria"/>
                <a:cs typeface="Cambria"/>
                <a:sym typeface="Cambria"/>
              </a:rPr>
              <a:t>各行為的比例</a:t>
            </a:r>
            <a:r>
              <a:rPr b="0" i="0" lang="en-US" sz="2800" u="none" cap="none" strike="noStrike">
                <a:solidFill>
                  <a:schemeClr val="dk1"/>
                </a:solidFill>
                <a:latin typeface="Cambria"/>
                <a:ea typeface="Cambria"/>
                <a:cs typeface="Cambria"/>
                <a:sym typeface="Cambria"/>
              </a:rPr>
              <a:t>描述來補充</a:t>
            </a:r>
          </a:p>
          <a:p>
            <a:pPr indent="-342900" lvl="0" marL="342900" marR="0" rtl="0" algn="l">
              <a:spcBef>
                <a:spcPts val="560"/>
              </a:spcBef>
              <a:spcAft>
                <a:spcPts val="0"/>
              </a:spcAft>
              <a:buClr>
                <a:schemeClr val="dk2"/>
              </a:buClr>
              <a:buSzPct val="100000"/>
              <a:buFont typeface="Noto Symbol"/>
              <a:buNone/>
            </a:pPr>
            <a:r>
              <a:t/>
            </a:r>
            <a:endParaRPr b="0" i="0" sz="2800" u="none" cap="none" strike="noStrike">
              <a:solidFill>
                <a:schemeClr val="dk1"/>
              </a:solidFill>
              <a:latin typeface="Cambria"/>
              <a:ea typeface="Cambria"/>
              <a:cs typeface="Cambria"/>
              <a:sym typeface="Cambria"/>
            </a:endParaRPr>
          </a:p>
        </p:txBody>
      </p:sp>
      <p:sp>
        <p:nvSpPr>
          <p:cNvPr id="988" name="Shape 988"/>
          <p:cNvSpPr txBox="1"/>
          <p:nvPr/>
        </p:nvSpPr>
        <p:spPr>
          <a:xfrm>
            <a:off x="0" y="6019700"/>
            <a:ext cx="9070200" cy="533400"/>
          </a:xfrm>
          <a:prstGeom prst="rect">
            <a:avLst/>
          </a:prstGeom>
          <a:noFill/>
          <a:ln>
            <a:noFill/>
          </a:ln>
        </p:spPr>
        <p:txBody>
          <a:bodyPr anchorCtr="0" anchor="ctr" bIns="91425" lIns="91425" rIns="91425" tIns="91425">
            <a:noAutofit/>
          </a:bodyPr>
          <a:lstStyle/>
          <a:p>
            <a:pPr lvl="0" rtl="0">
              <a:spcBef>
                <a:spcPts val="0"/>
              </a:spcBef>
              <a:buNone/>
            </a:pPr>
            <a:r>
              <a:rPr lang="en-US" sz="1000"/>
              <a:t>范蔚敏（2011）。基於學習社群角色行為特徵之網路合作式學習分組策略及其討論歷程評估研究（碩士論文）。國立政治大學圖書資訊與檔案學研究所，國立政 治大學。上網日期：2015年5月31日，檢自：http://ndltd.ncl.edu.tw/cgi-bin/gs32/gsweb.cgi /ccd=X5LsV5/record?r1=1&amp;h1=1</a:t>
            </a:r>
          </a:p>
        </p:txBody>
      </p:sp>
      <p:pic>
        <p:nvPicPr>
          <p:cNvPr id="989" name="Shape 989"/>
          <p:cNvPicPr preferRelativeResize="0"/>
          <p:nvPr/>
        </p:nvPicPr>
        <p:blipFill>
          <a:blip r:embed="rId3">
            <a:alphaModFix/>
          </a:blip>
          <a:stretch>
            <a:fillRect/>
          </a:stretch>
        </p:blipFill>
        <p:spPr>
          <a:xfrm>
            <a:off x="1354821" y="2460025"/>
            <a:ext cx="6129549" cy="3435949"/>
          </a:xfrm>
          <a:prstGeom prst="rect">
            <a:avLst/>
          </a:prstGeom>
          <a:noFill/>
          <a:ln>
            <a:noFill/>
          </a:ln>
        </p:spPr>
      </p:pic>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4" name="Shape 994"/>
        <p:cNvGrpSpPr/>
        <p:nvPr/>
      </p:nvGrpSpPr>
      <p:grpSpPr>
        <a:xfrm>
          <a:off x="0" y="0"/>
          <a:ext cx="0" cy="0"/>
          <a:chOff x="0" y="0"/>
          <a:chExt cx="0" cy="0"/>
        </a:xfrm>
      </p:grpSpPr>
      <p:sp>
        <p:nvSpPr>
          <p:cNvPr id="995" name="Shape 995"/>
          <p:cNvSpPr txBox="1"/>
          <p:nvPr>
            <p:ph type="title"/>
          </p:nvPr>
        </p:nvSpPr>
        <p:spPr>
          <a:xfrm>
            <a:off x="630237" y="365125"/>
            <a:ext cx="7886700" cy="783000"/>
          </a:xfrm>
          <a:prstGeom prst="rect">
            <a:avLst/>
          </a:prstGeom>
        </p:spPr>
        <p:txBody>
          <a:bodyPr anchorCtr="0" anchor="b" bIns="91425" lIns="91425" rIns="91425" tIns="91425">
            <a:noAutofit/>
          </a:bodyPr>
          <a:lstStyle/>
          <a:p>
            <a:pPr lvl="0">
              <a:spcBef>
                <a:spcPts val="0"/>
              </a:spcBef>
              <a:buNone/>
            </a:pPr>
            <a:r>
              <a:rPr lang="en-US">
                <a:solidFill>
                  <a:schemeClr val="lt1"/>
                </a:solidFill>
                <a:latin typeface="Calibri"/>
                <a:ea typeface="Calibri"/>
                <a:cs typeface="Calibri"/>
                <a:sym typeface="Calibri"/>
              </a:rPr>
              <a:t>比較不同組別的行為模式 (1/2)</a:t>
            </a:r>
          </a:p>
        </p:txBody>
      </p:sp>
      <p:sp>
        <p:nvSpPr>
          <p:cNvPr id="996" name="Shape 996"/>
          <p:cNvSpPr txBox="1"/>
          <p:nvPr>
            <p:ph idx="1" type="body"/>
          </p:nvPr>
        </p:nvSpPr>
        <p:spPr>
          <a:xfrm>
            <a:off x="630237" y="1333500"/>
            <a:ext cx="3868800" cy="823799"/>
          </a:xfrm>
          <a:prstGeom prst="rect">
            <a:avLst/>
          </a:prstGeom>
        </p:spPr>
        <p:txBody>
          <a:bodyPr anchorCtr="0" anchor="b" bIns="91425" lIns="91425" rIns="91425" tIns="91425">
            <a:noAutofit/>
          </a:bodyPr>
          <a:lstStyle/>
          <a:p>
            <a:pPr lvl="0">
              <a:spcBef>
                <a:spcPts val="0"/>
              </a:spcBef>
              <a:buNone/>
            </a:pPr>
            <a:r>
              <a:rPr b="1" lang="en-US"/>
              <a:t>實驗組的觀察序列</a:t>
            </a:r>
          </a:p>
        </p:txBody>
      </p:sp>
      <p:sp>
        <p:nvSpPr>
          <p:cNvPr id="997" name="Shape 997"/>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sp>
        <p:nvSpPr>
          <p:cNvPr id="998" name="Shape 998"/>
          <p:cNvSpPr txBox="1"/>
          <p:nvPr>
            <p:ph idx="2" type="body"/>
          </p:nvPr>
        </p:nvSpPr>
        <p:spPr>
          <a:xfrm>
            <a:off x="630237" y="2157413"/>
            <a:ext cx="3868800" cy="4032300"/>
          </a:xfrm>
          <a:prstGeom prst="rect">
            <a:avLst/>
          </a:prstGeom>
        </p:spPr>
        <p:txBody>
          <a:bodyPr anchorCtr="0" anchor="t" bIns="91425" lIns="91425" rIns="91425" tIns="91425">
            <a:noAutofit/>
          </a:bodyPr>
          <a:lstStyle/>
          <a:p>
            <a:pPr lvl="0">
              <a:spcBef>
                <a:spcPts val="0"/>
              </a:spcBef>
              <a:buNone/>
            </a:pPr>
            <a:r>
              <a:t/>
            </a:r>
            <a:endParaRPr/>
          </a:p>
        </p:txBody>
      </p:sp>
      <p:sp>
        <p:nvSpPr>
          <p:cNvPr id="999" name="Shape 999"/>
          <p:cNvSpPr txBox="1"/>
          <p:nvPr>
            <p:ph idx="3" type="body"/>
          </p:nvPr>
        </p:nvSpPr>
        <p:spPr>
          <a:xfrm>
            <a:off x="4629150" y="1333500"/>
            <a:ext cx="3887700" cy="823799"/>
          </a:xfrm>
          <a:prstGeom prst="rect">
            <a:avLst/>
          </a:prstGeom>
        </p:spPr>
        <p:txBody>
          <a:bodyPr anchorCtr="0" anchor="b" bIns="91425" lIns="91425" rIns="91425" tIns="91425">
            <a:noAutofit/>
          </a:bodyPr>
          <a:lstStyle/>
          <a:p>
            <a:pPr lvl="0" rtl="0">
              <a:spcBef>
                <a:spcPts val="0"/>
              </a:spcBef>
              <a:buNone/>
            </a:pPr>
            <a:r>
              <a:rPr b="1" lang="en-US">
                <a:solidFill>
                  <a:schemeClr val="dk1"/>
                </a:solidFill>
              </a:rPr>
              <a:t>控制組的觀察序列</a:t>
            </a:r>
          </a:p>
        </p:txBody>
      </p:sp>
      <p:sp>
        <p:nvSpPr>
          <p:cNvPr id="1000" name="Shape 1000"/>
          <p:cNvSpPr txBox="1"/>
          <p:nvPr>
            <p:ph idx="4" type="body"/>
          </p:nvPr>
        </p:nvSpPr>
        <p:spPr>
          <a:xfrm>
            <a:off x="4629150" y="2157413"/>
            <a:ext cx="3887700" cy="4032300"/>
          </a:xfrm>
          <a:prstGeom prst="rect">
            <a:avLst/>
          </a:prstGeom>
        </p:spPr>
        <p:txBody>
          <a:bodyPr anchorCtr="0" anchor="t" bIns="91425" lIns="91425" rIns="91425" tIns="91425">
            <a:noAutofit/>
          </a:bodyPr>
          <a:lstStyle/>
          <a:p>
            <a:pPr lvl="0">
              <a:spcBef>
                <a:spcPts val="0"/>
              </a:spcBef>
              <a:buNone/>
            </a:pPr>
            <a:r>
              <a:t/>
            </a:r>
            <a:endParaRPr/>
          </a:p>
        </p:txBody>
      </p:sp>
      <p:pic>
        <p:nvPicPr>
          <p:cNvPr descr="user,male,member,profile,person,people,human,man,account" id="1001" name="Shape 1001"/>
          <p:cNvPicPr preferRelativeResize="0"/>
          <p:nvPr/>
        </p:nvPicPr>
        <p:blipFill rotWithShape="1">
          <a:blip r:embed="rId3">
            <a:alphaModFix/>
          </a:blip>
          <a:srcRect b="0" l="0" r="0" t="0"/>
          <a:stretch/>
        </p:blipFill>
        <p:spPr>
          <a:xfrm>
            <a:off x="1359949" y="2309823"/>
            <a:ext cx="1102800" cy="1102799"/>
          </a:xfrm>
          <a:prstGeom prst="rect">
            <a:avLst/>
          </a:prstGeom>
          <a:noFill/>
          <a:ln>
            <a:noFill/>
          </a:ln>
        </p:spPr>
      </p:pic>
      <p:pic>
        <p:nvPicPr>
          <p:cNvPr descr="user,female,profile,member,person,people,human,woman,account" id="1002" name="Shape 1002"/>
          <p:cNvPicPr preferRelativeResize="0"/>
          <p:nvPr/>
        </p:nvPicPr>
        <p:blipFill rotWithShape="1">
          <a:blip r:embed="rId4">
            <a:alphaModFix/>
          </a:blip>
          <a:srcRect b="0" l="0" r="0" t="0"/>
          <a:stretch/>
        </p:blipFill>
        <p:spPr>
          <a:xfrm>
            <a:off x="5368083" y="2309832"/>
            <a:ext cx="1102800" cy="1102800"/>
          </a:xfrm>
          <a:prstGeom prst="rect">
            <a:avLst/>
          </a:prstGeom>
          <a:noFill/>
          <a:ln>
            <a:noFill/>
          </a:ln>
        </p:spPr>
      </p:pic>
      <p:sp>
        <p:nvSpPr>
          <p:cNvPr id="1003" name="Shape 1003"/>
          <p:cNvSpPr/>
          <p:nvPr/>
        </p:nvSpPr>
        <p:spPr>
          <a:xfrm>
            <a:off x="665050" y="4269100"/>
            <a:ext cx="3799200" cy="1920600"/>
          </a:xfrm>
          <a:prstGeom prst="roundRect">
            <a:avLst>
              <a:gd fmla="val 16667" name="adj"/>
            </a:avLst>
          </a:prstGeom>
          <a:solidFill>
            <a:srgbClr val="FFFFFF"/>
          </a:solidFill>
          <a:ln cap="flat" cmpd="sng" w="38100">
            <a:solidFill>
              <a:srgbClr val="000000"/>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ABBCBBCAA</a:t>
            </a:r>
          </a:p>
          <a:p>
            <a:pPr lvl="0" rtl="0" algn="ctr">
              <a:spcBef>
                <a:spcPts val="0"/>
              </a:spcBef>
              <a:buNone/>
            </a:pPr>
            <a:r>
              <a:rPr lang="en-US" sz="3200">
                <a:solidFill>
                  <a:schemeClr val="dk1"/>
                </a:solidFill>
              </a:rPr>
              <a:t>ABCCBBCAB</a:t>
            </a:r>
          </a:p>
          <a:p>
            <a:pPr lvl="0" rtl="0" algn="ctr">
              <a:spcBef>
                <a:spcPts val="0"/>
              </a:spcBef>
              <a:buNone/>
            </a:pPr>
            <a:r>
              <a:rPr lang="en-US" sz="3200">
                <a:solidFill>
                  <a:schemeClr val="dk1"/>
                </a:solidFill>
              </a:rPr>
              <a:t>ABCBCBCCB</a:t>
            </a:r>
          </a:p>
          <a:p>
            <a:pPr lvl="0" rtl="0" algn="ctr">
              <a:spcBef>
                <a:spcPts val="0"/>
              </a:spcBef>
              <a:buNone/>
            </a:pPr>
            <a:r>
              <a:rPr lang="en-US" sz="3200">
                <a:solidFill>
                  <a:schemeClr val="dk1"/>
                </a:solidFill>
              </a:rPr>
              <a:t>…...</a:t>
            </a:r>
          </a:p>
        </p:txBody>
      </p:sp>
      <p:pic>
        <p:nvPicPr>
          <p:cNvPr descr="user,male,member,profile,person,people,human,man,account" id="1004" name="Shape 1004"/>
          <p:cNvPicPr preferRelativeResize="0"/>
          <p:nvPr/>
        </p:nvPicPr>
        <p:blipFill rotWithShape="1">
          <a:blip r:embed="rId3">
            <a:alphaModFix/>
          </a:blip>
          <a:srcRect b="0" l="0" r="0" t="0"/>
          <a:stretch/>
        </p:blipFill>
        <p:spPr>
          <a:xfrm>
            <a:off x="1541524" y="2477423"/>
            <a:ext cx="1102800" cy="1102799"/>
          </a:xfrm>
          <a:prstGeom prst="rect">
            <a:avLst/>
          </a:prstGeom>
          <a:noFill/>
          <a:ln>
            <a:noFill/>
          </a:ln>
        </p:spPr>
      </p:pic>
      <p:pic>
        <p:nvPicPr>
          <p:cNvPr descr="user,male,member,profile,person,people,human,man,account" id="1005" name="Shape 1005"/>
          <p:cNvPicPr preferRelativeResize="0"/>
          <p:nvPr/>
        </p:nvPicPr>
        <p:blipFill rotWithShape="1">
          <a:blip r:embed="rId3">
            <a:alphaModFix/>
          </a:blip>
          <a:srcRect b="0" l="0" r="0" t="0"/>
          <a:stretch/>
        </p:blipFill>
        <p:spPr>
          <a:xfrm>
            <a:off x="1820874" y="2661798"/>
            <a:ext cx="1102800" cy="1102799"/>
          </a:xfrm>
          <a:prstGeom prst="rect">
            <a:avLst/>
          </a:prstGeom>
          <a:noFill/>
          <a:ln>
            <a:noFill/>
          </a:ln>
        </p:spPr>
      </p:pic>
      <p:pic>
        <p:nvPicPr>
          <p:cNvPr descr="user,male,member,profile,person,people,human,man,account" id="1006" name="Shape 1006"/>
          <p:cNvPicPr preferRelativeResize="0"/>
          <p:nvPr/>
        </p:nvPicPr>
        <p:blipFill rotWithShape="1">
          <a:blip r:embed="rId3">
            <a:alphaModFix/>
          </a:blip>
          <a:srcRect b="0" l="0" r="0" t="0"/>
          <a:stretch/>
        </p:blipFill>
        <p:spPr>
          <a:xfrm>
            <a:off x="2013249" y="2877598"/>
            <a:ext cx="1102800" cy="1102799"/>
          </a:xfrm>
          <a:prstGeom prst="rect">
            <a:avLst/>
          </a:prstGeom>
          <a:noFill/>
          <a:ln>
            <a:noFill/>
          </a:ln>
        </p:spPr>
      </p:pic>
      <p:pic>
        <p:nvPicPr>
          <p:cNvPr descr="user,male,member,profile,person,people,human,man,account" id="1007" name="Shape 1007"/>
          <p:cNvPicPr preferRelativeResize="0"/>
          <p:nvPr/>
        </p:nvPicPr>
        <p:blipFill rotWithShape="1">
          <a:blip r:embed="rId3">
            <a:alphaModFix/>
          </a:blip>
          <a:srcRect b="0" l="0" r="0" t="0"/>
          <a:stretch/>
        </p:blipFill>
        <p:spPr>
          <a:xfrm>
            <a:off x="2184024" y="3038923"/>
            <a:ext cx="1102800" cy="1102799"/>
          </a:xfrm>
          <a:prstGeom prst="rect">
            <a:avLst/>
          </a:prstGeom>
          <a:noFill/>
          <a:ln>
            <a:noFill/>
          </a:ln>
        </p:spPr>
      </p:pic>
      <p:pic>
        <p:nvPicPr>
          <p:cNvPr descr="user,female,profile,member,person,people,human,woman,account" id="1008" name="Shape 1008"/>
          <p:cNvPicPr preferRelativeResize="0"/>
          <p:nvPr/>
        </p:nvPicPr>
        <p:blipFill rotWithShape="1">
          <a:blip r:embed="rId4">
            <a:alphaModFix/>
          </a:blip>
          <a:srcRect b="0" l="0" r="0" t="0"/>
          <a:stretch/>
        </p:blipFill>
        <p:spPr>
          <a:xfrm>
            <a:off x="5493808" y="2561232"/>
            <a:ext cx="1102800" cy="1102800"/>
          </a:xfrm>
          <a:prstGeom prst="rect">
            <a:avLst/>
          </a:prstGeom>
          <a:noFill/>
          <a:ln>
            <a:noFill/>
          </a:ln>
        </p:spPr>
      </p:pic>
      <p:pic>
        <p:nvPicPr>
          <p:cNvPr descr="user,female,profile,member,person,people,human,woman,account" id="1009" name="Shape 1009"/>
          <p:cNvPicPr preferRelativeResize="0"/>
          <p:nvPr/>
        </p:nvPicPr>
        <p:blipFill rotWithShape="1">
          <a:blip r:embed="rId4">
            <a:alphaModFix/>
          </a:blip>
          <a:srcRect b="0" l="0" r="0" t="0"/>
          <a:stretch/>
        </p:blipFill>
        <p:spPr>
          <a:xfrm>
            <a:off x="5773158" y="2756782"/>
            <a:ext cx="1102800" cy="1102800"/>
          </a:xfrm>
          <a:prstGeom prst="rect">
            <a:avLst/>
          </a:prstGeom>
          <a:noFill/>
          <a:ln>
            <a:noFill/>
          </a:ln>
        </p:spPr>
      </p:pic>
      <p:pic>
        <p:nvPicPr>
          <p:cNvPr descr="user,female,profile,member,person,people,human,woman,account" id="1010" name="Shape 1010"/>
          <p:cNvPicPr preferRelativeResize="0"/>
          <p:nvPr/>
        </p:nvPicPr>
        <p:blipFill rotWithShape="1">
          <a:blip r:embed="rId4">
            <a:alphaModFix/>
          </a:blip>
          <a:srcRect b="0" l="0" r="0" t="0"/>
          <a:stretch/>
        </p:blipFill>
        <p:spPr>
          <a:xfrm>
            <a:off x="5954733" y="2877607"/>
            <a:ext cx="1102800" cy="1102800"/>
          </a:xfrm>
          <a:prstGeom prst="rect">
            <a:avLst/>
          </a:prstGeom>
          <a:noFill/>
          <a:ln>
            <a:noFill/>
          </a:ln>
        </p:spPr>
      </p:pic>
      <p:pic>
        <p:nvPicPr>
          <p:cNvPr descr="user,female,profile,member,person,people,human,woman,account" id="1011" name="Shape 1011"/>
          <p:cNvPicPr preferRelativeResize="0"/>
          <p:nvPr/>
        </p:nvPicPr>
        <p:blipFill rotWithShape="1">
          <a:blip r:embed="rId4">
            <a:alphaModFix/>
          </a:blip>
          <a:srcRect b="0" l="0" r="0" t="0"/>
          <a:stretch/>
        </p:blipFill>
        <p:spPr>
          <a:xfrm>
            <a:off x="6205508" y="3038932"/>
            <a:ext cx="1102800" cy="1102800"/>
          </a:xfrm>
          <a:prstGeom prst="rect">
            <a:avLst/>
          </a:prstGeom>
          <a:noFill/>
          <a:ln>
            <a:noFill/>
          </a:ln>
        </p:spPr>
      </p:pic>
      <p:pic>
        <p:nvPicPr>
          <p:cNvPr descr="user,female,profile,member,person,people,human,woman,account" id="1012" name="Shape 1012"/>
          <p:cNvPicPr preferRelativeResize="0"/>
          <p:nvPr/>
        </p:nvPicPr>
        <p:blipFill rotWithShape="1">
          <a:blip r:embed="rId4">
            <a:alphaModFix/>
          </a:blip>
          <a:srcRect b="0" l="0" r="0" t="0"/>
          <a:stretch/>
        </p:blipFill>
        <p:spPr>
          <a:xfrm>
            <a:off x="6596608" y="3166307"/>
            <a:ext cx="1102800" cy="1102800"/>
          </a:xfrm>
          <a:prstGeom prst="rect">
            <a:avLst/>
          </a:prstGeom>
          <a:noFill/>
          <a:ln>
            <a:noFill/>
          </a:ln>
        </p:spPr>
      </p:pic>
      <p:sp>
        <p:nvSpPr>
          <p:cNvPr id="1013" name="Shape 1013"/>
          <p:cNvSpPr/>
          <p:nvPr/>
        </p:nvSpPr>
        <p:spPr>
          <a:xfrm>
            <a:off x="4673400" y="4269100"/>
            <a:ext cx="3799200" cy="1920600"/>
          </a:xfrm>
          <a:prstGeom prst="roundRect">
            <a:avLst>
              <a:gd fmla="val 16667" name="adj"/>
            </a:avLst>
          </a:prstGeom>
          <a:solidFill>
            <a:srgbClr val="FFFFFF"/>
          </a:solidFill>
          <a:ln cap="flat" cmpd="sng" w="38100">
            <a:solidFill>
              <a:srgbClr val="000000"/>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ACACBCABA</a:t>
            </a:r>
          </a:p>
          <a:p>
            <a:pPr lvl="0" rtl="0" algn="ctr">
              <a:spcBef>
                <a:spcPts val="0"/>
              </a:spcBef>
              <a:buNone/>
            </a:pPr>
            <a:r>
              <a:rPr lang="en-US" sz="3200">
                <a:solidFill>
                  <a:schemeClr val="dk1"/>
                </a:solidFill>
              </a:rPr>
              <a:t>ABBCABCAC</a:t>
            </a:r>
          </a:p>
          <a:p>
            <a:pPr lvl="0" rtl="0" algn="ctr">
              <a:spcBef>
                <a:spcPts val="0"/>
              </a:spcBef>
              <a:buNone/>
            </a:pPr>
            <a:r>
              <a:rPr lang="en-US" sz="3200">
                <a:solidFill>
                  <a:schemeClr val="dk1"/>
                </a:solidFill>
              </a:rPr>
              <a:t>ACCBBCACB</a:t>
            </a:r>
          </a:p>
          <a:p>
            <a:pPr lvl="0" rtl="0" algn="ctr">
              <a:spcBef>
                <a:spcPts val="0"/>
              </a:spcBef>
              <a:buNone/>
            </a:pPr>
            <a:r>
              <a:rPr lang="en-US" sz="3200">
                <a:solidFill>
                  <a:schemeClr val="dk1"/>
                </a:solidFill>
              </a:rPr>
              <a:t>…...</a:t>
            </a: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8" name="Shape 1018"/>
        <p:cNvGrpSpPr/>
        <p:nvPr/>
      </p:nvGrpSpPr>
      <p:grpSpPr>
        <a:xfrm>
          <a:off x="0" y="0"/>
          <a:ext cx="0" cy="0"/>
          <a:chOff x="0" y="0"/>
          <a:chExt cx="0" cy="0"/>
        </a:xfrm>
      </p:grpSpPr>
      <p:sp>
        <p:nvSpPr>
          <p:cNvPr id="1019" name="Shape 1019"/>
          <p:cNvSpPr txBox="1"/>
          <p:nvPr>
            <p:ph type="title"/>
          </p:nvPr>
        </p:nvSpPr>
        <p:spPr>
          <a:xfrm>
            <a:off x="630237" y="365125"/>
            <a:ext cx="7886700" cy="783000"/>
          </a:xfrm>
          <a:prstGeom prst="rect">
            <a:avLst/>
          </a:prstGeom>
        </p:spPr>
        <p:txBody>
          <a:bodyPr anchorCtr="0" anchor="b" bIns="91425" lIns="91425" rIns="91425" tIns="91425">
            <a:noAutofit/>
          </a:bodyPr>
          <a:lstStyle/>
          <a:p>
            <a:pPr lvl="0" rtl="0">
              <a:spcBef>
                <a:spcPts val="0"/>
              </a:spcBef>
              <a:buNone/>
            </a:pPr>
            <a:r>
              <a:rPr lang="en-US">
                <a:solidFill>
                  <a:schemeClr val="lt1"/>
                </a:solidFill>
                <a:latin typeface="Calibri"/>
                <a:ea typeface="Calibri"/>
                <a:cs typeface="Calibri"/>
                <a:sym typeface="Calibri"/>
              </a:rPr>
              <a:t>比較不同組別的行為模式 (2/2)</a:t>
            </a:r>
          </a:p>
        </p:txBody>
      </p:sp>
      <p:sp>
        <p:nvSpPr>
          <p:cNvPr id="1020" name="Shape 1020"/>
          <p:cNvSpPr txBox="1"/>
          <p:nvPr>
            <p:ph idx="1" type="body"/>
          </p:nvPr>
        </p:nvSpPr>
        <p:spPr>
          <a:xfrm>
            <a:off x="630237" y="1333500"/>
            <a:ext cx="3868800" cy="823799"/>
          </a:xfrm>
          <a:prstGeom prst="rect">
            <a:avLst/>
          </a:prstGeom>
        </p:spPr>
        <p:txBody>
          <a:bodyPr anchorCtr="0" anchor="b" bIns="91425" lIns="91425" rIns="91425" tIns="91425">
            <a:noAutofit/>
          </a:bodyPr>
          <a:lstStyle/>
          <a:p>
            <a:pPr lvl="0" rtl="0">
              <a:spcBef>
                <a:spcPts val="0"/>
              </a:spcBef>
              <a:buNone/>
            </a:pPr>
            <a:r>
              <a:rPr b="1" lang="en-US"/>
              <a:t>實驗組的觀察序列</a:t>
            </a:r>
          </a:p>
        </p:txBody>
      </p:sp>
      <p:sp>
        <p:nvSpPr>
          <p:cNvPr id="1021" name="Shape 1021"/>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rtl="0">
              <a:spcBef>
                <a:spcPts val="0"/>
              </a:spcBef>
              <a:buClr>
                <a:srgbClr val="000000"/>
              </a:buClr>
              <a:buSzPct val="25000"/>
              <a:buFont typeface="Arial"/>
              <a:buNone/>
            </a:pPr>
            <a:fld id="{00000000-1234-1234-1234-123412341234}" type="slidenum">
              <a:rPr lang="en-US"/>
              <a:t>‹#›</a:t>
            </a:fld>
          </a:p>
        </p:txBody>
      </p:sp>
      <p:sp>
        <p:nvSpPr>
          <p:cNvPr id="1022" name="Shape 1022"/>
          <p:cNvSpPr txBox="1"/>
          <p:nvPr>
            <p:ph idx="2" type="body"/>
          </p:nvPr>
        </p:nvSpPr>
        <p:spPr>
          <a:xfrm>
            <a:off x="630237" y="2157413"/>
            <a:ext cx="3868800" cy="4032300"/>
          </a:xfrm>
          <a:prstGeom prst="rect">
            <a:avLst/>
          </a:prstGeom>
        </p:spPr>
        <p:txBody>
          <a:bodyPr anchorCtr="0" anchor="t" bIns="91425" lIns="91425" rIns="91425" tIns="91425">
            <a:noAutofit/>
          </a:bodyPr>
          <a:lstStyle/>
          <a:p>
            <a:pPr lvl="0" rtl="0">
              <a:spcBef>
                <a:spcPts val="0"/>
              </a:spcBef>
              <a:buNone/>
            </a:pPr>
            <a:r>
              <a:t/>
            </a:r>
            <a:endParaRPr/>
          </a:p>
        </p:txBody>
      </p:sp>
      <p:sp>
        <p:nvSpPr>
          <p:cNvPr id="1023" name="Shape 1023"/>
          <p:cNvSpPr txBox="1"/>
          <p:nvPr>
            <p:ph idx="3" type="body"/>
          </p:nvPr>
        </p:nvSpPr>
        <p:spPr>
          <a:xfrm>
            <a:off x="4629150" y="1333500"/>
            <a:ext cx="3887700" cy="823799"/>
          </a:xfrm>
          <a:prstGeom prst="rect">
            <a:avLst/>
          </a:prstGeom>
        </p:spPr>
        <p:txBody>
          <a:bodyPr anchorCtr="0" anchor="b" bIns="91425" lIns="91425" rIns="91425" tIns="91425">
            <a:noAutofit/>
          </a:bodyPr>
          <a:lstStyle/>
          <a:p>
            <a:pPr lvl="0" rtl="0">
              <a:spcBef>
                <a:spcPts val="0"/>
              </a:spcBef>
              <a:buNone/>
            </a:pPr>
            <a:r>
              <a:rPr b="1" lang="en-US">
                <a:solidFill>
                  <a:schemeClr val="dk1"/>
                </a:solidFill>
              </a:rPr>
              <a:t>控制組的觀察序列</a:t>
            </a:r>
          </a:p>
        </p:txBody>
      </p:sp>
      <p:sp>
        <p:nvSpPr>
          <p:cNvPr id="1024" name="Shape 1024"/>
          <p:cNvSpPr txBox="1"/>
          <p:nvPr>
            <p:ph idx="4" type="body"/>
          </p:nvPr>
        </p:nvSpPr>
        <p:spPr>
          <a:xfrm>
            <a:off x="4629150" y="2157413"/>
            <a:ext cx="3887700" cy="4032300"/>
          </a:xfrm>
          <a:prstGeom prst="rect">
            <a:avLst/>
          </a:prstGeom>
        </p:spPr>
        <p:txBody>
          <a:bodyPr anchorCtr="0" anchor="t" bIns="91425" lIns="91425" rIns="91425" tIns="91425">
            <a:noAutofit/>
          </a:bodyPr>
          <a:lstStyle/>
          <a:p>
            <a:pPr lvl="0" rtl="0">
              <a:spcBef>
                <a:spcPts val="0"/>
              </a:spcBef>
              <a:buNone/>
            </a:pPr>
            <a:r>
              <a:t/>
            </a:r>
            <a:endParaRPr/>
          </a:p>
        </p:txBody>
      </p:sp>
      <p:pic>
        <p:nvPicPr>
          <p:cNvPr descr="user,male,member,profile,person,people,human,man,account" id="1025" name="Shape 1025"/>
          <p:cNvPicPr preferRelativeResize="0"/>
          <p:nvPr/>
        </p:nvPicPr>
        <p:blipFill rotWithShape="1">
          <a:blip r:embed="rId3">
            <a:alphaModFix/>
          </a:blip>
          <a:srcRect b="0" l="0" r="0" t="0"/>
          <a:stretch/>
        </p:blipFill>
        <p:spPr>
          <a:xfrm>
            <a:off x="1359949" y="2309823"/>
            <a:ext cx="1102800" cy="1102799"/>
          </a:xfrm>
          <a:prstGeom prst="rect">
            <a:avLst/>
          </a:prstGeom>
          <a:noFill/>
          <a:ln>
            <a:noFill/>
          </a:ln>
        </p:spPr>
      </p:pic>
      <p:pic>
        <p:nvPicPr>
          <p:cNvPr descr="user,female,profile,member,person,people,human,woman,account" id="1026" name="Shape 1026"/>
          <p:cNvPicPr preferRelativeResize="0"/>
          <p:nvPr/>
        </p:nvPicPr>
        <p:blipFill rotWithShape="1">
          <a:blip r:embed="rId4">
            <a:alphaModFix/>
          </a:blip>
          <a:srcRect b="0" l="0" r="0" t="0"/>
          <a:stretch/>
        </p:blipFill>
        <p:spPr>
          <a:xfrm>
            <a:off x="5368083" y="2309832"/>
            <a:ext cx="1102800" cy="1102800"/>
          </a:xfrm>
          <a:prstGeom prst="rect">
            <a:avLst/>
          </a:prstGeom>
          <a:noFill/>
          <a:ln>
            <a:noFill/>
          </a:ln>
        </p:spPr>
      </p:pic>
      <p:pic>
        <p:nvPicPr>
          <p:cNvPr descr="user,male,member,profile,person,people,human,man,account" id="1027" name="Shape 1027"/>
          <p:cNvPicPr preferRelativeResize="0"/>
          <p:nvPr/>
        </p:nvPicPr>
        <p:blipFill rotWithShape="1">
          <a:blip r:embed="rId3">
            <a:alphaModFix/>
          </a:blip>
          <a:srcRect b="0" l="0" r="0" t="0"/>
          <a:stretch/>
        </p:blipFill>
        <p:spPr>
          <a:xfrm>
            <a:off x="1541524" y="2477423"/>
            <a:ext cx="1102800" cy="1102799"/>
          </a:xfrm>
          <a:prstGeom prst="rect">
            <a:avLst/>
          </a:prstGeom>
          <a:noFill/>
          <a:ln>
            <a:noFill/>
          </a:ln>
        </p:spPr>
      </p:pic>
      <p:pic>
        <p:nvPicPr>
          <p:cNvPr descr="user,male,member,profile,person,people,human,man,account" id="1028" name="Shape 1028"/>
          <p:cNvPicPr preferRelativeResize="0"/>
          <p:nvPr/>
        </p:nvPicPr>
        <p:blipFill rotWithShape="1">
          <a:blip r:embed="rId3">
            <a:alphaModFix/>
          </a:blip>
          <a:srcRect b="0" l="0" r="0" t="0"/>
          <a:stretch/>
        </p:blipFill>
        <p:spPr>
          <a:xfrm>
            <a:off x="1820874" y="2661798"/>
            <a:ext cx="1102800" cy="1102799"/>
          </a:xfrm>
          <a:prstGeom prst="rect">
            <a:avLst/>
          </a:prstGeom>
          <a:noFill/>
          <a:ln>
            <a:noFill/>
          </a:ln>
        </p:spPr>
      </p:pic>
      <p:pic>
        <p:nvPicPr>
          <p:cNvPr descr="user,male,member,profile,person,people,human,man,account" id="1029" name="Shape 1029"/>
          <p:cNvPicPr preferRelativeResize="0"/>
          <p:nvPr/>
        </p:nvPicPr>
        <p:blipFill rotWithShape="1">
          <a:blip r:embed="rId3">
            <a:alphaModFix/>
          </a:blip>
          <a:srcRect b="0" l="0" r="0" t="0"/>
          <a:stretch/>
        </p:blipFill>
        <p:spPr>
          <a:xfrm>
            <a:off x="2013249" y="2877598"/>
            <a:ext cx="1102800" cy="1102799"/>
          </a:xfrm>
          <a:prstGeom prst="rect">
            <a:avLst/>
          </a:prstGeom>
          <a:noFill/>
          <a:ln>
            <a:noFill/>
          </a:ln>
        </p:spPr>
      </p:pic>
      <p:pic>
        <p:nvPicPr>
          <p:cNvPr descr="user,male,member,profile,person,people,human,man,account" id="1030" name="Shape 1030"/>
          <p:cNvPicPr preferRelativeResize="0"/>
          <p:nvPr/>
        </p:nvPicPr>
        <p:blipFill rotWithShape="1">
          <a:blip r:embed="rId3">
            <a:alphaModFix/>
          </a:blip>
          <a:srcRect b="0" l="0" r="0" t="0"/>
          <a:stretch/>
        </p:blipFill>
        <p:spPr>
          <a:xfrm>
            <a:off x="2184024" y="3038923"/>
            <a:ext cx="1102800" cy="1102799"/>
          </a:xfrm>
          <a:prstGeom prst="rect">
            <a:avLst/>
          </a:prstGeom>
          <a:noFill/>
          <a:ln>
            <a:noFill/>
          </a:ln>
        </p:spPr>
      </p:pic>
      <p:pic>
        <p:nvPicPr>
          <p:cNvPr descr="user,female,profile,member,person,people,human,woman,account" id="1031" name="Shape 1031"/>
          <p:cNvPicPr preferRelativeResize="0"/>
          <p:nvPr/>
        </p:nvPicPr>
        <p:blipFill rotWithShape="1">
          <a:blip r:embed="rId4">
            <a:alphaModFix/>
          </a:blip>
          <a:srcRect b="0" l="0" r="0" t="0"/>
          <a:stretch/>
        </p:blipFill>
        <p:spPr>
          <a:xfrm>
            <a:off x="5493808" y="2561232"/>
            <a:ext cx="1102800" cy="1102800"/>
          </a:xfrm>
          <a:prstGeom prst="rect">
            <a:avLst/>
          </a:prstGeom>
          <a:noFill/>
          <a:ln>
            <a:noFill/>
          </a:ln>
        </p:spPr>
      </p:pic>
      <p:pic>
        <p:nvPicPr>
          <p:cNvPr descr="user,female,profile,member,person,people,human,woman,account" id="1032" name="Shape 1032"/>
          <p:cNvPicPr preferRelativeResize="0"/>
          <p:nvPr/>
        </p:nvPicPr>
        <p:blipFill rotWithShape="1">
          <a:blip r:embed="rId4">
            <a:alphaModFix/>
          </a:blip>
          <a:srcRect b="0" l="0" r="0" t="0"/>
          <a:stretch/>
        </p:blipFill>
        <p:spPr>
          <a:xfrm>
            <a:off x="5773158" y="2756782"/>
            <a:ext cx="1102800" cy="1102800"/>
          </a:xfrm>
          <a:prstGeom prst="rect">
            <a:avLst/>
          </a:prstGeom>
          <a:noFill/>
          <a:ln>
            <a:noFill/>
          </a:ln>
        </p:spPr>
      </p:pic>
      <p:pic>
        <p:nvPicPr>
          <p:cNvPr descr="user,female,profile,member,person,people,human,woman,account" id="1033" name="Shape 1033"/>
          <p:cNvPicPr preferRelativeResize="0"/>
          <p:nvPr/>
        </p:nvPicPr>
        <p:blipFill rotWithShape="1">
          <a:blip r:embed="rId4">
            <a:alphaModFix/>
          </a:blip>
          <a:srcRect b="0" l="0" r="0" t="0"/>
          <a:stretch/>
        </p:blipFill>
        <p:spPr>
          <a:xfrm>
            <a:off x="5954733" y="2877607"/>
            <a:ext cx="1102800" cy="1102800"/>
          </a:xfrm>
          <a:prstGeom prst="rect">
            <a:avLst/>
          </a:prstGeom>
          <a:noFill/>
          <a:ln>
            <a:noFill/>
          </a:ln>
        </p:spPr>
      </p:pic>
      <p:pic>
        <p:nvPicPr>
          <p:cNvPr descr="user,female,profile,member,person,people,human,woman,account" id="1034" name="Shape 1034"/>
          <p:cNvPicPr preferRelativeResize="0"/>
          <p:nvPr/>
        </p:nvPicPr>
        <p:blipFill rotWithShape="1">
          <a:blip r:embed="rId4">
            <a:alphaModFix/>
          </a:blip>
          <a:srcRect b="0" l="0" r="0" t="0"/>
          <a:stretch/>
        </p:blipFill>
        <p:spPr>
          <a:xfrm>
            <a:off x="6205508" y="3038932"/>
            <a:ext cx="1102800" cy="1102800"/>
          </a:xfrm>
          <a:prstGeom prst="rect">
            <a:avLst/>
          </a:prstGeom>
          <a:noFill/>
          <a:ln>
            <a:noFill/>
          </a:ln>
        </p:spPr>
      </p:pic>
      <p:pic>
        <p:nvPicPr>
          <p:cNvPr descr="user,female,profile,member,person,people,human,woman,account" id="1035" name="Shape 1035"/>
          <p:cNvPicPr preferRelativeResize="0"/>
          <p:nvPr/>
        </p:nvPicPr>
        <p:blipFill rotWithShape="1">
          <a:blip r:embed="rId4">
            <a:alphaModFix/>
          </a:blip>
          <a:srcRect b="0" l="0" r="0" t="0"/>
          <a:stretch/>
        </p:blipFill>
        <p:spPr>
          <a:xfrm>
            <a:off x="6596608" y="3166307"/>
            <a:ext cx="1102800" cy="1102800"/>
          </a:xfrm>
          <a:prstGeom prst="rect">
            <a:avLst/>
          </a:prstGeom>
          <a:noFill/>
          <a:ln>
            <a:noFill/>
          </a:ln>
        </p:spPr>
      </p:pic>
      <p:graphicFrame>
        <p:nvGraphicFramePr>
          <p:cNvPr id="1036" name="Shape 1036"/>
          <p:cNvGraphicFramePr/>
          <p:nvPr/>
        </p:nvGraphicFramePr>
        <p:xfrm>
          <a:off x="732868" y="3590416"/>
          <a:ext cx="3000000" cy="2999999"/>
        </p:xfrm>
        <a:graphic>
          <a:graphicData uri="http://schemas.openxmlformats.org/drawingml/2006/table">
            <a:tbl>
              <a:tblPr>
                <a:noFill/>
                <a:tableStyleId>{72605580-CAF3-42C0-B2D6-0B227B4C2BBD}</a:tableStyleId>
              </a:tblPr>
              <a:tblGrid>
                <a:gridCol w="1101925"/>
                <a:gridCol w="825075"/>
                <a:gridCol w="846125"/>
                <a:gridCol w="890425"/>
              </a:tblGrid>
              <a:tr h="550025">
                <a:tc>
                  <a:txBody>
                    <a:bodyPr>
                      <a:noAutofit/>
                    </a:bodyPr>
                    <a:lstStyle/>
                    <a:p>
                      <a:pPr indent="0" lvl="0" marL="0" marR="0" rtl="0" algn="l">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r>
              <a:tr h="415925">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0.57</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1.51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-1.95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-1.56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-1.66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solidFill>
                            <a:srgbClr val="FF0000"/>
                          </a:solidFill>
                        </a:rPr>
                        <a:t>2.78</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1.12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0.42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-1.20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graphicFrame>
        <p:nvGraphicFramePr>
          <p:cNvPr id="1037" name="Shape 1037"/>
          <p:cNvGraphicFramePr/>
          <p:nvPr/>
        </p:nvGraphicFramePr>
        <p:xfrm>
          <a:off x="5048168" y="3590416"/>
          <a:ext cx="3000000" cy="2999999"/>
        </p:xfrm>
        <a:graphic>
          <a:graphicData uri="http://schemas.openxmlformats.org/drawingml/2006/table">
            <a:tbl>
              <a:tblPr>
                <a:noFill/>
                <a:tableStyleId>{72605580-CAF3-42C0-B2D6-0B227B4C2BBD}</a:tableStyleId>
              </a:tblPr>
              <a:tblGrid>
                <a:gridCol w="1101925"/>
                <a:gridCol w="825075"/>
                <a:gridCol w="846125"/>
                <a:gridCol w="890425"/>
              </a:tblGrid>
              <a:tr h="550025">
                <a:tc>
                  <a:txBody>
                    <a:bodyPr>
                      <a:noAutofit/>
                    </a:bodyPr>
                    <a:lstStyle/>
                    <a:p>
                      <a:pPr indent="0" lvl="0" marL="0" marR="0" rtl="0" algn="l">
                        <a:lnSpc>
                          <a:spcPct val="100000"/>
                        </a:lnSpc>
                        <a:spcBef>
                          <a:spcPts val="0"/>
                        </a:spcBef>
                        <a:spcAft>
                          <a:spcPts val="0"/>
                        </a:spcAft>
                        <a:buNone/>
                      </a:pPr>
                      <a:r>
                        <a:t/>
                      </a:r>
                      <a:endParaRPr b="1" sz="1800">
                        <a:solidFill>
                          <a:srgbClr val="FFFFFF"/>
                        </a:solidFill>
                      </a:endParaRP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gridSpan="3">
                  <a:txBody>
                    <a:bodyPr>
                      <a:noAutofit/>
                    </a:bodyPr>
                    <a:lstStyle/>
                    <a:p>
                      <a:pPr indent="0" lvl="0" marL="0" marR="0" rtl="0" algn="ctr">
                        <a:lnSpc>
                          <a:spcPct val="119791"/>
                        </a:lnSpc>
                        <a:spcBef>
                          <a:spcPts val="0"/>
                        </a:spcBef>
                        <a:spcAft>
                          <a:spcPts val="0"/>
                        </a:spcAft>
                        <a:buNone/>
                      </a:pPr>
                      <a:r>
                        <a:rPr b="1" lang="en-US" sz="2400">
                          <a:solidFill>
                            <a:srgbClr val="FFFFFF"/>
                          </a:solidFill>
                        </a:rPr>
                        <a:t>目標編碼, lag 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hMerge="1"/>
                <a:tc hMerge="1"/>
              </a:tr>
              <a:tr h="415925">
                <a:tc>
                  <a:txBody>
                    <a:bodyPr>
                      <a:noAutofit/>
                    </a:bodyPr>
                    <a:lstStyle/>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給定編碼</a:t>
                      </a:r>
                    </a:p>
                    <a:p>
                      <a:pPr indent="0" lvl="0" marL="0" marR="0" rtl="0" algn="ctr">
                        <a:lnSpc>
                          <a:spcPct val="100000"/>
                        </a:lnSpc>
                        <a:spcBef>
                          <a:spcPts val="0"/>
                        </a:spcBef>
                        <a:spcAft>
                          <a:spcPts val="0"/>
                        </a:spcAft>
                        <a:buClr>
                          <a:schemeClr val="dk1"/>
                        </a:buClr>
                        <a:buSzPct val="25000"/>
                        <a:buFont typeface="Cambria"/>
                        <a:buNone/>
                      </a:pPr>
                      <a:r>
                        <a:rPr b="1" lang="en-US" sz="1800">
                          <a:solidFill>
                            <a:srgbClr val="FFFFFF"/>
                          </a:solidFill>
                        </a:rPr>
                        <a:t>lag 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A</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lvl="0" rtl="0" algn="r">
                        <a:spcBef>
                          <a:spcPts val="0"/>
                        </a:spcBef>
                        <a:buNone/>
                      </a:pPr>
                      <a:r>
                        <a:rPr lang="en-US" sz="2400"/>
                        <a:t>0.31</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1.46</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B</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-0.78</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lvl="0" rtl="0" algn="r">
                        <a:spcBef>
                          <a:spcPts val="0"/>
                        </a:spcBef>
                        <a:buNone/>
                      </a:pPr>
                      <a:r>
                        <a:rPr lang="en-US" sz="2400"/>
                        <a:t>-0.32</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0.99</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E9EDF4"/>
                    </a:solidFill>
                  </a:tcPr>
                </a:tc>
              </a:tr>
              <a:tr h="550025">
                <a:tc>
                  <a:txBody>
                    <a:bodyPr>
                      <a:noAutofit/>
                    </a:bodyPr>
                    <a:lstStyle/>
                    <a:p>
                      <a:pPr indent="0" lvl="0" marL="0" marR="0" rtl="0" algn="ctr">
                        <a:lnSpc>
                          <a:spcPct val="119791"/>
                        </a:lnSpc>
                        <a:spcBef>
                          <a:spcPts val="0"/>
                        </a:spcBef>
                        <a:spcAft>
                          <a:spcPts val="0"/>
                        </a:spcAft>
                        <a:buClr>
                          <a:srgbClr val="FFFFFF"/>
                        </a:buClr>
                        <a:buSzPct val="25000"/>
                        <a:buFont typeface="Arial"/>
                        <a:buNone/>
                      </a:pPr>
                      <a:r>
                        <a:rPr b="1" lang="en-US" sz="2400" u="none" cap="none" strike="noStrike">
                          <a:solidFill>
                            <a:srgbClr val="FFFFFF"/>
                          </a:solidFill>
                          <a:latin typeface="Arial"/>
                          <a:ea typeface="Arial"/>
                          <a:cs typeface="Arial"/>
                          <a:sym typeface="Arial"/>
                        </a:rPr>
                        <a:t>C</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4F81BD"/>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solidFill>
                            <a:srgbClr val="FF0000"/>
                          </a:solidFill>
                        </a:rPr>
                        <a:t>2.68</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F4CCCC"/>
                    </a:solidFill>
                  </a:tcPr>
                </a:tc>
                <a:tc>
                  <a:txBody>
                    <a:bodyPr>
                      <a:noAutofit/>
                    </a:bodyPr>
                    <a:lstStyle/>
                    <a:p>
                      <a:pPr lvl="0" rtl="0" algn="r">
                        <a:spcBef>
                          <a:spcPts val="0"/>
                        </a:spcBef>
                        <a:buNone/>
                      </a:pPr>
                      <a:r>
                        <a:rPr lang="en-US" sz="2400"/>
                        <a:t>0</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c>
                  <a:txBody>
                    <a:bodyPr>
                      <a:noAutofit/>
                    </a:bodyPr>
                    <a:lstStyle/>
                    <a:p>
                      <a:pPr indent="0" lvl="0" marL="0" marR="0" rtl="0" algn="r">
                        <a:lnSpc>
                          <a:spcPct val="119791"/>
                        </a:lnSpc>
                        <a:spcBef>
                          <a:spcPts val="0"/>
                        </a:spcBef>
                        <a:spcAft>
                          <a:spcPts val="0"/>
                        </a:spcAft>
                        <a:buClr>
                          <a:srgbClr val="000000"/>
                        </a:buClr>
                        <a:buSzPct val="25000"/>
                        <a:buFont typeface="Arial"/>
                        <a:buNone/>
                      </a:pPr>
                      <a:r>
                        <a:rPr lang="en-US" sz="2400"/>
                        <a:t>-2.35</a:t>
                      </a:r>
                    </a:p>
                  </a:txBody>
                  <a:tcPr marT="25725" marB="25725" marR="25725" marL="25725" anchor="ctr">
                    <a:lnL cap="flat" cmpd="sng" w="9525">
                      <a:solidFill>
                        <a:srgbClr val="FFFFFF"/>
                      </a:solidFill>
                      <a:prstDash val="solid"/>
                      <a:round/>
                      <a:headEnd len="med" w="med" type="none"/>
                      <a:tailEnd len="med" w="med" type="none"/>
                    </a:lnL>
                    <a:lnR cap="flat" cmpd="sng" w="9525">
                      <a:solidFill>
                        <a:srgbClr val="FFFFFF"/>
                      </a:solidFill>
                      <a:prstDash val="solid"/>
                      <a:round/>
                      <a:headEnd len="med" w="med" type="none"/>
                      <a:tailEnd len="med" w="med" type="none"/>
                    </a:lnR>
                    <a:lnT cap="flat" cmpd="sng" w="9525">
                      <a:solidFill>
                        <a:srgbClr val="FFFFFF"/>
                      </a:solidFill>
                      <a:prstDash val="solid"/>
                      <a:round/>
                      <a:headEnd len="med" w="med" type="none"/>
                      <a:tailEnd len="med" w="med" type="none"/>
                    </a:lnT>
                    <a:lnB cap="flat" cmpd="sng" w="9525">
                      <a:solidFill>
                        <a:srgbClr val="FFFFFF"/>
                      </a:solidFill>
                      <a:prstDash val="solid"/>
                      <a:round/>
                      <a:headEnd len="med" w="med" type="none"/>
                      <a:tailEnd len="med" w="med" type="none"/>
                    </a:lnB>
                    <a:solidFill>
                      <a:srgbClr val="D0D8E8"/>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2" name="Shape 182"/>
        <p:cNvGrpSpPr/>
        <p:nvPr/>
      </p:nvGrpSpPr>
      <p:grpSpPr>
        <a:xfrm>
          <a:off x="0" y="0"/>
          <a:ext cx="0" cy="0"/>
          <a:chOff x="0" y="0"/>
          <a:chExt cx="0" cy="0"/>
        </a:xfrm>
      </p:grpSpPr>
      <p:sp>
        <p:nvSpPr>
          <p:cNvPr id="183" name="Shape 183"/>
          <p:cNvSpPr txBox="1"/>
          <p:nvPr>
            <p:ph type="title"/>
          </p:nvPr>
        </p:nvSpPr>
        <p:spPr>
          <a:xfrm>
            <a:off x="838200" y="571500"/>
            <a:ext cx="7162799" cy="559716"/>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2400" u="none" cap="none" strike="noStrike">
                <a:solidFill>
                  <a:schemeClr val="lt1"/>
                </a:solidFill>
                <a:latin typeface="Calibri"/>
                <a:ea typeface="Calibri"/>
                <a:cs typeface="Calibri"/>
                <a:sym typeface="Calibri"/>
              </a:rPr>
              <a:t>Bakeman(1986)</a:t>
            </a:r>
            <a:br>
              <a:rPr b="1" i="0" lang="en-US" sz="2400" u="none" cap="none" strike="noStrike">
                <a:solidFill>
                  <a:schemeClr val="lt1"/>
                </a:solidFill>
                <a:latin typeface="Calibri"/>
                <a:ea typeface="Calibri"/>
                <a:cs typeface="Calibri"/>
                <a:sym typeface="Calibri"/>
              </a:rPr>
            </a:br>
            <a:r>
              <a:rPr b="1" i="0" lang="en-US" sz="4000" u="none" cap="none" strike="noStrike">
                <a:solidFill>
                  <a:schemeClr val="lt1"/>
                </a:solidFill>
                <a:latin typeface="Calibri"/>
                <a:ea typeface="Calibri"/>
                <a:cs typeface="Calibri"/>
                <a:sym typeface="Calibri"/>
              </a:rPr>
              <a:t>序列分析介紹目錄</a:t>
            </a:r>
          </a:p>
        </p:txBody>
      </p:sp>
      <p:sp>
        <p:nvSpPr>
          <p:cNvPr id="184" name="Shape 184"/>
          <p:cNvSpPr txBox="1"/>
          <p:nvPr>
            <p:ph idx="1" type="body"/>
          </p:nvPr>
        </p:nvSpPr>
        <p:spPr>
          <a:xfrm>
            <a:off x="533400" y="1447800"/>
            <a:ext cx="4019549" cy="4876799"/>
          </a:xfrm>
          <a:prstGeom prst="rect">
            <a:avLst/>
          </a:prstGeom>
          <a:noFill/>
          <a:ln>
            <a:noFill/>
          </a:ln>
        </p:spPr>
        <p:txBody>
          <a:bodyPr anchorCtr="0" anchor="t" bIns="45700" lIns="91425" rIns="91425" tIns="45700">
            <a:noAutofit/>
          </a:bodyPr>
          <a:lstStyle/>
          <a:p>
            <a:pPr indent="-514350" lvl="0" marL="514350" marR="0" rtl="0" algn="l">
              <a:spcBef>
                <a:spcPts val="0"/>
              </a:spcBef>
              <a:spcAft>
                <a:spcPts val="0"/>
              </a:spcAft>
              <a:buClr>
                <a:schemeClr val="dk2"/>
              </a:buClr>
              <a:buSzPct val="100000"/>
              <a:buFont typeface="Calibri"/>
              <a:buAutoNum type="arabicPeriod"/>
            </a:pPr>
            <a:r>
              <a:rPr b="0" i="0" lang="en-US" sz="2800" u="none" cap="none" strike="noStrike">
                <a:solidFill>
                  <a:schemeClr val="dk1"/>
                </a:solidFill>
                <a:latin typeface="Cambria"/>
                <a:ea typeface="Cambria"/>
                <a:cs typeface="Cambria"/>
                <a:sym typeface="Cambria"/>
              </a:rPr>
              <a:t>介紹</a:t>
            </a:r>
          </a:p>
          <a:p>
            <a:pPr indent="-514350" lvl="0" marL="514350" marR="0" rtl="0" algn="l">
              <a:spcBef>
                <a:spcPts val="560"/>
              </a:spcBef>
              <a:spcAft>
                <a:spcPts val="0"/>
              </a:spcAft>
              <a:buClr>
                <a:schemeClr val="dk2"/>
              </a:buClr>
              <a:buSzPct val="100000"/>
              <a:buFont typeface="Calibri"/>
              <a:buAutoNum type="arabicPeriod"/>
            </a:pPr>
            <a:r>
              <a:rPr b="0" i="0" lang="en-US" sz="2800" u="none" cap="none" strike="noStrike">
                <a:solidFill>
                  <a:schemeClr val="dk1"/>
                </a:solidFill>
                <a:latin typeface="Cambria"/>
                <a:ea typeface="Cambria"/>
                <a:cs typeface="Cambria"/>
                <a:sym typeface="Cambria"/>
              </a:rPr>
              <a:t>開發編碼表</a:t>
            </a:r>
            <a:br>
              <a:rPr b="0" i="0" lang="en-US" sz="2800" u="none" cap="none" strike="noStrike">
                <a:solidFill>
                  <a:schemeClr val="dk1"/>
                </a:solidFill>
                <a:latin typeface="Cambria"/>
                <a:ea typeface="Cambria"/>
                <a:cs typeface="Cambria"/>
                <a:sym typeface="Cambria"/>
              </a:rPr>
            </a:br>
            <a:r>
              <a:rPr b="0" i="0" lang="en-US" sz="2400" u="none" cap="none" strike="noStrike">
                <a:solidFill>
                  <a:schemeClr val="dk1"/>
                </a:solidFill>
                <a:latin typeface="Cambria"/>
                <a:ea typeface="Cambria"/>
                <a:cs typeface="Cambria"/>
                <a:sym typeface="Cambria"/>
              </a:rPr>
              <a:t>(</a:t>
            </a:r>
            <a:r>
              <a:rPr lang="en-US">
                <a:solidFill>
                  <a:schemeClr val="dk1"/>
                </a:solidFill>
                <a:latin typeface="Cambria"/>
                <a:ea typeface="Cambria"/>
                <a:cs typeface="Cambria"/>
                <a:sym typeface="Cambria"/>
              </a:rPr>
              <a:t>c</a:t>
            </a:r>
            <a:r>
              <a:rPr b="0" i="0" lang="en-US" sz="2400" u="none" cap="none" strike="noStrike">
                <a:solidFill>
                  <a:schemeClr val="dk1"/>
                </a:solidFill>
                <a:latin typeface="Cambria"/>
                <a:ea typeface="Cambria"/>
                <a:cs typeface="Cambria"/>
                <a:sym typeface="Cambria"/>
              </a:rPr>
              <a:t>oding </a:t>
            </a:r>
            <a:r>
              <a:rPr lang="en-US">
                <a:solidFill>
                  <a:schemeClr val="dk1"/>
                </a:solidFill>
                <a:latin typeface="Cambria"/>
                <a:ea typeface="Cambria"/>
                <a:cs typeface="Cambria"/>
                <a:sym typeface="Cambria"/>
              </a:rPr>
              <a:t>s</a:t>
            </a:r>
            <a:r>
              <a:rPr b="0" i="0" lang="en-US" sz="2400" u="none" cap="none" strike="noStrike">
                <a:solidFill>
                  <a:schemeClr val="dk1"/>
                </a:solidFill>
                <a:latin typeface="Cambria"/>
                <a:ea typeface="Cambria"/>
                <a:cs typeface="Cambria"/>
                <a:sym typeface="Cambria"/>
              </a:rPr>
              <a:t>cheme)</a:t>
            </a:r>
          </a:p>
          <a:p>
            <a:pPr indent="-514350" lvl="0" marL="514350" marR="0" rtl="0" algn="l">
              <a:spcBef>
                <a:spcPts val="560"/>
              </a:spcBef>
              <a:spcAft>
                <a:spcPts val="0"/>
              </a:spcAft>
              <a:buClr>
                <a:schemeClr val="dk2"/>
              </a:buClr>
              <a:buSzPct val="100000"/>
              <a:buFont typeface="Calibri"/>
              <a:buAutoNum type="arabicPeriod"/>
            </a:pPr>
            <a:r>
              <a:rPr b="0" i="0" lang="en-US" sz="2800" u="none" cap="none" strike="noStrike">
                <a:solidFill>
                  <a:schemeClr val="dk1"/>
                </a:solidFill>
                <a:latin typeface="Cambria"/>
                <a:ea typeface="Cambria"/>
                <a:cs typeface="Cambria"/>
                <a:sym typeface="Cambria"/>
              </a:rPr>
              <a:t>記錄行為序列 </a:t>
            </a:r>
            <a:r>
              <a:rPr b="0" i="0" lang="en-US" sz="2400" u="none" cap="none" strike="noStrike">
                <a:solidFill>
                  <a:schemeClr val="dk1"/>
                </a:solidFill>
                <a:latin typeface="Cambria"/>
                <a:ea typeface="Cambria"/>
                <a:cs typeface="Cambria"/>
                <a:sym typeface="Cambria"/>
              </a:rPr>
              <a:t>(behavioral sequences)</a:t>
            </a:r>
          </a:p>
          <a:p>
            <a:pPr indent="-514350" lvl="0" marL="514350" marR="0" rtl="0" algn="l">
              <a:spcBef>
                <a:spcPts val="560"/>
              </a:spcBef>
              <a:spcAft>
                <a:spcPts val="0"/>
              </a:spcAft>
              <a:buClr>
                <a:schemeClr val="dk2"/>
              </a:buClr>
              <a:buSzPct val="100000"/>
              <a:buFont typeface="Calibri"/>
              <a:buAutoNum type="arabicPeriod"/>
            </a:pPr>
            <a:r>
              <a:rPr b="0" i="0" lang="en-US" sz="2800" u="none" cap="none" strike="noStrike">
                <a:solidFill>
                  <a:schemeClr val="dk1"/>
                </a:solidFill>
                <a:latin typeface="Cambria"/>
                <a:ea typeface="Cambria"/>
                <a:cs typeface="Cambria"/>
                <a:sym typeface="Cambria"/>
              </a:rPr>
              <a:t>評估觀察者一致性 </a:t>
            </a:r>
            <a:r>
              <a:rPr b="0" i="0" lang="en-US" sz="2400" u="none" cap="none" strike="noStrike">
                <a:solidFill>
                  <a:schemeClr val="dk1"/>
                </a:solidFill>
                <a:latin typeface="Cambria"/>
                <a:ea typeface="Cambria"/>
                <a:cs typeface="Cambria"/>
                <a:sym typeface="Cambria"/>
              </a:rPr>
              <a:t>(observer agreement)</a:t>
            </a:r>
          </a:p>
          <a:p>
            <a:pPr indent="-514350" lvl="0" marL="514350" marR="0" rtl="0" algn="l">
              <a:spcBef>
                <a:spcPts val="560"/>
              </a:spcBef>
              <a:spcAft>
                <a:spcPts val="0"/>
              </a:spcAft>
              <a:buClr>
                <a:schemeClr val="dk2"/>
              </a:buClr>
              <a:buSzPct val="100000"/>
              <a:buFont typeface="Calibri"/>
              <a:buAutoNum type="arabicPeriod"/>
            </a:pPr>
            <a:r>
              <a:rPr b="0" i="0" lang="en-US" sz="2800" u="none" cap="none" strike="noStrike">
                <a:solidFill>
                  <a:schemeClr val="dk1"/>
                </a:solidFill>
                <a:latin typeface="Cambria"/>
                <a:ea typeface="Cambria"/>
                <a:cs typeface="Cambria"/>
                <a:sym typeface="Cambria"/>
              </a:rPr>
              <a:t>呈現觀察資料</a:t>
            </a:r>
          </a:p>
        </p:txBody>
      </p:sp>
      <p:sp>
        <p:nvSpPr>
          <p:cNvPr id="185" name="Shape 185"/>
          <p:cNvSpPr txBox="1"/>
          <p:nvPr>
            <p:ph idx="2" type="body"/>
          </p:nvPr>
        </p:nvSpPr>
        <p:spPr>
          <a:xfrm>
            <a:off x="4705350" y="1447800"/>
            <a:ext cx="4019549" cy="4876799"/>
          </a:xfrm>
          <a:prstGeom prst="rect">
            <a:avLst/>
          </a:prstGeom>
          <a:noFill/>
          <a:ln>
            <a:noFill/>
          </a:ln>
        </p:spPr>
        <p:txBody>
          <a:bodyPr anchorCtr="0" anchor="t" bIns="45700" lIns="91425" rIns="91425" tIns="45700">
            <a:noAutofit/>
          </a:bodyPr>
          <a:lstStyle/>
          <a:p>
            <a:pPr indent="-514350" lvl="0" marL="514350" marR="0" rtl="0" algn="l">
              <a:spcBef>
                <a:spcPts val="0"/>
              </a:spcBef>
              <a:spcAft>
                <a:spcPts val="0"/>
              </a:spcAft>
              <a:buClr>
                <a:schemeClr val="dk2"/>
              </a:buClr>
              <a:buSzPct val="100000"/>
              <a:buFont typeface="Calibri"/>
              <a:buAutoNum type="arabicPeriod" startAt="6"/>
            </a:pPr>
            <a:r>
              <a:rPr b="0" i="0" lang="en-US" sz="2800" u="none" cap="none" strike="noStrike">
                <a:solidFill>
                  <a:schemeClr val="dk1"/>
                </a:solidFill>
                <a:latin typeface="Cambria"/>
                <a:ea typeface="Cambria"/>
                <a:cs typeface="Cambria"/>
                <a:sym typeface="Cambria"/>
              </a:rPr>
              <a:t>分析序列資料: 第1步</a:t>
            </a:r>
          </a:p>
          <a:p>
            <a:pPr indent="-514350" lvl="0" marL="514350" marR="0" rtl="0" algn="l">
              <a:spcBef>
                <a:spcPts val="560"/>
              </a:spcBef>
              <a:spcAft>
                <a:spcPts val="0"/>
              </a:spcAft>
              <a:buClr>
                <a:schemeClr val="dk2"/>
              </a:buClr>
              <a:buSzPct val="100000"/>
              <a:buFont typeface="Calibri"/>
              <a:buAutoNum type="arabicPeriod" startAt="6"/>
            </a:pPr>
            <a:r>
              <a:rPr b="0" i="0" lang="en-US" sz="2800" u="none" cap="none" strike="noStrike">
                <a:solidFill>
                  <a:schemeClr val="dk1"/>
                </a:solidFill>
                <a:latin typeface="Cambria"/>
                <a:ea typeface="Cambria"/>
                <a:cs typeface="Cambria"/>
                <a:sym typeface="Cambria"/>
              </a:rPr>
              <a:t>分析事件序列 </a:t>
            </a:r>
            <a:br>
              <a:rPr b="0" i="0" lang="en-US" sz="2800" u="none" cap="none" strike="noStrike">
                <a:solidFill>
                  <a:schemeClr val="dk1"/>
                </a:solidFill>
                <a:latin typeface="Cambria"/>
                <a:ea typeface="Cambria"/>
                <a:cs typeface="Cambria"/>
                <a:sym typeface="Cambria"/>
              </a:rPr>
            </a:br>
            <a:r>
              <a:rPr b="0" i="0" lang="en-US" sz="2400" u="none" cap="none" strike="noStrike">
                <a:solidFill>
                  <a:schemeClr val="dk1"/>
                </a:solidFill>
                <a:latin typeface="Cambria"/>
                <a:ea typeface="Cambria"/>
                <a:cs typeface="Cambria"/>
                <a:sym typeface="Cambria"/>
              </a:rPr>
              <a:t>(event sequences)</a:t>
            </a:r>
          </a:p>
          <a:p>
            <a:pPr indent="-514350" lvl="0" marL="514350" marR="0" rtl="0" algn="l">
              <a:spcBef>
                <a:spcPts val="560"/>
              </a:spcBef>
              <a:spcAft>
                <a:spcPts val="0"/>
              </a:spcAft>
              <a:buClr>
                <a:schemeClr val="dk2"/>
              </a:buClr>
              <a:buSzPct val="100000"/>
              <a:buFont typeface="Calibri"/>
              <a:buAutoNum type="arabicPeriod" startAt="6"/>
            </a:pPr>
            <a:r>
              <a:rPr b="0" i="0" lang="en-US" sz="2800" u="none" cap="none" strike="noStrike">
                <a:solidFill>
                  <a:schemeClr val="dk1"/>
                </a:solidFill>
                <a:latin typeface="Cambria"/>
                <a:ea typeface="Cambria"/>
                <a:cs typeface="Cambria"/>
                <a:sym typeface="Cambria"/>
              </a:rPr>
              <a:t>分析時間序列 </a:t>
            </a:r>
            <a:br>
              <a:rPr b="0" i="0" lang="en-US" sz="2800" u="none" cap="none" strike="noStrike">
                <a:solidFill>
                  <a:schemeClr val="dk1"/>
                </a:solidFill>
                <a:latin typeface="Cambria"/>
                <a:ea typeface="Cambria"/>
                <a:cs typeface="Cambria"/>
                <a:sym typeface="Cambria"/>
              </a:rPr>
            </a:br>
            <a:r>
              <a:rPr b="0" i="0" lang="en-US" sz="2400" u="none" cap="none" strike="noStrike">
                <a:solidFill>
                  <a:schemeClr val="dk1"/>
                </a:solidFill>
                <a:latin typeface="Cambria"/>
                <a:ea typeface="Cambria"/>
                <a:cs typeface="Cambria"/>
                <a:sym typeface="Cambria"/>
              </a:rPr>
              <a:t>(time sequences)</a:t>
            </a:r>
          </a:p>
          <a:p>
            <a:pPr indent="-514350" lvl="0" marL="514350" marR="0" rtl="0" algn="l">
              <a:spcBef>
                <a:spcPts val="560"/>
              </a:spcBef>
              <a:spcAft>
                <a:spcPts val="0"/>
              </a:spcAft>
              <a:buClr>
                <a:schemeClr val="dk2"/>
              </a:buClr>
              <a:buSzPct val="100000"/>
              <a:buFont typeface="Calibri"/>
              <a:buAutoNum type="arabicPeriod" startAt="6"/>
            </a:pPr>
            <a:r>
              <a:rPr b="0" i="0" lang="en-US" sz="2800" u="none" cap="none" strike="noStrike">
                <a:solidFill>
                  <a:schemeClr val="dk1"/>
                </a:solidFill>
                <a:latin typeface="Cambria"/>
                <a:ea typeface="Cambria"/>
                <a:cs typeface="Cambria"/>
                <a:sym typeface="Cambria"/>
              </a:rPr>
              <a:t>分析跨分類事件 </a:t>
            </a:r>
            <a:r>
              <a:rPr b="0" i="0" lang="en-US" sz="2400" u="none" cap="none" strike="noStrike">
                <a:solidFill>
                  <a:schemeClr val="dk1"/>
                </a:solidFill>
                <a:latin typeface="Cambria"/>
                <a:ea typeface="Cambria"/>
                <a:cs typeface="Cambria"/>
                <a:sym typeface="Cambria"/>
              </a:rPr>
              <a:t>(cross-classified events)</a:t>
            </a:r>
          </a:p>
          <a:p>
            <a:pPr indent="-514350" lvl="0" marL="514350" marR="0" rtl="0" algn="l">
              <a:spcBef>
                <a:spcPts val="560"/>
              </a:spcBef>
              <a:spcAft>
                <a:spcPts val="0"/>
              </a:spcAft>
              <a:buClr>
                <a:schemeClr val="dk2"/>
              </a:buClr>
              <a:buSzPct val="100000"/>
              <a:buFont typeface="Calibri"/>
              <a:buAutoNum type="arabicPeriod" startAt="6"/>
            </a:pPr>
            <a:r>
              <a:rPr b="0" i="0" lang="en-US" sz="2800" u="none" cap="none" strike="noStrike">
                <a:solidFill>
                  <a:schemeClr val="dk1"/>
                </a:solidFill>
                <a:latin typeface="Cambria"/>
                <a:ea typeface="Cambria"/>
                <a:cs typeface="Cambria"/>
                <a:sym typeface="Cambria"/>
              </a:rPr>
              <a:t>結語</a:t>
            </a:r>
          </a:p>
        </p:txBody>
      </p:sp>
      <p:sp>
        <p:nvSpPr>
          <p:cNvPr id="186" name="Shape 186"/>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187" name="Shape 187"/>
          <p:cNvSpPr txBox="1"/>
          <p:nvPr/>
        </p:nvSpPr>
        <p:spPr>
          <a:xfrm>
            <a:off x="395926" y="5977235"/>
            <a:ext cx="8328974" cy="46166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i="0" lang="en-US" sz="1200" u="none" cap="none" strike="noStrike">
                <a:solidFill>
                  <a:schemeClr val="dk1"/>
                </a:solidFill>
                <a:latin typeface="Cambria"/>
                <a:ea typeface="Cambria"/>
                <a:cs typeface="Cambria"/>
                <a:sym typeface="Cambria"/>
              </a:rPr>
              <a:t>Bakeman, R., &amp; Gottman, J. M. (19</a:t>
            </a:r>
            <a:r>
              <a:rPr lang="en-US" sz="1200">
                <a:solidFill>
                  <a:schemeClr val="dk1"/>
                </a:solidFill>
                <a:latin typeface="Cambria"/>
                <a:ea typeface="Cambria"/>
                <a:cs typeface="Cambria"/>
                <a:sym typeface="Cambria"/>
              </a:rPr>
              <a:t>86</a:t>
            </a:r>
            <a:r>
              <a:rPr b="0" i="0" lang="en-US" sz="1200" u="none" cap="none" strike="noStrike">
                <a:solidFill>
                  <a:schemeClr val="dk1"/>
                </a:solidFill>
                <a:latin typeface="Cambria"/>
                <a:ea typeface="Cambria"/>
                <a:cs typeface="Cambria"/>
                <a:sym typeface="Cambria"/>
              </a:rPr>
              <a:t>). </a:t>
            </a:r>
            <a:r>
              <a:rPr b="0" i="1" lang="en-US" sz="1200" u="none" cap="none" strike="noStrike">
                <a:solidFill>
                  <a:schemeClr val="dk1"/>
                </a:solidFill>
                <a:latin typeface="Cambria"/>
                <a:ea typeface="Cambria"/>
                <a:cs typeface="Cambria"/>
                <a:sym typeface="Cambria"/>
              </a:rPr>
              <a:t>Observing interaction: an introduction to sequential analysis</a:t>
            </a:r>
            <a:r>
              <a:rPr b="0" i="0" lang="en-US" sz="1200" u="none" cap="none" strike="noStrike">
                <a:solidFill>
                  <a:schemeClr val="dk1"/>
                </a:solidFill>
                <a:latin typeface="Cambria"/>
                <a:ea typeface="Cambria"/>
                <a:cs typeface="Cambria"/>
                <a:sym typeface="Cambria"/>
              </a:rPr>
              <a:t>. Cambridge: University Press.</a:t>
            </a: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1" name="Shape 1041"/>
        <p:cNvGrpSpPr/>
        <p:nvPr/>
      </p:nvGrpSpPr>
      <p:grpSpPr>
        <a:xfrm>
          <a:off x="0" y="0"/>
          <a:ext cx="0" cy="0"/>
          <a:chOff x="0" y="0"/>
          <a:chExt cx="0" cy="0"/>
        </a:xfrm>
      </p:grpSpPr>
      <p:sp>
        <p:nvSpPr>
          <p:cNvPr id="1042" name="Shape 1042"/>
          <p:cNvSpPr txBox="1"/>
          <p:nvPr>
            <p:ph type="title"/>
          </p:nvPr>
        </p:nvSpPr>
        <p:spPr>
          <a:xfrm>
            <a:off x="630237" y="365125"/>
            <a:ext cx="7886700" cy="782954"/>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lang="en-US">
                <a:solidFill>
                  <a:schemeClr val="lt1"/>
                </a:solidFill>
                <a:latin typeface="Calibri"/>
                <a:ea typeface="Calibri"/>
                <a:cs typeface="Calibri"/>
                <a:sym typeface="Calibri"/>
              </a:rPr>
              <a:t>切割時間區間</a:t>
            </a:r>
          </a:p>
        </p:txBody>
      </p:sp>
      <p:sp>
        <p:nvSpPr>
          <p:cNvPr id="1043" name="Shape 1043"/>
          <p:cNvSpPr txBox="1"/>
          <p:nvPr>
            <p:ph idx="1" type="body"/>
          </p:nvPr>
        </p:nvSpPr>
        <p:spPr>
          <a:xfrm>
            <a:off x="630237" y="1333500"/>
            <a:ext cx="3868737" cy="823912"/>
          </a:xfrm>
          <a:prstGeom prst="rect">
            <a:avLst/>
          </a:prstGeom>
          <a:noFill/>
          <a:ln>
            <a:noFill/>
          </a:ln>
        </p:spPr>
        <p:txBody>
          <a:bodyPr anchorCtr="0" anchor="b" bIns="45700" lIns="91425" rIns="91425" tIns="45700">
            <a:noAutofit/>
          </a:bodyPr>
          <a:lstStyle/>
          <a:p>
            <a:pPr indent="0" lvl="0" marL="0" marR="0" rtl="0" algn="ctr">
              <a:spcBef>
                <a:spcPts val="0"/>
              </a:spcBef>
              <a:spcAft>
                <a:spcPts val="0"/>
              </a:spcAft>
              <a:buClr>
                <a:schemeClr val="dk2"/>
              </a:buClr>
              <a:buSzPct val="25000"/>
              <a:buFont typeface="Noto Symbol"/>
              <a:buNone/>
            </a:pPr>
            <a:r>
              <a:rPr b="1" i="0" lang="en-US" sz="2400" u="none" cap="none" strike="noStrike">
                <a:solidFill>
                  <a:schemeClr val="dk1"/>
                </a:solidFill>
                <a:latin typeface="Cambria"/>
                <a:ea typeface="Cambria"/>
                <a:cs typeface="Cambria"/>
                <a:sym typeface="Cambria"/>
              </a:rPr>
              <a:t>第一階段</a:t>
            </a:r>
          </a:p>
        </p:txBody>
      </p:sp>
      <p:pic>
        <p:nvPicPr>
          <p:cNvPr id="1044" name="Shape 1044"/>
          <p:cNvPicPr preferRelativeResize="0"/>
          <p:nvPr>
            <p:ph idx="2" type="body"/>
          </p:nvPr>
        </p:nvPicPr>
        <p:blipFill rotWithShape="1">
          <a:blip r:embed="rId3">
            <a:alphaModFix/>
          </a:blip>
          <a:srcRect b="17948" l="0" r="0" t="0"/>
          <a:stretch/>
        </p:blipFill>
        <p:spPr>
          <a:xfrm>
            <a:off x="1561112" y="3148464"/>
            <a:ext cx="2007000" cy="1682100"/>
          </a:xfrm>
          <a:prstGeom prst="rect">
            <a:avLst/>
          </a:prstGeom>
          <a:noFill/>
          <a:ln>
            <a:noFill/>
          </a:ln>
        </p:spPr>
      </p:pic>
      <p:sp>
        <p:nvSpPr>
          <p:cNvPr id="1045" name="Shape 1045"/>
          <p:cNvSpPr txBox="1"/>
          <p:nvPr>
            <p:ph idx="3" type="body"/>
          </p:nvPr>
        </p:nvSpPr>
        <p:spPr>
          <a:xfrm>
            <a:off x="4629150" y="1333500"/>
            <a:ext cx="3887787" cy="823912"/>
          </a:xfrm>
          <a:prstGeom prst="rect">
            <a:avLst/>
          </a:prstGeom>
          <a:noFill/>
          <a:ln>
            <a:noFill/>
          </a:ln>
        </p:spPr>
        <p:txBody>
          <a:bodyPr anchorCtr="0" anchor="b" bIns="45700" lIns="91425" rIns="91425" tIns="45700">
            <a:noAutofit/>
          </a:bodyPr>
          <a:lstStyle/>
          <a:p>
            <a:pPr indent="0" lvl="0" marL="0" marR="0" rtl="0" algn="ctr">
              <a:spcBef>
                <a:spcPts val="0"/>
              </a:spcBef>
              <a:spcAft>
                <a:spcPts val="0"/>
              </a:spcAft>
              <a:buClr>
                <a:schemeClr val="dk2"/>
              </a:buClr>
              <a:buSzPct val="25000"/>
              <a:buFont typeface="Noto Symbol"/>
              <a:buNone/>
            </a:pPr>
            <a:r>
              <a:rPr b="1" i="0" lang="en-US" sz="2400" u="none" cap="none" strike="noStrike">
                <a:solidFill>
                  <a:schemeClr val="dk1"/>
                </a:solidFill>
                <a:latin typeface="Cambria"/>
                <a:ea typeface="Cambria"/>
                <a:cs typeface="Cambria"/>
                <a:sym typeface="Cambria"/>
              </a:rPr>
              <a:t>第二階段</a:t>
            </a:r>
          </a:p>
        </p:txBody>
      </p:sp>
      <p:pic>
        <p:nvPicPr>
          <p:cNvPr id="1046" name="Shape 1046"/>
          <p:cNvPicPr preferRelativeResize="0"/>
          <p:nvPr>
            <p:ph idx="4" type="body"/>
          </p:nvPr>
        </p:nvPicPr>
        <p:blipFill rotWithShape="1">
          <a:blip r:embed="rId4">
            <a:alphaModFix/>
          </a:blip>
          <a:srcRect b="0" l="0" r="0" t="0"/>
          <a:stretch/>
        </p:blipFill>
        <p:spPr>
          <a:xfrm>
            <a:off x="4594543" y="2625174"/>
            <a:ext cx="3956999" cy="3096600"/>
          </a:xfrm>
          <a:prstGeom prst="rect">
            <a:avLst/>
          </a:prstGeom>
          <a:noFill/>
          <a:ln>
            <a:noFill/>
          </a:ln>
        </p:spPr>
      </p:pic>
      <p:sp>
        <p:nvSpPr>
          <p:cNvPr id="1047" name="Shape 1047"/>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1048" name="Shape 1048"/>
          <p:cNvSpPr txBox="1"/>
          <p:nvPr/>
        </p:nvSpPr>
        <p:spPr>
          <a:xfrm>
            <a:off x="0" y="6019700"/>
            <a:ext cx="9070200" cy="533400"/>
          </a:xfrm>
          <a:prstGeom prst="rect">
            <a:avLst/>
          </a:prstGeom>
          <a:noFill/>
          <a:ln>
            <a:noFill/>
          </a:ln>
        </p:spPr>
        <p:txBody>
          <a:bodyPr anchorCtr="0" anchor="ctr" bIns="91425" lIns="91425" rIns="91425" tIns="91425">
            <a:noAutofit/>
          </a:bodyPr>
          <a:lstStyle/>
          <a:p>
            <a:pPr lvl="0" rtl="0">
              <a:spcBef>
                <a:spcPts val="0"/>
              </a:spcBef>
              <a:buNone/>
            </a:pPr>
            <a:r>
              <a:rPr lang="en-US" sz="1000"/>
              <a:t>范蔚敏（2011）。基於學習社群角色行為特徵之網路合作式學習分組策略及其討論歷程評估研究（碩士論文）。國立政治大學圖書資訊與檔案學研究所，國立政 治大學。上網日期：2015年5月31日，檢自：http://ndltd.ncl.edu.tw/cgi-bin/gs32/gsweb.cgi /ccd=X5LsV5/record?r1=1&amp;h1=1</a:t>
            </a: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2" name="Shape 1052"/>
        <p:cNvGrpSpPr/>
        <p:nvPr/>
      </p:nvGrpSpPr>
      <p:grpSpPr>
        <a:xfrm>
          <a:off x="0" y="0"/>
          <a:ext cx="0" cy="0"/>
          <a:chOff x="0" y="0"/>
          <a:chExt cx="0" cy="0"/>
        </a:xfrm>
      </p:grpSpPr>
      <p:sp>
        <p:nvSpPr>
          <p:cNvPr id="1053" name="Shape 1053"/>
          <p:cNvSpPr txBox="1"/>
          <p:nvPr>
            <p:ph type="title"/>
          </p:nvPr>
        </p:nvSpPr>
        <p:spPr>
          <a:xfrm>
            <a:off x="838200" y="571500"/>
            <a:ext cx="7162799" cy="583532"/>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lang="en-US">
                <a:solidFill>
                  <a:schemeClr val="lt1"/>
                </a:solidFill>
                <a:latin typeface="Calibri"/>
                <a:ea typeface="Calibri"/>
                <a:cs typeface="Calibri"/>
                <a:sym typeface="Calibri"/>
              </a:rPr>
              <a:t>深入分析不同研究對象 (1/2)</a:t>
            </a:r>
          </a:p>
        </p:txBody>
      </p:sp>
      <p:sp>
        <p:nvSpPr>
          <p:cNvPr id="1054" name="Shape 1054"/>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
        <p:nvSpPr>
          <p:cNvPr id="1055" name="Shape 1055"/>
          <p:cNvSpPr/>
          <p:nvPr/>
        </p:nvSpPr>
        <p:spPr>
          <a:xfrm>
            <a:off x="2774109" y="1963738"/>
            <a:ext cx="936624" cy="936624"/>
          </a:xfrm>
          <a:prstGeom prst="ellipse">
            <a:avLst/>
          </a:prstGeom>
          <a:solidFill>
            <a:schemeClr val="lt1"/>
          </a:solidFill>
          <a:ln cap="flat" cmpd="sng" w="12700">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0" i="0" lang="en-US" sz="4400" u="none" cap="none" strike="noStrike">
                <a:solidFill>
                  <a:schemeClr val="dk1"/>
                </a:solidFill>
                <a:latin typeface="Cambria"/>
                <a:ea typeface="Cambria"/>
                <a:cs typeface="Cambria"/>
                <a:sym typeface="Cambria"/>
              </a:rPr>
              <a:t>B</a:t>
            </a:r>
          </a:p>
        </p:txBody>
      </p:sp>
      <p:sp>
        <p:nvSpPr>
          <p:cNvPr id="1056" name="Shape 1056"/>
          <p:cNvSpPr/>
          <p:nvPr/>
        </p:nvSpPr>
        <p:spPr>
          <a:xfrm>
            <a:off x="6178083" y="1965325"/>
            <a:ext cx="936624" cy="935038"/>
          </a:xfrm>
          <a:prstGeom prst="ellipse">
            <a:avLst/>
          </a:prstGeom>
          <a:solidFill>
            <a:schemeClr val="lt1"/>
          </a:solidFill>
          <a:ln cap="flat" cmpd="sng" w="12700">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0" i="0" lang="en-US" sz="4400" u="none" cap="none" strike="noStrike">
                <a:solidFill>
                  <a:schemeClr val="dk1"/>
                </a:solidFill>
                <a:latin typeface="Cambria"/>
                <a:ea typeface="Cambria"/>
                <a:cs typeface="Cambria"/>
                <a:sym typeface="Cambria"/>
              </a:rPr>
              <a:t>C</a:t>
            </a:r>
          </a:p>
        </p:txBody>
      </p:sp>
      <p:cxnSp>
        <p:nvCxnSpPr>
          <p:cNvPr id="1057" name="Shape 1057"/>
          <p:cNvCxnSpPr>
            <a:stCxn id="1055" idx="6"/>
            <a:endCxn id="1056" idx="2"/>
          </p:cNvCxnSpPr>
          <p:nvPr/>
        </p:nvCxnSpPr>
        <p:spPr>
          <a:xfrm>
            <a:off x="3710734" y="2432050"/>
            <a:ext cx="2467200" cy="900"/>
          </a:xfrm>
          <a:prstGeom prst="straightConnector1">
            <a:avLst/>
          </a:prstGeom>
          <a:solidFill>
            <a:schemeClr val="accent1"/>
          </a:solidFill>
          <a:ln cap="flat" cmpd="sng" w="57150">
            <a:solidFill>
              <a:schemeClr val="dk1"/>
            </a:solidFill>
            <a:prstDash val="solid"/>
            <a:round/>
            <a:headEnd len="med" w="med" type="none"/>
            <a:tailEnd len="lg" w="lg" type="triangle"/>
          </a:ln>
        </p:spPr>
      </p:cxnSp>
      <p:sp>
        <p:nvSpPr>
          <p:cNvPr id="1058" name="Shape 1058"/>
          <p:cNvSpPr txBox="1"/>
          <p:nvPr/>
        </p:nvSpPr>
        <p:spPr>
          <a:xfrm>
            <a:off x="4312023" y="1963738"/>
            <a:ext cx="1389529" cy="367086"/>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13.58</a:t>
            </a:r>
          </a:p>
        </p:txBody>
      </p:sp>
      <p:sp>
        <p:nvSpPr>
          <p:cNvPr id="1059" name="Shape 1059"/>
          <p:cNvSpPr/>
          <p:nvPr/>
        </p:nvSpPr>
        <p:spPr>
          <a:xfrm>
            <a:off x="2774109" y="4177382"/>
            <a:ext cx="936624" cy="936624"/>
          </a:xfrm>
          <a:prstGeom prst="ellipse">
            <a:avLst/>
          </a:prstGeom>
          <a:solidFill>
            <a:schemeClr val="lt1"/>
          </a:solidFill>
          <a:ln cap="flat" cmpd="sng" w="12700">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0" i="0" lang="en-US" sz="4400" u="none" cap="none" strike="noStrike">
                <a:solidFill>
                  <a:schemeClr val="dk1"/>
                </a:solidFill>
                <a:latin typeface="Cambria"/>
                <a:ea typeface="Cambria"/>
                <a:cs typeface="Cambria"/>
                <a:sym typeface="Cambria"/>
              </a:rPr>
              <a:t>B</a:t>
            </a:r>
          </a:p>
        </p:txBody>
      </p:sp>
      <p:sp>
        <p:nvSpPr>
          <p:cNvPr id="1060" name="Shape 1060"/>
          <p:cNvSpPr/>
          <p:nvPr/>
        </p:nvSpPr>
        <p:spPr>
          <a:xfrm>
            <a:off x="6178083" y="4178969"/>
            <a:ext cx="936624" cy="935038"/>
          </a:xfrm>
          <a:prstGeom prst="ellipse">
            <a:avLst/>
          </a:prstGeom>
          <a:solidFill>
            <a:schemeClr val="lt1"/>
          </a:solidFill>
          <a:ln cap="flat" cmpd="sng" w="12700">
            <a:solidFill>
              <a:schemeClr val="dk1"/>
            </a:solidFill>
            <a:prstDash val="solid"/>
            <a:miter/>
            <a:headEnd len="med" w="med" type="none"/>
            <a:tailEnd len="med" w="med" type="none"/>
          </a:ln>
        </p:spPr>
        <p:txBody>
          <a:bodyPr anchorCtr="0" anchor="ctr" bIns="45700" lIns="91425" rIns="91425" tIns="45700">
            <a:noAutofit/>
          </a:bodyPr>
          <a:lstStyle/>
          <a:p>
            <a:pPr indent="0" lvl="0" marL="0" marR="0" rtl="0" algn="ctr">
              <a:spcBef>
                <a:spcPts val="0"/>
              </a:spcBef>
              <a:buSzPct val="25000"/>
              <a:buNone/>
            </a:pPr>
            <a:r>
              <a:rPr b="0" i="0" lang="en-US" sz="4400" u="none" cap="none" strike="noStrike">
                <a:solidFill>
                  <a:schemeClr val="dk1"/>
                </a:solidFill>
                <a:latin typeface="Cambria"/>
                <a:ea typeface="Cambria"/>
                <a:cs typeface="Cambria"/>
                <a:sym typeface="Cambria"/>
              </a:rPr>
              <a:t>C</a:t>
            </a:r>
          </a:p>
        </p:txBody>
      </p:sp>
      <p:cxnSp>
        <p:nvCxnSpPr>
          <p:cNvPr id="1061" name="Shape 1061"/>
          <p:cNvCxnSpPr>
            <a:stCxn id="1059" idx="7"/>
            <a:endCxn id="1060" idx="1"/>
          </p:cNvCxnSpPr>
          <p:nvPr/>
        </p:nvCxnSpPr>
        <p:spPr>
          <a:xfrm>
            <a:off x="3573569" y="4314547"/>
            <a:ext cx="2741700" cy="1500"/>
          </a:xfrm>
          <a:prstGeom prst="straightConnector1">
            <a:avLst/>
          </a:prstGeom>
          <a:solidFill>
            <a:schemeClr val="accent1"/>
          </a:solidFill>
          <a:ln cap="flat" cmpd="sng" w="57150">
            <a:solidFill>
              <a:schemeClr val="dk1"/>
            </a:solidFill>
            <a:prstDash val="solid"/>
            <a:round/>
            <a:headEnd len="med" w="med" type="none"/>
            <a:tailEnd len="lg" w="lg" type="triangle"/>
          </a:ln>
        </p:spPr>
      </p:cxnSp>
      <p:sp>
        <p:nvSpPr>
          <p:cNvPr id="1062" name="Shape 1062"/>
          <p:cNvSpPr txBox="1"/>
          <p:nvPr/>
        </p:nvSpPr>
        <p:spPr>
          <a:xfrm>
            <a:off x="4312023" y="3886819"/>
            <a:ext cx="1389600" cy="3672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8.93</a:t>
            </a:r>
          </a:p>
        </p:txBody>
      </p:sp>
      <p:pic>
        <p:nvPicPr>
          <p:cNvPr descr="user,male,member,profile,person,people,human,man,account" id="1063" name="Shape 1063"/>
          <p:cNvPicPr preferRelativeResize="0"/>
          <p:nvPr/>
        </p:nvPicPr>
        <p:blipFill rotWithShape="1">
          <a:blip r:embed="rId3">
            <a:alphaModFix/>
          </a:blip>
          <a:srcRect b="0" l="0" r="0" t="0"/>
          <a:stretch/>
        </p:blipFill>
        <p:spPr>
          <a:xfrm>
            <a:off x="3740312" y="3835983"/>
            <a:ext cx="666900" cy="666900"/>
          </a:xfrm>
          <a:prstGeom prst="rect">
            <a:avLst/>
          </a:prstGeom>
          <a:noFill/>
          <a:ln>
            <a:noFill/>
          </a:ln>
        </p:spPr>
      </p:pic>
      <p:cxnSp>
        <p:nvCxnSpPr>
          <p:cNvPr id="1064" name="Shape 1064"/>
          <p:cNvCxnSpPr>
            <a:stCxn id="1059" idx="5"/>
            <a:endCxn id="1060" idx="3"/>
          </p:cNvCxnSpPr>
          <p:nvPr/>
        </p:nvCxnSpPr>
        <p:spPr>
          <a:xfrm>
            <a:off x="3573569" y="4976841"/>
            <a:ext cx="2741700" cy="300"/>
          </a:xfrm>
          <a:prstGeom prst="straightConnector1">
            <a:avLst/>
          </a:prstGeom>
          <a:solidFill>
            <a:schemeClr val="accent1"/>
          </a:solidFill>
          <a:ln cap="flat" cmpd="sng" w="19050">
            <a:solidFill>
              <a:schemeClr val="dk1"/>
            </a:solidFill>
            <a:prstDash val="solid"/>
            <a:round/>
            <a:headEnd len="med" w="med" type="none"/>
            <a:tailEnd len="lg" w="lg" type="triangle"/>
          </a:ln>
        </p:spPr>
      </p:cxnSp>
      <p:sp>
        <p:nvSpPr>
          <p:cNvPr id="1065" name="Shape 1065"/>
          <p:cNvSpPr txBox="1"/>
          <p:nvPr/>
        </p:nvSpPr>
        <p:spPr>
          <a:xfrm>
            <a:off x="4312023" y="4999160"/>
            <a:ext cx="1389600" cy="3672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1800" u="none" cap="none" strike="noStrike">
                <a:solidFill>
                  <a:schemeClr val="dk1"/>
                </a:solidFill>
                <a:latin typeface="Cambria"/>
                <a:ea typeface="Cambria"/>
                <a:cs typeface="Cambria"/>
                <a:sym typeface="Cambria"/>
              </a:rPr>
              <a:t>0.53</a:t>
            </a:r>
          </a:p>
        </p:txBody>
      </p:sp>
      <p:sp>
        <p:nvSpPr>
          <p:cNvPr id="1066" name="Shape 1066"/>
          <p:cNvSpPr txBox="1"/>
          <p:nvPr/>
        </p:nvSpPr>
        <p:spPr>
          <a:xfrm>
            <a:off x="636493" y="5648927"/>
            <a:ext cx="8283300" cy="369300"/>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0" i="0" lang="en-US" sz="2400" u="none" cap="none" strike="noStrike">
                <a:solidFill>
                  <a:schemeClr val="dk1"/>
                </a:solidFill>
                <a:latin typeface="Cambria"/>
                <a:ea typeface="Cambria"/>
                <a:cs typeface="Cambria"/>
                <a:sym typeface="Cambria"/>
              </a:rPr>
              <a:t>各別分析男女不同性別的序列轉換，</a:t>
            </a:r>
          </a:p>
          <a:p>
            <a:pPr indent="0" lvl="0" marL="0" marR="0" rtl="0" algn="ctr">
              <a:spcBef>
                <a:spcPts val="0"/>
              </a:spcBef>
              <a:buSzPct val="25000"/>
              <a:buNone/>
            </a:pPr>
            <a:r>
              <a:rPr b="0" i="0" lang="en-US" sz="2400" u="none" cap="none" strike="noStrike">
                <a:solidFill>
                  <a:schemeClr val="dk1"/>
                </a:solidFill>
                <a:latin typeface="Cambria"/>
                <a:ea typeface="Cambria"/>
                <a:cs typeface="Cambria"/>
                <a:sym typeface="Cambria"/>
              </a:rPr>
              <a:t>發現男性的序列轉換顯著程度高於女性。</a:t>
            </a:r>
          </a:p>
        </p:txBody>
      </p:sp>
      <p:sp>
        <p:nvSpPr>
          <p:cNvPr id="1067" name="Shape 1067"/>
          <p:cNvSpPr/>
          <p:nvPr/>
        </p:nvSpPr>
        <p:spPr>
          <a:xfrm>
            <a:off x="4610100" y="2900363"/>
            <a:ext cx="714934" cy="644595"/>
          </a:xfrm>
          <a:prstGeom prst="downArrow">
            <a:avLst>
              <a:gd fmla="val 50000" name="adj1"/>
              <a:gd fmla="val 50000" name="adj2"/>
            </a:avLst>
          </a:prstGeom>
          <a:gradFill>
            <a:gsLst>
              <a:gs pos="0">
                <a:srgbClr val="80A4D0"/>
              </a:gs>
              <a:gs pos="50000">
                <a:srgbClr val="4880C3"/>
              </a:gs>
              <a:gs pos="100000">
                <a:srgbClr val="3A70B2"/>
              </a:gs>
            </a:gsLst>
            <a:lin ang="5400000" scaled="0"/>
          </a:gradFill>
          <a:ln cap="flat" cmpd="sng" w="9525">
            <a:solidFill>
              <a:schemeClr val="accent1"/>
            </a:solidFill>
            <a:prstDash val="solid"/>
            <a:miter/>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chemeClr val="dk1"/>
              </a:buClr>
              <a:buFont typeface="Cambria"/>
              <a:buNone/>
            </a:pPr>
            <a:r>
              <a:t/>
            </a:r>
            <a:endParaRPr b="0" i="0" sz="1800" u="none" cap="none" strike="noStrike">
              <a:solidFill>
                <a:schemeClr val="dk1"/>
              </a:solidFill>
              <a:latin typeface="Arial"/>
              <a:ea typeface="Arial"/>
              <a:cs typeface="Arial"/>
              <a:sym typeface="Arial"/>
            </a:endParaRPr>
          </a:p>
        </p:txBody>
      </p:sp>
      <p:pic>
        <p:nvPicPr>
          <p:cNvPr descr="user,female,profile,member,person,people,human,woman,account" id="1068" name="Shape 1068"/>
          <p:cNvPicPr preferRelativeResize="0"/>
          <p:nvPr/>
        </p:nvPicPr>
        <p:blipFill rotWithShape="1">
          <a:blip r:embed="rId4">
            <a:alphaModFix/>
          </a:blip>
          <a:srcRect b="0" l="0" r="0" t="0"/>
          <a:stretch/>
        </p:blipFill>
        <p:spPr>
          <a:xfrm>
            <a:off x="3740303" y="4699355"/>
            <a:ext cx="666900" cy="666900"/>
          </a:xfrm>
          <a:prstGeom prst="rect">
            <a:avLst/>
          </a:prstGeom>
          <a:noFill/>
          <a:ln>
            <a:noFill/>
          </a:ln>
        </p:spPr>
      </p:pic>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3" name="Shape 1073"/>
        <p:cNvGrpSpPr/>
        <p:nvPr/>
      </p:nvGrpSpPr>
      <p:grpSpPr>
        <a:xfrm>
          <a:off x="0" y="0"/>
          <a:ext cx="0" cy="0"/>
          <a:chOff x="0" y="0"/>
          <a:chExt cx="0" cy="0"/>
        </a:xfrm>
      </p:grpSpPr>
      <p:sp>
        <p:nvSpPr>
          <p:cNvPr id="1074" name="Shape 1074"/>
          <p:cNvSpPr txBox="1"/>
          <p:nvPr>
            <p:ph type="title"/>
          </p:nvPr>
        </p:nvSpPr>
        <p:spPr>
          <a:xfrm>
            <a:off x="838200" y="571500"/>
            <a:ext cx="7162800" cy="583500"/>
          </a:xfrm>
          <a:prstGeom prst="rect">
            <a:avLst/>
          </a:prstGeom>
        </p:spPr>
        <p:txBody>
          <a:bodyPr anchorCtr="0" anchor="b" bIns="91425" lIns="91425" rIns="91425" tIns="91425">
            <a:noAutofit/>
          </a:bodyPr>
          <a:lstStyle/>
          <a:p>
            <a:pPr lvl="0" rtl="0">
              <a:spcBef>
                <a:spcPts val="0"/>
              </a:spcBef>
              <a:buNone/>
            </a:pPr>
            <a:r>
              <a:rPr lang="en-US">
                <a:solidFill>
                  <a:schemeClr val="lt1"/>
                </a:solidFill>
                <a:latin typeface="Calibri"/>
                <a:ea typeface="Calibri"/>
                <a:cs typeface="Calibri"/>
                <a:sym typeface="Calibri"/>
              </a:rPr>
              <a:t>深入分析不同研究對象 (2/2)</a:t>
            </a:r>
          </a:p>
        </p:txBody>
      </p:sp>
      <p:sp>
        <p:nvSpPr>
          <p:cNvPr id="1075" name="Shape 1075"/>
          <p:cNvSpPr txBox="1"/>
          <p:nvPr>
            <p:ph idx="12" type="sldNum"/>
          </p:nvPr>
        </p:nvSpPr>
        <p:spPr>
          <a:xfrm>
            <a:off x="8231975" y="6553200"/>
            <a:ext cx="838200" cy="261900"/>
          </a:xfrm>
          <a:prstGeom prst="rect">
            <a:avLst/>
          </a:prstGeom>
        </p:spPr>
        <p:txBody>
          <a:bodyPr anchorCtr="0" anchor="ctr" bIns="45700" lIns="91425" rIns="91425" tIns="45700">
            <a:noAutofit/>
          </a:bodyPr>
          <a:lstStyle/>
          <a:p>
            <a:pPr lvl="0">
              <a:spcBef>
                <a:spcPts val="0"/>
              </a:spcBef>
              <a:buClr>
                <a:srgbClr val="000000"/>
              </a:buClr>
              <a:buSzPct val="25000"/>
              <a:buFont typeface="Arial"/>
              <a:buNone/>
            </a:pPr>
            <a:fld id="{00000000-1234-1234-1234-123412341234}" type="slidenum">
              <a:rPr lang="en-US"/>
              <a:t>‹#›</a:t>
            </a:fld>
          </a:p>
        </p:txBody>
      </p:sp>
      <p:graphicFrame>
        <p:nvGraphicFramePr>
          <p:cNvPr id="1076" name="Shape 1076"/>
          <p:cNvGraphicFramePr/>
          <p:nvPr/>
        </p:nvGraphicFramePr>
        <p:xfrm>
          <a:off x="542400" y="1255450"/>
          <a:ext cx="3000000" cy="3000000"/>
        </p:xfrm>
        <a:graphic>
          <a:graphicData uri="http://schemas.openxmlformats.org/drawingml/2006/table">
            <a:tbl>
              <a:tblPr>
                <a:solidFill>
                  <a:srgbClr val="FFFFFF"/>
                </a:solidFill>
                <a:tableStyleId>{72605580-CAF3-42C0-B2D6-0B227B4C2BBD}</a:tableStyleId>
              </a:tblPr>
              <a:tblGrid>
                <a:gridCol w="576950"/>
                <a:gridCol w="1023600"/>
                <a:gridCol w="1172500"/>
                <a:gridCol w="1172500"/>
              </a:tblGrid>
              <a:tr h="209550">
                <a:tc>
                  <a:txBody>
                    <a:bodyPr>
                      <a:noAutofit/>
                    </a:bodyPr>
                    <a:lstStyle/>
                    <a:p>
                      <a:pPr lvl="0" rtl="0">
                        <a:lnSpc>
                          <a:spcPct val="144300"/>
                        </a:lnSpc>
                        <a:spcBef>
                          <a:spcPts val="0"/>
                        </a:spcBef>
                        <a:buNone/>
                      </a:pPr>
                      <a:r>
                        <a:rPr b="1" lang="en-US" sz="1800">
                          <a:solidFill>
                            <a:srgbClr val="FFFFFF"/>
                          </a:solidFill>
                        </a:rPr>
                        <a:t>Z</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b="1" lang="en-US" sz="1800">
                          <a:solidFill>
                            <a:srgbClr val="FFFFFF"/>
                          </a:solidFill>
                        </a:rPr>
                        <a:t>PT</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b="1" lang="en-US" sz="1800">
                          <a:solidFill>
                            <a:srgbClr val="FFFFFF"/>
                          </a:solidFill>
                        </a:rPr>
                        <a:t>TR</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b="1" lang="en-US" sz="1800">
                          <a:solidFill>
                            <a:srgbClr val="FFFFFF"/>
                          </a:solidFill>
                        </a:rPr>
                        <a:t>TK</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r>
              <a:tr h="209550">
                <a:tc>
                  <a:txBody>
                    <a:bodyPr>
                      <a:noAutofit/>
                    </a:bodyPr>
                    <a:lstStyle/>
                    <a:p>
                      <a:pPr lvl="0" rtl="0">
                        <a:lnSpc>
                          <a:spcPct val="144300"/>
                        </a:lnSpc>
                        <a:spcBef>
                          <a:spcPts val="0"/>
                        </a:spcBef>
                        <a:buNone/>
                      </a:pPr>
                      <a:r>
                        <a:rPr b="1" lang="en-US" sz="1800">
                          <a:solidFill>
                            <a:srgbClr val="FFFFFF"/>
                          </a:solidFill>
                        </a:rPr>
                        <a:t>PT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gn="r">
                        <a:lnSpc>
                          <a:spcPct val="144300"/>
                        </a:lnSpc>
                        <a:spcBef>
                          <a:spcPts val="0"/>
                        </a:spcBef>
                        <a:buNone/>
                      </a:pPr>
                      <a:r>
                        <a:rPr lang="en-US" sz="1800">
                          <a:solidFill>
                            <a:srgbClr val="FF0000"/>
                          </a:solidFill>
                        </a:rPr>
                        <a:t>25.47</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c>
                  <a:txBody>
                    <a:bodyPr>
                      <a:noAutofit/>
                    </a:bodyPr>
                    <a:lstStyle/>
                    <a:p>
                      <a:pPr lvl="0" rtl="0" algn="r">
                        <a:lnSpc>
                          <a:spcPct val="144300"/>
                        </a:lnSpc>
                        <a:spcBef>
                          <a:spcPts val="0"/>
                        </a:spcBef>
                        <a:buNone/>
                      </a:pPr>
                      <a:r>
                        <a:rPr lang="en-US" sz="1800">
                          <a:solidFill>
                            <a:srgbClr val="5C5C5C"/>
                          </a:solidFill>
                        </a:rPr>
                        <a:t>−13.34</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5C5C5C"/>
                          </a:solidFill>
                        </a:rPr>
                        <a:t>−29.97</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r>
              <a:tr h="209550">
                <a:tc>
                  <a:txBody>
                    <a:bodyPr>
                      <a:noAutofit/>
                    </a:bodyPr>
                    <a:lstStyle/>
                    <a:p>
                      <a:pPr lvl="0" rtl="0">
                        <a:lnSpc>
                          <a:spcPct val="144300"/>
                        </a:lnSpc>
                        <a:spcBef>
                          <a:spcPts val="0"/>
                        </a:spcBef>
                        <a:buNone/>
                      </a:pPr>
                      <a:r>
                        <a:rPr b="1" lang="en-US" sz="1800">
                          <a:solidFill>
                            <a:srgbClr val="FFFFFF"/>
                          </a:solidFill>
                        </a:rPr>
                        <a:t>TR</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gn="r">
                        <a:lnSpc>
                          <a:spcPct val="144300"/>
                        </a:lnSpc>
                        <a:spcBef>
                          <a:spcPts val="0"/>
                        </a:spcBef>
                        <a:buNone/>
                      </a:pPr>
                      <a:r>
                        <a:rPr lang="en-US" sz="1800">
                          <a:solidFill>
                            <a:srgbClr val="5C5C5C"/>
                          </a:solidFill>
                        </a:rPr>
                        <a:t>−13.57</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FF0000"/>
                          </a:solidFill>
                        </a:rPr>
                        <a:t>523.03</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c>
                  <a:txBody>
                    <a:bodyPr>
                      <a:noAutofit/>
                    </a:bodyPr>
                    <a:lstStyle/>
                    <a:p>
                      <a:pPr lvl="0" rtl="0" algn="r">
                        <a:lnSpc>
                          <a:spcPct val="144300"/>
                        </a:lnSpc>
                        <a:spcBef>
                          <a:spcPts val="0"/>
                        </a:spcBef>
                        <a:buNone/>
                      </a:pPr>
                      <a:r>
                        <a:rPr lang="en-US" sz="1800">
                          <a:solidFill>
                            <a:srgbClr val="5C5C5C"/>
                          </a:solidFill>
                        </a:rPr>
                        <a:t>1.49</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r>
              <a:tr h="209550">
                <a:tc>
                  <a:txBody>
                    <a:bodyPr>
                      <a:noAutofit/>
                    </a:bodyPr>
                    <a:lstStyle/>
                    <a:p>
                      <a:pPr lvl="0" rtl="0">
                        <a:lnSpc>
                          <a:spcPct val="144300"/>
                        </a:lnSpc>
                        <a:spcBef>
                          <a:spcPts val="0"/>
                        </a:spcBef>
                        <a:buNone/>
                      </a:pPr>
                      <a:r>
                        <a:rPr b="1" lang="en-US" sz="1800">
                          <a:solidFill>
                            <a:srgbClr val="FFFFFF"/>
                          </a:solidFill>
                        </a:rPr>
                        <a:t>TK</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gn="r">
                        <a:lnSpc>
                          <a:spcPct val="144300"/>
                        </a:lnSpc>
                        <a:spcBef>
                          <a:spcPts val="0"/>
                        </a:spcBef>
                        <a:buNone/>
                      </a:pPr>
                      <a:r>
                        <a:rPr lang="en-US" sz="1800">
                          <a:solidFill>
                            <a:srgbClr val="5C5C5C"/>
                          </a:solidFill>
                        </a:rPr>
                        <a:t>−27.11</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5C5C5C"/>
                          </a:solidFill>
                        </a:rPr>
                        <a:t>−0.6</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FF0000"/>
                          </a:solidFill>
                        </a:rPr>
                        <a:t>282.56</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r>
            </a:tbl>
          </a:graphicData>
        </a:graphic>
      </p:graphicFrame>
      <p:graphicFrame>
        <p:nvGraphicFramePr>
          <p:cNvPr id="1077" name="Shape 1077"/>
          <p:cNvGraphicFramePr/>
          <p:nvPr/>
        </p:nvGraphicFramePr>
        <p:xfrm>
          <a:off x="3338850" y="3042850"/>
          <a:ext cx="3000000" cy="3000000"/>
        </p:xfrm>
        <a:graphic>
          <a:graphicData uri="http://schemas.openxmlformats.org/drawingml/2006/table">
            <a:tbl>
              <a:tblPr>
                <a:solidFill>
                  <a:srgbClr val="FFFFFF"/>
                </a:solidFill>
                <a:tableStyleId>{72605580-CAF3-42C0-B2D6-0B227B4C2BBD}</a:tableStyleId>
              </a:tblPr>
              <a:tblGrid>
                <a:gridCol w="655800"/>
                <a:gridCol w="1132725"/>
                <a:gridCol w="1251975"/>
                <a:gridCol w="1251975"/>
                <a:gridCol w="1251975"/>
              </a:tblGrid>
              <a:tr h="458150">
                <a:tc>
                  <a:txBody>
                    <a:bodyPr>
                      <a:noAutofit/>
                    </a:bodyPr>
                    <a:lstStyle/>
                    <a:p>
                      <a:pPr lvl="0" rtl="0">
                        <a:lnSpc>
                          <a:spcPct val="144300"/>
                        </a:lnSpc>
                        <a:spcBef>
                          <a:spcPts val="0"/>
                        </a:spcBef>
                        <a:buNone/>
                      </a:pPr>
                      <a:r>
                        <a:rPr b="1" lang="en-US" sz="1800">
                          <a:solidFill>
                            <a:srgbClr val="FFFFFF"/>
                          </a:solidFill>
                        </a:rPr>
                        <a:t>Z</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b="1" lang="en-US" sz="1800">
                          <a:solidFill>
                            <a:srgbClr val="FFFFFF"/>
                          </a:solidFill>
                        </a:rPr>
                        <a:t>Gender</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b="1" lang="en-US" sz="1800">
                          <a:solidFill>
                            <a:srgbClr val="FFFFFF"/>
                          </a:solidFill>
                        </a:rPr>
                        <a:t>PT</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b="1" lang="en-US" sz="1800">
                          <a:solidFill>
                            <a:srgbClr val="FFFFFF"/>
                          </a:solidFill>
                        </a:rPr>
                        <a:t>TR</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b="1" lang="en-US" sz="1800">
                          <a:solidFill>
                            <a:srgbClr val="FFFFFF"/>
                          </a:solidFill>
                        </a:rPr>
                        <a:t>TK</a:t>
                      </a:r>
                    </a:p>
                  </a:txBody>
                  <a:tcPr marT="12700" marB="12700" marR="63500" marL="63500">
                    <a:lnL cap="flat" cmpd="sng" w="9525">
                      <a:solidFill>
                        <a:srgbClr val="F9FBFC"/>
                      </a:solidFill>
                      <a:prstDash val="solid"/>
                      <a:round/>
                      <a:headEnd len="med" w="med" type="none"/>
                      <a:tailEnd len="med" w="med" type="none"/>
                    </a:lnL>
                    <a:lnR cap="flat" cmpd="sng" w="9525">
                      <a:solidFill>
                        <a:srgbClr val="F9FBFC"/>
                      </a:solidFill>
                      <a:prstDash val="solid"/>
                      <a:round/>
                      <a:headEnd len="med" w="med" type="none"/>
                      <a:tailEnd len="med" w="med" type="none"/>
                    </a:lnR>
                    <a:lnT cap="flat" cmpd="sng" w="9525">
                      <a:solidFill>
                        <a:srgbClr val="F9FBFC"/>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r>
              <a:tr h="307525">
                <a:tc rowSpan="2">
                  <a:txBody>
                    <a:bodyPr>
                      <a:noAutofit/>
                    </a:bodyPr>
                    <a:lstStyle/>
                    <a:p>
                      <a:pPr lvl="0" rtl="0">
                        <a:lnSpc>
                          <a:spcPct val="144300"/>
                        </a:lnSpc>
                        <a:spcBef>
                          <a:spcPts val="0"/>
                        </a:spcBef>
                        <a:buNone/>
                      </a:pPr>
                      <a:r>
                        <a:rPr b="1" lang="en-US" sz="1800">
                          <a:solidFill>
                            <a:srgbClr val="FFFFFF"/>
                          </a:solidFill>
                        </a:rPr>
                        <a:t>PT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lang="en-US" sz="1800">
                          <a:solidFill>
                            <a:srgbClr val="5C5C5C"/>
                          </a:solidFill>
                        </a:rPr>
                        <a:t>Male</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FF0000"/>
                          </a:solidFill>
                        </a:rPr>
                        <a:t>17.18</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c>
                  <a:txBody>
                    <a:bodyPr>
                      <a:noAutofit/>
                    </a:bodyPr>
                    <a:lstStyle/>
                    <a:p>
                      <a:pPr lvl="0" rtl="0" algn="r">
                        <a:lnSpc>
                          <a:spcPct val="144300"/>
                        </a:lnSpc>
                        <a:spcBef>
                          <a:spcPts val="0"/>
                        </a:spcBef>
                        <a:buNone/>
                      </a:pPr>
                      <a:r>
                        <a:rPr lang="en-US" sz="1800">
                          <a:solidFill>
                            <a:srgbClr val="5C5C5C"/>
                          </a:solidFill>
                        </a:rPr>
                        <a:t>−11.86</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5C5C5C"/>
                          </a:solidFill>
                        </a:rPr>
                        <a:t>−23.61</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r>
              <a:tr h="307525">
                <a:tc vMerge="1"/>
                <a:tc>
                  <a:txBody>
                    <a:bodyPr>
                      <a:noAutofit/>
                    </a:bodyPr>
                    <a:lstStyle/>
                    <a:p>
                      <a:pPr lvl="0" rtl="0">
                        <a:lnSpc>
                          <a:spcPct val="144300"/>
                        </a:lnSpc>
                        <a:spcBef>
                          <a:spcPts val="0"/>
                        </a:spcBef>
                        <a:buNone/>
                      </a:pPr>
                      <a:r>
                        <a:rPr lang="en-US" sz="1800">
                          <a:solidFill>
                            <a:srgbClr val="5C5C5C"/>
                          </a:solidFill>
                        </a:rPr>
                        <a:t>Female</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gn="r">
                        <a:lnSpc>
                          <a:spcPct val="144300"/>
                        </a:lnSpc>
                        <a:spcBef>
                          <a:spcPts val="0"/>
                        </a:spcBef>
                        <a:buNone/>
                      </a:pPr>
                      <a:r>
                        <a:rPr lang="en-US" sz="1800">
                          <a:solidFill>
                            <a:srgbClr val="FF0000"/>
                          </a:solidFill>
                        </a:rPr>
                        <a:t>18.77</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c>
                  <a:txBody>
                    <a:bodyPr>
                      <a:noAutofit/>
                    </a:bodyPr>
                    <a:lstStyle/>
                    <a:p>
                      <a:pPr lvl="0" rtl="0" algn="r">
                        <a:lnSpc>
                          <a:spcPct val="144300"/>
                        </a:lnSpc>
                        <a:spcBef>
                          <a:spcPts val="0"/>
                        </a:spcBef>
                        <a:buNone/>
                      </a:pPr>
                      <a:r>
                        <a:rPr lang="en-US" sz="1800">
                          <a:solidFill>
                            <a:srgbClr val="5C5C5C"/>
                          </a:solidFill>
                        </a:rPr>
                        <a:t>−5.87</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gn="r">
                        <a:lnSpc>
                          <a:spcPct val="144300"/>
                        </a:lnSpc>
                        <a:spcBef>
                          <a:spcPts val="0"/>
                        </a:spcBef>
                        <a:buNone/>
                      </a:pPr>
                      <a:r>
                        <a:rPr lang="en-US" sz="1800">
                          <a:solidFill>
                            <a:srgbClr val="5C5C5C"/>
                          </a:solidFill>
                        </a:rPr>
                        <a:t>−18.34</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r>
              <a:tr h="307525">
                <a:tc rowSpan="2">
                  <a:txBody>
                    <a:bodyPr>
                      <a:noAutofit/>
                    </a:bodyPr>
                    <a:lstStyle/>
                    <a:p>
                      <a:pPr lvl="0" rtl="0">
                        <a:lnSpc>
                          <a:spcPct val="144300"/>
                        </a:lnSpc>
                        <a:spcBef>
                          <a:spcPts val="0"/>
                        </a:spcBef>
                        <a:buNone/>
                      </a:pPr>
                      <a:r>
                        <a:rPr b="1" lang="en-US" sz="1800">
                          <a:solidFill>
                            <a:srgbClr val="FFFFFF"/>
                          </a:solidFill>
                        </a:rPr>
                        <a:t>TR</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lang="en-US" sz="1800">
                          <a:solidFill>
                            <a:srgbClr val="5C5C5C"/>
                          </a:solidFill>
                        </a:rPr>
                        <a:t>Male</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5C5C5C"/>
                          </a:solidFill>
                        </a:rPr>
                        <a:t>−12.21</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FF0000"/>
                          </a:solidFill>
                        </a:rPr>
                        <a:t>363.47</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c>
                  <a:txBody>
                    <a:bodyPr>
                      <a:noAutofit/>
                    </a:bodyPr>
                    <a:lstStyle/>
                    <a:p>
                      <a:pPr lvl="0" rtl="0" algn="r">
                        <a:lnSpc>
                          <a:spcPct val="144300"/>
                        </a:lnSpc>
                        <a:spcBef>
                          <a:spcPts val="0"/>
                        </a:spcBef>
                        <a:buNone/>
                      </a:pPr>
                      <a:r>
                        <a:rPr lang="en-US" sz="1800">
                          <a:solidFill>
                            <a:srgbClr val="5C5C5C"/>
                          </a:solidFill>
                        </a:rPr>
                        <a:t>−2.28</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r>
              <a:tr h="307525">
                <a:tc vMerge="1"/>
                <a:tc>
                  <a:txBody>
                    <a:bodyPr>
                      <a:noAutofit/>
                    </a:bodyPr>
                    <a:lstStyle/>
                    <a:p>
                      <a:pPr lvl="0" rtl="0">
                        <a:lnSpc>
                          <a:spcPct val="144300"/>
                        </a:lnSpc>
                        <a:spcBef>
                          <a:spcPts val="0"/>
                        </a:spcBef>
                        <a:buNone/>
                      </a:pPr>
                      <a:r>
                        <a:rPr lang="en-US" sz="1800">
                          <a:solidFill>
                            <a:srgbClr val="5C5C5C"/>
                          </a:solidFill>
                        </a:rPr>
                        <a:t>Female</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gn="r">
                        <a:lnSpc>
                          <a:spcPct val="144300"/>
                        </a:lnSpc>
                        <a:spcBef>
                          <a:spcPts val="0"/>
                        </a:spcBef>
                        <a:buNone/>
                      </a:pPr>
                      <a:r>
                        <a:rPr lang="en-US" sz="1800">
                          <a:solidFill>
                            <a:srgbClr val="5C5C5C"/>
                          </a:solidFill>
                        </a:rPr>
                        <a:t>−5.68</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gn="r">
                        <a:lnSpc>
                          <a:spcPct val="144300"/>
                        </a:lnSpc>
                        <a:spcBef>
                          <a:spcPts val="0"/>
                        </a:spcBef>
                        <a:buNone/>
                      </a:pPr>
                      <a:r>
                        <a:rPr lang="en-US" sz="1800">
                          <a:solidFill>
                            <a:srgbClr val="FF0000"/>
                          </a:solidFill>
                        </a:rPr>
                        <a:t>370.49</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c>
                  <a:txBody>
                    <a:bodyPr>
                      <a:noAutofit/>
                    </a:bodyPr>
                    <a:lstStyle/>
                    <a:p>
                      <a:pPr lvl="0" rtl="0" algn="r">
                        <a:lnSpc>
                          <a:spcPct val="144300"/>
                        </a:lnSpc>
                        <a:spcBef>
                          <a:spcPts val="0"/>
                        </a:spcBef>
                        <a:buNone/>
                      </a:pPr>
                      <a:r>
                        <a:rPr lang="en-US" sz="1800">
                          <a:solidFill>
                            <a:srgbClr val="FF0000"/>
                          </a:solidFill>
                        </a:rPr>
                        <a:t>4.31</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r>
              <a:tr h="307525">
                <a:tc rowSpan="2">
                  <a:txBody>
                    <a:bodyPr>
                      <a:noAutofit/>
                    </a:bodyPr>
                    <a:lstStyle/>
                    <a:p>
                      <a:pPr lvl="0" rtl="0">
                        <a:lnSpc>
                          <a:spcPct val="144300"/>
                        </a:lnSpc>
                        <a:spcBef>
                          <a:spcPts val="0"/>
                        </a:spcBef>
                        <a:buNone/>
                      </a:pPr>
                      <a:r>
                        <a:rPr b="1" lang="en-US" sz="1800">
                          <a:solidFill>
                            <a:srgbClr val="FFFFFF"/>
                          </a:solidFill>
                        </a:rPr>
                        <a:t>TK</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chemeClr val="accent1"/>
                    </a:solidFill>
                  </a:tcPr>
                </a:tc>
                <a:tc>
                  <a:txBody>
                    <a:bodyPr>
                      <a:noAutofit/>
                    </a:bodyPr>
                    <a:lstStyle/>
                    <a:p>
                      <a:pPr lvl="0" rtl="0">
                        <a:lnSpc>
                          <a:spcPct val="144300"/>
                        </a:lnSpc>
                        <a:spcBef>
                          <a:spcPts val="0"/>
                        </a:spcBef>
                        <a:buNone/>
                      </a:pPr>
                      <a:r>
                        <a:rPr lang="en-US" sz="1800">
                          <a:solidFill>
                            <a:srgbClr val="5C5C5C"/>
                          </a:solidFill>
                        </a:rPr>
                        <a:t>Male</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5C5C5C"/>
                          </a:solidFill>
                        </a:rPr>
                        <a:t>−20.86</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5C5C5C"/>
                          </a:solidFill>
                        </a:rPr>
                        <a:t>−3.48</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DBE5F1"/>
                    </a:solidFill>
                  </a:tcPr>
                </a:tc>
                <a:tc>
                  <a:txBody>
                    <a:bodyPr>
                      <a:noAutofit/>
                    </a:bodyPr>
                    <a:lstStyle/>
                    <a:p>
                      <a:pPr lvl="0" rtl="0" algn="r">
                        <a:lnSpc>
                          <a:spcPct val="144300"/>
                        </a:lnSpc>
                        <a:spcBef>
                          <a:spcPts val="0"/>
                        </a:spcBef>
                        <a:buNone/>
                      </a:pPr>
                      <a:r>
                        <a:rPr lang="en-US" sz="1800">
                          <a:solidFill>
                            <a:srgbClr val="FF0000"/>
                          </a:solidFill>
                        </a:rPr>
                        <a:t>200.14</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r>
              <a:tr h="307525">
                <a:tc vMerge="1"/>
                <a:tc>
                  <a:txBody>
                    <a:bodyPr>
                      <a:noAutofit/>
                    </a:bodyPr>
                    <a:lstStyle/>
                    <a:p>
                      <a:pPr lvl="0" rtl="0">
                        <a:lnSpc>
                          <a:spcPct val="144300"/>
                        </a:lnSpc>
                        <a:spcBef>
                          <a:spcPts val="0"/>
                        </a:spcBef>
                        <a:buNone/>
                      </a:pPr>
                      <a:r>
                        <a:rPr lang="en-US" sz="1800">
                          <a:solidFill>
                            <a:srgbClr val="5C5C5C"/>
                          </a:solidFill>
                        </a:rPr>
                        <a:t>Female</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gn="r">
                        <a:lnSpc>
                          <a:spcPct val="144300"/>
                        </a:lnSpc>
                        <a:spcBef>
                          <a:spcPts val="0"/>
                        </a:spcBef>
                        <a:buNone/>
                      </a:pPr>
                      <a:r>
                        <a:rPr lang="en-US" sz="1800">
                          <a:solidFill>
                            <a:srgbClr val="5C5C5C"/>
                          </a:solidFill>
                        </a:rPr>
                        <a:t>−17.18</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gn="r">
                        <a:lnSpc>
                          <a:spcPct val="144300"/>
                        </a:lnSpc>
                        <a:spcBef>
                          <a:spcPts val="0"/>
                        </a:spcBef>
                        <a:buNone/>
                      </a:pPr>
                      <a:r>
                        <a:rPr lang="en-US" sz="1800">
                          <a:solidFill>
                            <a:srgbClr val="5C5C5C"/>
                          </a:solidFill>
                        </a:rPr>
                        <a:t>1.92</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ECF2F6"/>
                    </a:solidFill>
                  </a:tcPr>
                </a:tc>
                <a:tc>
                  <a:txBody>
                    <a:bodyPr>
                      <a:noAutofit/>
                    </a:bodyPr>
                    <a:lstStyle/>
                    <a:p>
                      <a:pPr lvl="0" rtl="0" algn="r">
                        <a:lnSpc>
                          <a:spcPct val="144300"/>
                        </a:lnSpc>
                        <a:spcBef>
                          <a:spcPts val="0"/>
                        </a:spcBef>
                        <a:buNone/>
                      </a:pPr>
                      <a:r>
                        <a:rPr lang="en-US" sz="1800">
                          <a:solidFill>
                            <a:srgbClr val="FF0000"/>
                          </a:solidFill>
                        </a:rPr>
                        <a:t>193.63</a:t>
                      </a:r>
                      <a:r>
                        <a:rPr baseline="30000" lang="en-US" sz="1800">
                          <a:solidFill>
                            <a:srgbClr val="FF0000"/>
                          </a:solidFill>
                        </a:rPr>
                        <a:t>∗</a:t>
                      </a:r>
                    </a:p>
                  </a:txBody>
                  <a:tcPr marT="12700" marB="12700" marR="63500" marL="63500">
                    <a:lnL cap="flat" cmpd="sng" w="9525">
                      <a:solidFill>
                        <a:srgbClr val="ECF2F6"/>
                      </a:solidFill>
                      <a:prstDash val="solid"/>
                      <a:round/>
                      <a:headEnd len="med" w="med" type="none"/>
                      <a:tailEnd len="med" w="med" type="none"/>
                    </a:lnL>
                    <a:lnR cap="flat" cmpd="sng" w="9525">
                      <a:solidFill>
                        <a:srgbClr val="ECF2F6"/>
                      </a:solidFill>
                      <a:prstDash val="solid"/>
                      <a:round/>
                      <a:headEnd len="med" w="med" type="none"/>
                      <a:tailEnd len="med" w="med" type="none"/>
                    </a:lnR>
                    <a:lnT cap="flat" cmpd="sng" w="9525">
                      <a:solidFill>
                        <a:srgbClr val="ECF2F6"/>
                      </a:solidFill>
                      <a:prstDash val="solid"/>
                      <a:round/>
                      <a:headEnd len="med" w="med" type="none"/>
                      <a:tailEnd len="med" w="med" type="none"/>
                    </a:lnT>
                    <a:lnB cap="flat" cmpd="sng" w="9525">
                      <a:solidFill>
                        <a:srgbClr val="ECF2F6"/>
                      </a:solidFill>
                      <a:prstDash val="solid"/>
                      <a:round/>
                      <a:headEnd len="med" w="med" type="none"/>
                      <a:tailEnd len="med" w="med" type="none"/>
                    </a:lnB>
                    <a:solidFill>
                      <a:srgbClr val="F4CCCC"/>
                    </a:solidFill>
                  </a:tcPr>
                </a:tc>
              </a:tr>
            </a:tbl>
          </a:graphicData>
        </a:graphic>
      </p:graphicFrame>
      <p:sp>
        <p:nvSpPr>
          <p:cNvPr id="1078" name="Shape 1078"/>
          <p:cNvSpPr/>
          <p:nvPr/>
        </p:nvSpPr>
        <p:spPr>
          <a:xfrm rot="2222064">
            <a:off x="2103390" y="3144308"/>
            <a:ext cx="961323" cy="1015504"/>
          </a:xfrm>
          <a:prstGeom prst="rightArrow">
            <a:avLst>
              <a:gd fmla="val 50000" name="adj1"/>
              <a:gd fmla="val 50000" name="adj2"/>
            </a:avLst>
          </a:prstGeom>
          <a:solidFill>
            <a:srgbClr val="8C3A38"/>
          </a:solidFill>
          <a:ln>
            <a:noFill/>
          </a:ln>
        </p:spPr>
        <p:txBody>
          <a:bodyPr anchorCtr="0" anchor="ctr" bIns="91425" lIns="91425" rIns="91425" tIns="91425">
            <a:noAutofit/>
          </a:bodyPr>
          <a:lstStyle/>
          <a:p>
            <a:pPr lvl="0">
              <a:spcBef>
                <a:spcPts val="0"/>
              </a:spcBef>
              <a:buNone/>
            </a:pPr>
            <a:r>
              <a:t/>
            </a:r>
            <a:endParaRPr/>
          </a:p>
        </p:txBody>
      </p:sp>
      <p:sp>
        <p:nvSpPr>
          <p:cNvPr id="1079" name="Shape 1079"/>
          <p:cNvSpPr/>
          <p:nvPr/>
        </p:nvSpPr>
        <p:spPr>
          <a:xfrm>
            <a:off x="8084025" y="4346850"/>
            <a:ext cx="838200" cy="871200"/>
          </a:xfrm>
          <a:prstGeom prst="roundRect">
            <a:avLst>
              <a:gd fmla="val 16667" name="adj"/>
            </a:avLst>
          </a:prstGeom>
          <a:noFill/>
          <a:ln cap="flat" cmpd="sng" w="38100">
            <a:solidFill>
              <a:srgbClr val="FF0000"/>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80" name="Shape 1080"/>
          <p:cNvSpPr txBox="1"/>
          <p:nvPr/>
        </p:nvSpPr>
        <p:spPr>
          <a:xfrm>
            <a:off x="600250" y="6291425"/>
            <a:ext cx="8464500" cy="261900"/>
          </a:xfrm>
          <a:prstGeom prst="rect">
            <a:avLst/>
          </a:prstGeom>
          <a:noFill/>
          <a:ln>
            <a:noFill/>
          </a:ln>
        </p:spPr>
        <p:txBody>
          <a:bodyPr anchorCtr="0" anchor="b" bIns="91425" lIns="91425" rIns="91425" tIns="91425">
            <a:noAutofit/>
          </a:bodyPr>
          <a:lstStyle/>
          <a:p>
            <a:pPr indent="-279400" lvl="0" rtl="0">
              <a:lnSpc>
                <a:spcPct val="100000"/>
              </a:lnSpc>
              <a:spcBef>
                <a:spcPts val="0"/>
              </a:spcBef>
              <a:buNone/>
            </a:pPr>
            <a:r>
              <a:rPr lang="en-US" sz="1100">
                <a:solidFill>
                  <a:schemeClr val="dk1"/>
                </a:solidFill>
              </a:rPr>
              <a:t>Hou, H.-T. (2012). Exploring the behavioral patterns of learners in an educational massively multiple online role-playing game (MMORPG). </a:t>
            </a:r>
            <a:r>
              <a:rPr i="1" lang="en-US" sz="1100">
                <a:solidFill>
                  <a:schemeClr val="dk1"/>
                </a:solidFill>
              </a:rPr>
              <a:t>Computers &amp; Education</a:t>
            </a:r>
            <a:r>
              <a:rPr lang="en-US" sz="1100">
                <a:solidFill>
                  <a:schemeClr val="dk1"/>
                </a:solidFill>
              </a:rPr>
              <a:t>, </a:t>
            </a:r>
            <a:r>
              <a:rPr i="1" lang="en-US" sz="1100">
                <a:solidFill>
                  <a:schemeClr val="dk1"/>
                </a:solidFill>
              </a:rPr>
              <a:t>58</a:t>
            </a:r>
            <a:r>
              <a:rPr lang="en-US" sz="1100">
                <a:solidFill>
                  <a:schemeClr val="dk1"/>
                </a:solidFill>
              </a:rPr>
              <a:t>(4), 1225-1233. doi:10.1016/j.compedu.2011.11.015</a:t>
            </a: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4" name="Shape 1084"/>
        <p:cNvGrpSpPr/>
        <p:nvPr/>
      </p:nvGrpSpPr>
      <p:grpSpPr>
        <a:xfrm>
          <a:off x="0" y="0"/>
          <a:ext cx="0" cy="0"/>
          <a:chOff x="0" y="0"/>
          <a:chExt cx="0" cy="0"/>
        </a:xfrm>
      </p:grpSpPr>
      <p:sp>
        <p:nvSpPr>
          <p:cNvPr id="1085" name="Shape 1085"/>
          <p:cNvSpPr txBox="1"/>
          <p:nvPr>
            <p:ph type="title"/>
          </p:nvPr>
        </p:nvSpPr>
        <p:spPr>
          <a:xfrm>
            <a:off x="3021592" y="1709738"/>
            <a:ext cx="4796400" cy="1482600"/>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0" i="0" lang="en-US" sz="2400" u="none" cap="none" strike="noStrike">
                <a:solidFill>
                  <a:schemeClr val="dk1"/>
                </a:solidFill>
                <a:latin typeface="Calibri"/>
                <a:ea typeface="Calibri"/>
                <a:cs typeface="Calibri"/>
                <a:sym typeface="Calibri"/>
              </a:rPr>
              <a:t>BLOG: 布丁布丁吃什麼？</a:t>
            </a:r>
            <a:br>
              <a:rPr b="0" i="0" lang="en-US" sz="3200" u="none" cap="none" strike="noStrike">
                <a:solidFill>
                  <a:schemeClr val="dk1"/>
                </a:solidFill>
                <a:latin typeface="Calibri"/>
                <a:ea typeface="Calibri"/>
                <a:cs typeface="Calibri"/>
                <a:sym typeface="Calibri"/>
              </a:rPr>
            </a:br>
            <a:r>
              <a:rPr b="0" i="0" lang="en-US" sz="3200" u="sng" cap="none" strike="noStrike">
                <a:solidFill>
                  <a:schemeClr val="hlink"/>
                </a:solidFill>
                <a:latin typeface="Calibri"/>
                <a:ea typeface="Calibri"/>
                <a:cs typeface="Calibri"/>
                <a:sym typeface="Calibri"/>
                <a:hlinkClick r:id="rId3"/>
              </a:rPr>
              <a:t>http://</a:t>
            </a:r>
            <a:r>
              <a:rPr b="0" lang="en-US" sz="3200" u="sng">
                <a:solidFill>
                  <a:schemeClr val="hlink"/>
                </a:solidFill>
                <a:latin typeface="Calibri"/>
                <a:ea typeface="Calibri"/>
                <a:cs typeface="Calibri"/>
                <a:sym typeface="Calibri"/>
                <a:hlinkClick r:id="rId4"/>
              </a:rPr>
              <a:t>blog.</a:t>
            </a:r>
            <a:r>
              <a:rPr b="0" i="0" lang="en-US" sz="3200" u="sng" cap="none" strike="noStrike">
                <a:solidFill>
                  <a:schemeClr val="hlink"/>
                </a:solidFill>
                <a:latin typeface="Calibri"/>
                <a:ea typeface="Calibri"/>
                <a:cs typeface="Calibri"/>
                <a:sym typeface="Calibri"/>
                <a:hlinkClick r:id="rId5"/>
              </a:rPr>
              <a:t>pulipuli.</a:t>
            </a:r>
            <a:r>
              <a:rPr b="0" lang="en-US" sz="3200" u="sng">
                <a:solidFill>
                  <a:schemeClr val="hlink"/>
                </a:solidFill>
                <a:latin typeface="Calibri"/>
                <a:ea typeface="Calibri"/>
                <a:cs typeface="Calibri"/>
                <a:sym typeface="Calibri"/>
                <a:hlinkClick r:id="rId6"/>
              </a:rPr>
              <a:t>info</a:t>
            </a:r>
            <a:r>
              <a:rPr b="0" i="0" lang="en-US" sz="3200" u="sng" cap="none" strike="noStrike">
                <a:solidFill>
                  <a:schemeClr val="hlink"/>
                </a:solidFill>
                <a:latin typeface="Calibri"/>
                <a:ea typeface="Calibri"/>
                <a:cs typeface="Calibri"/>
                <a:sym typeface="Calibri"/>
                <a:hlinkClick r:id="rId7"/>
              </a:rPr>
              <a:t>/</a:t>
            </a:r>
          </a:p>
        </p:txBody>
      </p:sp>
      <p:pic>
        <p:nvPicPr>
          <p:cNvPr id="1086" name="Shape 1086"/>
          <p:cNvPicPr preferRelativeResize="0"/>
          <p:nvPr/>
        </p:nvPicPr>
        <p:blipFill rotWithShape="1">
          <a:blip r:embed="rId8">
            <a:alphaModFix/>
          </a:blip>
          <a:srcRect b="0" l="0" r="0" t="0"/>
          <a:stretch/>
        </p:blipFill>
        <p:spPr>
          <a:xfrm>
            <a:off x="7817936" y="2222366"/>
            <a:ext cx="969900" cy="969900"/>
          </a:xfrm>
          <a:prstGeom prst="rect">
            <a:avLst/>
          </a:prstGeom>
          <a:noFill/>
          <a:ln>
            <a:noFill/>
          </a:ln>
        </p:spPr>
      </p:pic>
      <p:sp>
        <p:nvSpPr>
          <p:cNvPr id="1087" name="Shape 1087"/>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2" name="Shape 192"/>
        <p:cNvGrpSpPr/>
        <p:nvPr/>
      </p:nvGrpSpPr>
      <p:grpSpPr>
        <a:xfrm>
          <a:off x="0" y="0"/>
          <a:ext cx="0" cy="0"/>
          <a:chOff x="0" y="0"/>
          <a:chExt cx="0" cy="0"/>
        </a:xfrm>
      </p:grpSpPr>
      <p:sp>
        <p:nvSpPr>
          <p:cNvPr id="193" name="Shape 193"/>
          <p:cNvSpPr txBox="1"/>
          <p:nvPr>
            <p:ph type="title"/>
          </p:nvPr>
        </p:nvSpPr>
        <p:spPr>
          <a:xfrm>
            <a:off x="838200" y="571500"/>
            <a:ext cx="7162800" cy="583500"/>
          </a:xfrm>
          <a:prstGeom prst="rect">
            <a:avLst/>
          </a:prstGeom>
          <a:noFill/>
          <a:ln>
            <a:noFill/>
          </a:ln>
        </p:spPr>
        <p:txBody>
          <a:bodyPr anchorCtr="0" anchor="b" bIns="45700" lIns="91425" rIns="91425" tIns="45700">
            <a:noAutofit/>
          </a:bodyPr>
          <a:lstStyle/>
          <a:p>
            <a:pPr indent="0" lvl="0" marL="0" marR="0" rtl="0">
              <a:spcBef>
                <a:spcPts val="0"/>
              </a:spcBef>
              <a:spcAft>
                <a:spcPts val="0"/>
              </a:spcAft>
              <a:buSzPct val="25000"/>
              <a:buNone/>
            </a:pPr>
            <a:r>
              <a:rPr b="1" i="0" lang="en-US" sz="4000" u="none" cap="none" strike="noStrike">
                <a:solidFill>
                  <a:schemeClr val="lt1"/>
                </a:solidFill>
                <a:latin typeface="Calibri"/>
                <a:ea typeface="Calibri"/>
                <a:cs typeface="Calibri"/>
                <a:sym typeface="Calibri"/>
              </a:rPr>
              <a:t>觀察外顯行為的轉變</a:t>
            </a:r>
          </a:p>
        </p:txBody>
      </p:sp>
      <p:sp>
        <p:nvSpPr>
          <p:cNvPr id="194" name="Shape 194"/>
          <p:cNvSpPr txBox="1"/>
          <p:nvPr>
            <p:ph idx="12" type="sldNum"/>
          </p:nvPr>
        </p:nvSpPr>
        <p:spPr>
          <a:xfrm>
            <a:off x="8231975" y="6553200"/>
            <a:ext cx="838200" cy="261900"/>
          </a:xfrm>
          <a:prstGeom prst="rect">
            <a:avLst/>
          </a:prstGeom>
          <a:noFill/>
          <a:ln>
            <a:noFill/>
          </a:ln>
        </p:spPr>
        <p:txBody>
          <a:bodyPr anchorCtr="0" anchor="ctr" bIns="45700" lIns="91425" rIns="91425" tIns="45700">
            <a:noAutofit/>
          </a:bodyPr>
          <a:lstStyle/>
          <a:p>
            <a:pPr lvl="0" rtl="0">
              <a:spcBef>
                <a:spcPts val="0"/>
              </a:spcBef>
              <a:buSzPct val="25000"/>
              <a:buNone/>
            </a:pPr>
            <a:fld id="{00000000-1234-1234-1234-123412341234}" type="slidenum">
              <a:rPr lang="en-US"/>
              <a:t>‹#›</a:t>
            </a:fld>
          </a:p>
        </p:txBody>
      </p:sp>
      <p:pic>
        <p:nvPicPr>
          <p:cNvPr id="195" name="Shape 195"/>
          <p:cNvPicPr preferRelativeResize="0"/>
          <p:nvPr/>
        </p:nvPicPr>
        <p:blipFill rotWithShape="1">
          <a:blip r:embed="rId3">
            <a:alphaModFix/>
          </a:blip>
          <a:srcRect b="87698" l="0" r="0" t="0"/>
          <a:stretch/>
        </p:blipFill>
        <p:spPr>
          <a:xfrm>
            <a:off x="1562100" y="1181125"/>
            <a:ext cx="5715000" cy="473374"/>
          </a:xfrm>
          <a:prstGeom prst="rect">
            <a:avLst/>
          </a:prstGeom>
          <a:noFill/>
          <a:ln>
            <a:noFill/>
          </a:ln>
        </p:spPr>
      </p:pic>
      <p:pic>
        <p:nvPicPr>
          <p:cNvPr id="196" name="Shape 196"/>
          <p:cNvPicPr preferRelativeResize="0"/>
          <p:nvPr/>
        </p:nvPicPr>
        <p:blipFill rotWithShape="1">
          <a:blip r:embed="rId3">
            <a:alphaModFix/>
          </a:blip>
          <a:srcRect b="44769" l="0" r="0" t="12303"/>
          <a:stretch/>
        </p:blipFill>
        <p:spPr>
          <a:xfrm>
            <a:off x="296875" y="2155075"/>
            <a:ext cx="6749931" cy="1951078"/>
          </a:xfrm>
          <a:prstGeom prst="rect">
            <a:avLst/>
          </a:prstGeom>
          <a:noFill/>
          <a:ln>
            <a:noFill/>
          </a:ln>
        </p:spPr>
      </p:pic>
      <p:pic>
        <p:nvPicPr>
          <p:cNvPr id="197" name="Shape 197"/>
          <p:cNvPicPr preferRelativeResize="0"/>
          <p:nvPr/>
        </p:nvPicPr>
        <p:blipFill rotWithShape="1">
          <a:blip r:embed="rId3">
            <a:alphaModFix/>
          </a:blip>
          <a:srcRect b="0" l="2467" r="0" t="55406"/>
          <a:stretch/>
        </p:blipFill>
        <p:spPr>
          <a:xfrm>
            <a:off x="2061176" y="4454331"/>
            <a:ext cx="6583236" cy="2026805"/>
          </a:xfrm>
          <a:prstGeom prst="rect">
            <a:avLst/>
          </a:prstGeom>
          <a:noFill/>
          <a:ln>
            <a:noFill/>
          </a:ln>
        </p:spPr>
      </p:pic>
      <p:sp>
        <p:nvSpPr>
          <p:cNvPr id="198" name="Shape 198"/>
          <p:cNvSpPr txBox="1"/>
          <p:nvPr/>
        </p:nvSpPr>
        <p:spPr>
          <a:xfrm>
            <a:off x="1253100" y="1523650"/>
            <a:ext cx="6637800" cy="473400"/>
          </a:xfrm>
          <a:prstGeom prst="rect">
            <a:avLst/>
          </a:prstGeom>
          <a:noFill/>
          <a:ln>
            <a:noFill/>
          </a:ln>
        </p:spPr>
        <p:txBody>
          <a:bodyPr anchorCtr="0" anchor="ctr" bIns="91425" lIns="91425" rIns="91425" tIns="91425">
            <a:noAutofit/>
          </a:bodyPr>
          <a:lstStyle/>
          <a:p>
            <a:pPr lvl="0" rtl="0" algn="ctr">
              <a:spcBef>
                <a:spcPts val="0"/>
              </a:spcBef>
              <a:buNone/>
            </a:pPr>
            <a:r>
              <a:rPr lang="en-US" u="sng">
                <a:solidFill>
                  <a:schemeClr val="hlink"/>
                </a:solidFill>
                <a:hlinkClick r:id="rId4"/>
              </a:rPr>
              <a:t>https://www.facebook.com/womaninthestriped/</a:t>
            </a:r>
            <a:r>
              <a:rPr lang="en-US"/>
              <a:t> </a:t>
            </a:r>
          </a:p>
        </p:txBody>
      </p:sp>
      <p:sp>
        <p:nvSpPr>
          <p:cNvPr id="199" name="Shape 199"/>
          <p:cNvSpPr txBox="1"/>
          <p:nvPr/>
        </p:nvSpPr>
        <p:spPr>
          <a:xfrm>
            <a:off x="296875" y="1941550"/>
            <a:ext cx="541200" cy="473400"/>
          </a:xfrm>
          <a:prstGeom prst="rect">
            <a:avLst/>
          </a:prstGeom>
          <a:solidFill>
            <a:srgbClr val="FFFFFF"/>
          </a:solidFill>
          <a:ln cap="flat" cmpd="sng" w="38100">
            <a:solidFill>
              <a:schemeClr val="accent1"/>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A</a:t>
            </a:r>
          </a:p>
        </p:txBody>
      </p:sp>
      <p:sp>
        <p:nvSpPr>
          <p:cNvPr id="200" name="Shape 200"/>
          <p:cNvSpPr txBox="1"/>
          <p:nvPr/>
        </p:nvSpPr>
        <p:spPr>
          <a:xfrm>
            <a:off x="2582875" y="1941550"/>
            <a:ext cx="541200" cy="473400"/>
          </a:xfrm>
          <a:prstGeom prst="rect">
            <a:avLst/>
          </a:prstGeom>
          <a:solidFill>
            <a:srgbClr val="FFFFFF"/>
          </a:solidFill>
          <a:ln cap="flat" cmpd="sng" w="38100">
            <a:solidFill>
              <a:schemeClr val="accent1"/>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B</a:t>
            </a:r>
          </a:p>
        </p:txBody>
      </p:sp>
      <p:sp>
        <p:nvSpPr>
          <p:cNvPr id="201" name="Shape 201"/>
          <p:cNvSpPr txBox="1"/>
          <p:nvPr/>
        </p:nvSpPr>
        <p:spPr>
          <a:xfrm>
            <a:off x="4718825" y="1941550"/>
            <a:ext cx="541200" cy="473400"/>
          </a:xfrm>
          <a:prstGeom prst="rect">
            <a:avLst/>
          </a:prstGeom>
          <a:solidFill>
            <a:srgbClr val="FFFFFF"/>
          </a:solidFill>
          <a:ln cap="flat" cmpd="sng" w="38100">
            <a:solidFill>
              <a:schemeClr val="accent1"/>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C</a:t>
            </a:r>
          </a:p>
        </p:txBody>
      </p:sp>
      <p:sp>
        <p:nvSpPr>
          <p:cNvPr id="202" name="Shape 202"/>
          <p:cNvSpPr txBox="1"/>
          <p:nvPr/>
        </p:nvSpPr>
        <p:spPr>
          <a:xfrm>
            <a:off x="2061175" y="4148100"/>
            <a:ext cx="541200" cy="473400"/>
          </a:xfrm>
          <a:prstGeom prst="rect">
            <a:avLst/>
          </a:prstGeom>
          <a:solidFill>
            <a:srgbClr val="FFFFFF"/>
          </a:solidFill>
          <a:ln cap="flat" cmpd="sng" w="38100">
            <a:solidFill>
              <a:schemeClr val="accent1"/>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D</a:t>
            </a:r>
          </a:p>
        </p:txBody>
      </p:sp>
      <p:sp>
        <p:nvSpPr>
          <p:cNvPr id="203" name="Shape 203"/>
          <p:cNvSpPr txBox="1"/>
          <p:nvPr/>
        </p:nvSpPr>
        <p:spPr>
          <a:xfrm>
            <a:off x="4232425" y="4148100"/>
            <a:ext cx="541200" cy="473400"/>
          </a:xfrm>
          <a:prstGeom prst="rect">
            <a:avLst/>
          </a:prstGeom>
          <a:solidFill>
            <a:srgbClr val="FFFFFF"/>
          </a:solidFill>
          <a:ln cap="flat" cmpd="sng" w="38100">
            <a:solidFill>
              <a:schemeClr val="accent1"/>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E</a:t>
            </a:r>
          </a:p>
        </p:txBody>
      </p:sp>
      <p:sp>
        <p:nvSpPr>
          <p:cNvPr id="204" name="Shape 204"/>
          <p:cNvSpPr txBox="1"/>
          <p:nvPr/>
        </p:nvSpPr>
        <p:spPr>
          <a:xfrm>
            <a:off x="6403675" y="4148100"/>
            <a:ext cx="541200" cy="473400"/>
          </a:xfrm>
          <a:prstGeom prst="rect">
            <a:avLst/>
          </a:prstGeom>
          <a:solidFill>
            <a:srgbClr val="FFFFFF"/>
          </a:solidFill>
          <a:ln cap="flat" cmpd="sng" w="38100">
            <a:solidFill>
              <a:schemeClr val="accent1"/>
            </a:solidFill>
            <a:prstDash val="solid"/>
            <a:round/>
            <a:headEnd len="med" w="med" type="none"/>
            <a:tailEnd len="med" w="med" type="none"/>
          </a:ln>
        </p:spPr>
        <p:txBody>
          <a:bodyPr anchorCtr="0" anchor="ctr" bIns="91425" lIns="91425" rIns="91425" tIns="91425">
            <a:noAutofit/>
          </a:bodyPr>
          <a:lstStyle/>
          <a:p>
            <a:pPr lvl="0" rtl="0" algn="ctr">
              <a:spcBef>
                <a:spcPts val="0"/>
              </a:spcBef>
              <a:buNone/>
            </a:pPr>
            <a:r>
              <a:rPr lang="en-US" sz="3200"/>
              <a:t>F</a:t>
            </a:r>
          </a:p>
        </p:txBody>
      </p:sp>
    </p:spTree>
  </p:cSld>
  <p:clrMapOvr>
    <a:masterClrMapping/>
  </p:clrMapOvr>
</p:sld>
</file>

<file path=ppt/theme/theme1.xml><?xml version="1.0" encoding="utf-8"?>
<a:theme xmlns:a="http://schemas.openxmlformats.org/drawingml/2006/main" xmlns:r="http://schemas.openxmlformats.org/officeDocument/2006/relationships" name="cdb2004200gl">
  <a:themeElements>
    <a:clrScheme name="Office 2007-2010">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