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sldIdLst>
    <p:sldId id="260" r:id="rId3"/>
    <p:sldId id="279" r:id="rId4"/>
    <p:sldId id="270" r:id="rId5"/>
    <p:sldId id="261" r:id="rId6"/>
    <p:sldId id="271" r:id="rId7"/>
    <p:sldId id="262" r:id="rId8"/>
    <p:sldId id="272" r:id="rId9"/>
    <p:sldId id="263" r:id="rId10"/>
    <p:sldId id="273" r:id="rId11"/>
    <p:sldId id="264" r:id="rId12"/>
    <p:sldId id="274" r:id="rId13"/>
    <p:sldId id="265" r:id="rId14"/>
    <p:sldId id="275" r:id="rId15"/>
    <p:sldId id="266" r:id="rId16"/>
    <p:sldId id="276" r:id="rId17"/>
    <p:sldId id="267" r:id="rId18"/>
    <p:sldId id="277" r:id="rId19"/>
    <p:sldId id="268" r:id="rId20"/>
    <p:sldId id="278" r:id="rId21"/>
    <p:sldId id="269" r:id="rId22"/>
  </p:sldIdLst>
  <p:sldSz cx="9144000" cy="5143500" type="screen16x9"/>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80" d="100"/>
          <a:sy n="80" d="100"/>
        </p:scale>
        <p:origin x="-216" y="-264"/>
      </p:cViewPr>
      <p:guideLst>
        <p:guide orient="horz" pos="162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219768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937D59-5EDB-4C39-B697-625748F703B6}" type="datetimeFigureOut">
              <a:rPr lang="en-US" smtClean="0"/>
              <a:pPr/>
              <a:t>11/19/2016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31DC1F-5561-484E-AB46-68C682854F61}" type="slidenum">
              <a:rPr lang="en-US" smtClean="0"/>
              <a:pPr/>
              <a:t>‹#›</a:t>
            </a:fld>
            <a:endParaRPr lang="en-US"/>
          </a:p>
        </p:txBody>
      </p:sp>
    </p:spTree>
    <p:extLst>
      <p:ext uri="{BB962C8B-B14F-4D97-AF65-F5344CB8AC3E}">
        <p14:creationId xmlns="" xmlns:p14="http://schemas.microsoft.com/office/powerpoint/2010/main" val="2403535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8"/>
            <a:ext cx="3008313" cy="8715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937D59-5EDB-4C39-B697-625748F703B6}" type="datetimeFigureOut">
              <a:rPr lang="en-US" smtClean="0"/>
              <a:pPr/>
              <a:t>11/19/2016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pPr/>
              <a:t>‹#›</a:t>
            </a:fld>
            <a:endParaRPr lang="en-US"/>
          </a:p>
        </p:txBody>
      </p:sp>
    </p:spTree>
    <p:extLst>
      <p:ext uri="{BB962C8B-B14F-4D97-AF65-F5344CB8AC3E}">
        <p14:creationId xmlns="" xmlns:p14="http://schemas.microsoft.com/office/powerpoint/2010/main" val="5018249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937D59-5EDB-4C39-B697-625748F703B6}" type="datetimeFigureOut">
              <a:rPr lang="en-US" smtClean="0"/>
              <a:pPr/>
              <a:t>11/19/2016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pPr/>
              <a:t>‹#›</a:t>
            </a:fld>
            <a:endParaRPr lang="en-US"/>
          </a:p>
        </p:txBody>
      </p:sp>
    </p:spTree>
    <p:extLst>
      <p:ext uri="{BB962C8B-B14F-4D97-AF65-F5344CB8AC3E}">
        <p14:creationId xmlns="" xmlns:p14="http://schemas.microsoft.com/office/powerpoint/2010/main" val="7224409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pPr/>
              <a:t>11/19/2016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pPr/>
              <a:t>‹#›</a:t>
            </a:fld>
            <a:endParaRPr lang="en-US"/>
          </a:p>
        </p:txBody>
      </p:sp>
    </p:spTree>
    <p:extLst>
      <p:ext uri="{BB962C8B-B14F-4D97-AF65-F5344CB8AC3E}">
        <p14:creationId xmlns="" xmlns:p14="http://schemas.microsoft.com/office/powerpoint/2010/main" val="28108716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375"/>
            <a:ext cx="2057400" cy="43878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6375"/>
            <a:ext cx="6019800" cy="43878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pPr/>
              <a:t>11/19/2016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pPr/>
              <a:t>‹#›</a:t>
            </a:fld>
            <a:endParaRPr lang="en-US"/>
          </a:p>
        </p:txBody>
      </p:sp>
    </p:spTree>
    <p:extLst>
      <p:ext uri="{BB962C8B-B14F-4D97-AF65-F5344CB8AC3E}">
        <p14:creationId xmlns="" xmlns:p14="http://schemas.microsoft.com/office/powerpoint/2010/main" val="4240091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9144000" cy="884466"/>
          </a:xfrm>
          <a:prstGeom prst="rect">
            <a:avLst/>
          </a:prstGeom>
        </p:spPr>
        <p:txBody>
          <a:bodyPr anchor="ctr"/>
          <a:lstStyle>
            <a:lvl1pPr algn="l">
              <a:defRPr>
                <a:solidFill>
                  <a:schemeClr val="bg1"/>
                </a:solidFill>
              </a:defRPr>
            </a:lvl1pPr>
          </a:lstStyle>
          <a:p>
            <a:r>
              <a:rPr lang="en-US" altLang="ko-KR" dirty="0" smtClean="0"/>
              <a:t> Click to edit title</a:t>
            </a:r>
            <a:endParaRPr lang="ko-KR" altLang="en-US" dirty="0"/>
          </a:p>
        </p:txBody>
      </p:sp>
      <p:sp>
        <p:nvSpPr>
          <p:cNvPr id="4" name="Content Placeholder 2"/>
          <p:cNvSpPr>
            <a:spLocks noGrp="1"/>
          </p:cNvSpPr>
          <p:nvPr>
            <p:ph idx="1"/>
          </p:nvPr>
        </p:nvSpPr>
        <p:spPr>
          <a:xfrm>
            <a:off x="395536" y="1131590"/>
            <a:ext cx="8496944" cy="460648"/>
          </a:xfrm>
          <a:prstGeom prst="rect">
            <a:avLst/>
          </a:prstGeom>
        </p:spPr>
        <p:txBody>
          <a:bodyPr anchor="ctr"/>
          <a:lstStyle>
            <a:lvl1pPr marL="0" indent="0">
              <a:buNone/>
              <a:defRPr sz="2000">
                <a:solidFill>
                  <a:schemeClr val="tx1">
                    <a:lumMod val="75000"/>
                    <a:lumOff val="25000"/>
                  </a:schemeClr>
                </a:solidFill>
              </a:defRPr>
            </a:lvl1pPr>
          </a:lstStyle>
          <a:p>
            <a:pPr lvl="0"/>
            <a:r>
              <a:rPr lang="en-US" altLang="ko-KR" dirty="0" smtClean="0"/>
              <a:t>Click to edit Master text styles</a:t>
            </a:r>
          </a:p>
        </p:txBody>
      </p:sp>
      <p:sp>
        <p:nvSpPr>
          <p:cNvPr id="5" name="Content Placeholder 2"/>
          <p:cNvSpPr>
            <a:spLocks noGrp="1"/>
          </p:cNvSpPr>
          <p:nvPr>
            <p:ph idx="10"/>
          </p:nvPr>
        </p:nvSpPr>
        <p:spPr>
          <a:xfrm>
            <a:off x="405880" y="1808261"/>
            <a:ext cx="8496944" cy="2995737"/>
          </a:xfrm>
          <a:prstGeom prst="rect">
            <a:avLst/>
          </a:prstGeom>
        </p:spPr>
        <p:txBody>
          <a:bodyPr lIns="396000" anchor="t"/>
          <a:lstStyle>
            <a:lvl1pPr marL="0" indent="0">
              <a:buNone/>
              <a:defRPr sz="1400">
                <a:solidFill>
                  <a:schemeClr val="tx1">
                    <a:lumMod val="75000"/>
                    <a:lumOff val="25000"/>
                  </a:schemeClr>
                </a:solidFill>
              </a:defRPr>
            </a:lvl1pPr>
          </a:lstStyle>
          <a:p>
            <a:pPr lvl="0"/>
            <a:r>
              <a:rPr lang="en-US" altLang="ko-KR" dirty="0" smtClean="0"/>
              <a:t>Click to edit Master text styles</a:t>
            </a:r>
          </a:p>
        </p:txBody>
      </p:sp>
    </p:spTree>
    <p:extLst>
      <p:ext uri="{BB962C8B-B14F-4D97-AF65-F5344CB8AC3E}">
        <p14:creationId xmlns="" xmlns:p14="http://schemas.microsoft.com/office/powerpoint/2010/main" val="1146943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619672" y="0"/>
            <a:ext cx="7524328" cy="884466"/>
          </a:xfrm>
          <a:prstGeom prst="rect">
            <a:avLst/>
          </a:prstGeom>
        </p:spPr>
        <p:txBody>
          <a:bodyPr anchor="ctr"/>
          <a:lstStyle>
            <a:lvl1pPr algn="l">
              <a:defRPr>
                <a:solidFill>
                  <a:schemeClr val="tx1">
                    <a:lumMod val="75000"/>
                    <a:lumOff val="25000"/>
                  </a:schemeClr>
                </a:solidFill>
              </a:defRPr>
            </a:lvl1pPr>
          </a:lstStyle>
          <a:p>
            <a:r>
              <a:rPr lang="en-US" altLang="ko-KR" dirty="0" smtClean="0"/>
              <a:t> Click to edit title</a:t>
            </a:r>
            <a:endParaRPr lang="ko-KR" altLang="en-US" dirty="0"/>
          </a:p>
        </p:txBody>
      </p:sp>
      <p:sp>
        <p:nvSpPr>
          <p:cNvPr id="4" name="Content Placeholder 2"/>
          <p:cNvSpPr>
            <a:spLocks noGrp="1"/>
          </p:cNvSpPr>
          <p:nvPr>
            <p:ph idx="1"/>
          </p:nvPr>
        </p:nvSpPr>
        <p:spPr>
          <a:xfrm>
            <a:off x="1979712" y="987574"/>
            <a:ext cx="6912768" cy="460648"/>
          </a:xfrm>
          <a:prstGeom prst="rect">
            <a:avLst/>
          </a:prstGeom>
        </p:spPr>
        <p:txBody>
          <a:bodyPr anchor="ctr"/>
          <a:lstStyle>
            <a:lvl1pPr marL="0" indent="0">
              <a:buNone/>
              <a:defRPr sz="2000">
                <a:solidFill>
                  <a:schemeClr val="tx1">
                    <a:lumMod val="75000"/>
                    <a:lumOff val="25000"/>
                  </a:schemeClr>
                </a:solidFill>
              </a:defRPr>
            </a:lvl1pPr>
          </a:lstStyle>
          <a:p>
            <a:pPr lvl="0"/>
            <a:r>
              <a:rPr lang="en-US" altLang="ko-KR" dirty="0" smtClean="0"/>
              <a:t>Click to edit Master text styles</a:t>
            </a:r>
          </a:p>
        </p:txBody>
      </p:sp>
      <p:sp>
        <p:nvSpPr>
          <p:cNvPr id="5" name="Content Placeholder 2"/>
          <p:cNvSpPr>
            <a:spLocks noGrp="1"/>
          </p:cNvSpPr>
          <p:nvPr>
            <p:ph idx="10"/>
          </p:nvPr>
        </p:nvSpPr>
        <p:spPr>
          <a:xfrm>
            <a:off x="1990056" y="1664245"/>
            <a:ext cx="6912768" cy="2995737"/>
          </a:xfrm>
          <a:prstGeom prst="rect">
            <a:avLst/>
          </a:prstGeom>
        </p:spPr>
        <p:txBody>
          <a:bodyPr lIns="396000" anchor="t"/>
          <a:lstStyle>
            <a:lvl1pPr marL="0" indent="0">
              <a:buNone/>
              <a:defRPr sz="1400">
                <a:solidFill>
                  <a:schemeClr val="tx1">
                    <a:lumMod val="75000"/>
                    <a:lumOff val="25000"/>
                  </a:schemeClr>
                </a:solidFill>
              </a:defRPr>
            </a:lvl1pPr>
          </a:lstStyle>
          <a:p>
            <a:pPr lvl="0"/>
            <a:r>
              <a:rPr lang="en-US" altLang="ko-KR" dirty="0" smtClean="0"/>
              <a:t>Click to edit Master text styles</a:t>
            </a:r>
          </a:p>
        </p:txBody>
      </p:sp>
    </p:spTree>
    <p:extLst>
      <p:ext uri="{BB962C8B-B14F-4D97-AF65-F5344CB8AC3E}">
        <p14:creationId xmlns="" xmlns:p14="http://schemas.microsoft.com/office/powerpoint/2010/main" val="9228082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8613"/>
            <a:ext cx="7772400" cy="11017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pPr/>
              <a:t>11/19/2016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pPr/>
              <a:t>‹#›</a:t>
            </a:fld>
            <a:endParaRPr lang="en-US"/>
          </a:p>
        </p:txBody>
      </p:sp>
    </p:spTree>
    <p:extLst>
      <p:ext uri="{BB962C8B-B14F-4D97-AF65-F5344CB8AC3E}">
        <p14:creationId xmlns="" xmlns:p14="http://schemas.microsoft.com/office/powerpoint/2010/main" val="1895959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pPr/>
              <a:t>11/19/2016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pPr/>
              <a:t>‹#›</a:t>
            </a:fld>
            <a:endParaRPr lang="en-US"/>
          </a:p>
        </p:txBody>
      </p:sp>
    </p:spTree>
    <p:extLst>
      <p:ext uri="{BB962C8B-B14F-4D97-AF65-F5344CB8AC3E}">
        <p14:creationId xmlns="" xmlns:p14="http://schemas.microsoft.com/office/powerpoint/2010/main" val="815133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5"/>
            <a:ext cx="7772400" cy="10223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937D59-5EDB-4C39-B697-625748F703B6}" type="datetimeFigureOut">
              <a:rPr lang="en-US" smtClean="0"/>
              <a:pPr/>
              <a:t>11/19/2016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pPr/>
              <a:t>‹#›</a:t>
            </a:fld>
            <a:endParaRPr lang="en-US"/>
          </a:p>
        </p:txBody>
      </p:sp>
    </p:spTree>
    <p:extLst>
      <p:ext uri="{BB962C8B-B14F-4D97-AF65-F5344CB8AC3E}">
        <p14:creationId xmlns="" xmlns:p14="http://schemas.microsoft.com/office/powerpoint/2010/main" val="1860431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937D59-5EDB-4C39-B697-625748F703B6}" type="datetimeFigureOut">
              <a:rPr lang="en-US" smtClean="0"/>
              <a:pPr/>
              <a:t>11/19/2016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pPr/>
              <a:t>‹#›</a:t>
            </a:fld>
            <a:endParaRPr lang="en-US"/>
          </a:p>
        </p:txBody>
      </p:sp>
    </p:spTree>
    <p:extLst>
      <p:ext uri="{BB962C8B-B14F-4D97-AF65-F5344CB8AC3E}">
        <p14:creationId xmlns="" xmlns:p14="http://schemas.microsoft.com/office/powerpoint/2010/main" val="3505802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937D59-5EDB-4C39-B697-625748F703B6}" type="datetimeFigureOut">
              <a:rPr lang="en-US" smtClean="0"/>
              <a:pPr/>
              <a:t>11/19/2016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31DC1F-5561-484E-AB46-68C682854F61}" type="slidenum">
              <a:rPr lang="en-US" smtClean="0"/>
              <a:pPr/>
              <a:t>‹#›</a:t>
            </a:fld>
            <a:endParaRPr lang="en-US"/>
          </a:p>
        </p:txBody>
      </p:sp>
    </p:spTree>
    <p:extLst>
      <p:ext uri="{BB962C8B-B14F-4D97-AF65-F5344CB8AC3E}">
        <p14:creationId xmlns="" xmlns:p14="http://schemas.microsoft.com/office/powerpoint/2010/main" val="3538794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937D59-5EDB-4C39-B697-625748F703B6}" type="datetimeFigureOut">
              <a:rPr lang="en-US" smtClean="0"/>
              <a:pPr/>
              <a:t>11/19/2016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31DC1F-5561-484E-AB46-68C682854F61}" type="slidenum">
              <a:rPr lang="en-US" smtClean="0"/>
              <a:pPr/>
              <a:t>‹#›</a:t>
            </a:fld>
            <a:endParaRPr lang="en-US"/>
          </a:p>
        </p:txBody>
      </p:sp>
    </p:spTree>
    <p:extLst>
      <p:ext uri="{BB962C8B-B14F-4D97-AF65-F5344CB8AC3E}">
        <p14:creationId xmlns="" xmlns:p14="http://schemas.microsoft.com/office/powerpoint/2010/main" val="11505109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2523917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Lst>
  <p:txStyles>
    <p:titleStyle>
      <a:lvl1pPr algn="ctr" defTabSz="914400" rtl="0" eaLnBrk="1" latinLnBrk="1" hangingPunct="1">
        <a:spcBef>
          <a:spcPct val="0"/>
        </a:spcBef>
        <a:buNone/>
        <a:defRPr sz="3600" b="1" kern="1200">
          <a:solidFill>
            <a:schemeClr val="tx1"/>
          </a:solidFill>
          <a:latin typeface="Arial" pitchFamily="34" charset="0"/>
          <a:ea typeface="+mj-ea"/>
          <a:cs typeface="Arial" pitchFamily="34" charset="0"/>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0"/>
            <a:ext cx="8229600" cy="339407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63937D59-5EDB-4C39-B697-625748F703B6}" type="datetimeFigureOut">
              <a:rPr lang="en-US" smtClean="0"/>
              <a:pPr/>
              <a:t>11/19/2016</a:t>
            </a:fld>
            <a:endParaRPr lang="en-US"/>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F31DC1F-5561-484E-AB46-68C682854F61}" type="slidenum">
              <a:rPr lang="en-US" smtClean="0"/>
              <a:pPr/>
              <a:t>‹#›</a:t>
            </a:fld>
            <a:endParaRPr lang="en-US"/>
          </a:p>
        </p:txBody>
      </p:sp>
    </p:spTree>
    <p:extLst>
      <p:ext uri="{BB962C8B-B14F-4D97-AF65-F5344CB8AC3E}">
        <p14:creationId xmlns="" xmlns:p14="http://schemas.microsoft.com/office/powerpoint/2010/main" val="262123990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blog.webbraininfotech.com/common-seo-mistakes-you-should-avoid-in-doing-seo-for-your-website"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mailto:info@webbraininfotech.com" TargetMode="External"/><Relationship Id="rId2" Type="http://schemas.openxmlformats.org/officeDocument/2006/relationships/hyperlink" Target="http://www.webbraininfotech.com/"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webbraininfotech.com/seo-service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blog.webbraininfotech.com/taking-internet-marketing-results-whole-new-level-cannot-easier"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57550"/>
            <a:ext cx="8686800" cy="1066800"/>
          </a:xfrm>
        </p:spPr>
        <p:txBody>
          <a:bodyPr/>
          <a:lstStyle/>
          <a:p>
            <a:pPr algn="ctr"/>
            <a:r>
              <a:rPr lang="en-US" sz="3500" dirty="0" smtClean="0">
                <a:solidFill>
                  <a:schemeClr val="tx2">
                    <a:lumMod val="75000"/>
                  </a:schemeClr>
                </a:solidFill>
                <a:latin typeface="Constantia" pitchFamily="18" charset="0"/>
                <a:cs typeface="Consolas" pitchFamily="49" charset="0"/>
              </a:rPr>
              <a:t>How To Optimize Your Blog Content For Search Engines</a:t>
            </a:r>
            <a:endParaRPr lang="en-US" sz="3500" dirty="0">
              <a:solidFill>
                <a:schemeClr val="tx2">
                  <a:lumMod val="75000"/>
                </a:schemeClr>
              </a:solidFill>
              <a:latin typeface="Constantia" pitchFamily="18" charset="0"/>
              <a:cs typeface="Consolas" pitchFamily="49" charset="0"/>
            </a:endParaRPr>
          </a:p>
        </p:txBody>
      </p:sp>
      <p:pic>
        <p:nvPicPr>
          <p:cNvPr id="7" name="Picture 6" descr="logo.png"/>
          <p:cNvPicPr>
            <a:picLocks noChangeAspect="1"/>
          </p:cNvPicPr>
          <p:nvPr/>
        </p:nvPicPr>
        <p:blipFill>
          <a:blip r:embed="rId2"/>
          <a:stretch>
            <a:fillRect/>
          </a:stretch>
        </p:blipFill>
        <p:spPr>
          <a:xfrm>
            <a:off x="304800" y="1047750"/>
            <a:ext cx="2909455" cy="1143000"/>
          </a:xfrm>
          <a:prstGeom prst="rect">
            <a:avLst/>
          </a:prstGeom>
        </p:spPr>
      </p:pic>
      <p:pic>
        <p:nvPicPr>
          <p:cNvPr id="8" name="Picture 7" descr="3651785-riding-blue-arrow-of-success.jpg"/>
          <p:cNvPicPr>
            <a:picLocks noChangeAspect="1"/>
          </p:cNvPicPr>
          <p:nvPr/>
        </p:nvPicPr>
        <p:blipFill>
          <a:blip r:embed="rId3" cstate="print"/>
          <a:stretch>
            <a:fillRect/>
          </a:stretch>
        </p:blipFill>
        <p:spPr>
          <a:xfrm>
            <a:off x="5562600" y="1047750"/>
            <a:ext cx="2491983" cy="176307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F0"/>
                </a:solidFill>
              </a:rPr>
              <a:t>The Use Of Long Tail Keyword:</a:t>
            </a:r>
            <a:endParaRPr lang="en-US" dirty="0">
              <a:solidFill>
                <a:srgbClr val="00B0F0"/>
              </a:solidFill>
            </a:endParaRPr>
          </a:p>
        </p:txBody>
      </p:sp>
      <p:sp>
        <p:nvSpPr>
          <p:cNvPr id="4" name="Content Placeholder 3"/>
          <p:cNvSpPr>
            <a:spLocks noGrp="1"/>
          </p:cNvSpPr>
          <p:nvPr>
            <p:ph idx="10"/>
          </p:nvPr>
        </p:nvSpPr>
        <p:spPr>
          <a:xfrm>
            <a:off x="228600" y="1352550"/>
            <a:ext cx="8686800" cy="2211289"/>
          </a:xfrm>
        </p:spPr>
        <p:txBody>
          <a:bodyPr/>
          <a:lstStyle/>
          <a:p>
            <a:r>
              <a:rPr lang="en-US" sz="2300" dirty="0" smtClean="0">
                <a:solidFill>
                  <a:schemeClr val="tx2">
                    <a:lumMod val="75000"/>
                  </a:schemeClr>
                </a:solidFill>
                <a:latin typeface="Constantia" pitchFamily="18" charset="0"/>
              </a:rPr>
              <a:t>You may be shocked to learn than optimization of blog posts for SEO is not necessarily dependent on having many keywords in your posts. For example, inserting too many keywords is often considered as </a:t>
            </a:r>
            <a:r>
              <a:rPr lang="en-US" sz="2300" b="1" dirty="0" smtClean="0">
                <a:solidFill>
                  <a:schemeClr val="tx2">
                    <a:lumMod val="75000"/>
                  </a:schemeClr>
                </a:solidFill>
                <a:latin typeface="Constantia" pitchFamily="18" charset="0"/>
                <a:hlinkClick r:id="rId2"/>
              </a:rPr>
              <a:t>keyword stuffing</a:t>
            </a:r>
            <a:r>
              <a:rPr lang="en-US" sz="2300" dirty="0" smtClean="0">
                <a:solidFill>
                  <a:schemeClr val="tx2">
                    <a:lumMod val="75000"/>
                  </a:schemeClr>
                </a:solidFill>
                <a:latin typeface="Constantia" pitchFamily="18" charset="0"/>
              </a:rPr>
              <a:t> and Google may slap your page with punishments including reducing the ranking of your web page in search engines. </a:t>
            </a:r>
            <a:endParaRPr lang="en-US" sz="2300" dirty="0">
              <a:solidFill>
                <a:schemeClr val="tx2">
                  <a:lumMod val="75000"/>
                </a:schemeClr>
              </a:solidFill>
              <a:latin typeface="Constantia" pitchFamily="18" charset="0"/>
            </a:endParaRPr>
          </a:p>
        </p:txBody>
      </p:sp>
      <p:pic>
        <p:nvPicPr>
          <p:cNvPr id="5" name="Picture 4" descr="logo.png"/>
          <p:cNvPicPr>
            <a:picLocks noChangeAspect="1"/>
          </p:cNvPicPr>
          <p:nvPr/>
        </p:nvPicPr>
        <p:blipFill>
          <a:blip r:embed="rId3"/>
          <a:stretch>
            <a:fillRect/>
          </a:stretch>
        </p:blipFill>
        <p:spPr>
          <a:xfrm>
            <a:off x="76200" y="3962400"/>
            <a:ext cx="2667000" cy="104775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eo-banner.jpg"/>
          <p:cNvPicPr>
            <a:picLocks noGrp="1" noChangeAspect="1"/>
          </p:cNvPicPr>
          <p:nvPr>
            <p:ph idx="10"/>
          </p:nvPr>
        </p:nvPicPr>
        <p:blipFill>
          <a:blip r:embed="rId2"/>
          <a:stretch>
            <a:fillRect/>
          </a:stretch>
        </p:blipFill>
        <p:spPr>
          <a:xfrm>
            <a:off x="457200" y="971550"/>
            <a:ext cx="8305800" cy="2995612"/>
          </a:xfrm>
        </p:spPr>
      </p:pic>
      <p:pic>
        <p:nvPicPr>
          <p:cNvPr id="4" name="Picture 3" descr="logo.png"/>
          <p:cNvPicPr>
            <a:picLocks noChangeAspect="1"/>
          </p:cNvPicPr>
          <p:nvPr/>
        </p:nvPicPr>
        <p:blipFill>
          <a:blip r:embed="rId3"/>
          <a:stretch>
            <a:fillRect/>
          </a:stretch>
        </p:blipFill>
        <p:spPr>
          <a:xfrm>
            <a:off x="76200" y="3962400"/>
            <a:ext cx="2667000" cy="104775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76200" y="1733550"/>
            <a:ext cx="8839200" cy="1982689"/>
          </a:xfrm>
        </p:spPr>
        <p:txBody>
          <a:bodyPr/>
          <a:lstStyle/>
          <a:p>
            <a:pPr algn="just"/>
            <a:r>
              <a:rPr lang="en-US" sz="2300" dirty="0" smtClean="0">
                <a:solidFill>
                  <a:schemeClr val="tx2">
                    <a:lumMod val="75000"/>
                  </a:schemeClr>
                </a:solidFill>
                <a:latin typeface="Constantia" pitchFamily="18" charset="0"/>
              </a:rPr>
              <a:t>Thus the inclusion of long tail keywords would a better step. It will help you to capture a huge audience of customers searching for a certain long tail keyword. Long tail keywords attract many page visitors since they are searched for by many people. You can also use a few keywords ranging from one to three.</a:t>
            </a:r>
          </a:p>
        </p:txBody>
      </p:sp>
      <p:pic>
        <p:nvPicPr>
          <p:cNvPr id="6" name="Picture 5" descr="logo.png"/>
          <p:cNvPicPr>
            <a:picLocks noChangeAspect="1"/>
          </p:cNvPicPr>
          <p:nvPr/>
        </p:nvPicPr>
        <p:blipFill>
          <a:blip r:embed="rId2"/>
          <a:stretch>
            <a:fillRect/>
          </a:stretch>
        </p:blipFill>
        <p:spPr>
          <a:xfrm>
            <a:off x="7152841" y="4552950"/>
            <a:ext cx="1914959" cy="4572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off-page-seo.jpg"/>
          <p:cNvPicPr>
            <a:picLocks noGrp="1" noChangeAspect="1"/>
          </p:cNvPicPr>
          <p:nvPr>
            <p:ph idx="10"/>
          </p:nvPr>
        </p:nvPicPr>
        <p:blipFill>
          <a:blip r:embed="rId2"/>
          <a:stretch>
            <a:fillRect/>
          </a:stretch>
        </p:blipFill>
        <p:spPr>
          <a:xfrm>
            <a:off x="2590800" y="1123950"/>
            <a:ext cx="4680644" cy="2995612"/>
          </a:xfrm>
        </p:spPr>
      </p:pic>
      <p:pic>
        <p:nvPicPr>
          <p:cNvPr id="8" name="Picture 7" descr="logo.png"/>
          <p:cNvPicPr>
            <a:picLocks noChangeAspect="1"/>
          </p:cNvPicPr>
          <p:nvPr/>
        </p:nvPicPr>
        <p:blipFill>
          <a:blip r:embed="rId3"/>
          <a:stretch>
            <a:fillRect/>
          </a:stretch>
        </p:blipFill>
        <p:spPr>
          <a:xfrm>
            <a:off x="76200" y="3962400"/>
            <a:ext cx="2667000" cy="104775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6400800" cy="884466"/>
          </a:xfrm>
        </p:spPr>
        <p:txBody>
          <a:bodyPr/>
          <a:lstStyle/>
          <a:p>
            <a:pPr algn="ctr"/>
            <a:r>
              <a:rPr lang="en-US" sz="2500" dirty="0" smtClean="0">
                <a:solidFill>
                  <a:srgbClr val="00B0F0"/>
                </a:solidFill>
              </a:rPr>
              <a:t>Inclusion of any of these keywords in the blog posts:</a:t>
            </a:r>
            <a:endParaRPr lang="en-US" sz="2500" dirty="0">
              <a:solidFill>
                <a:srgbClr val="00B0F0"/>
              </a:solidFill>
            </a:endParaRPr>
          </a:p>
        </p:txBody>
      </p:sp>
      <p:sp>
        <p:nvSpPr>
          <p:cNvPr id="4" name="Content Placeholder 3"/>
          <p:cNvSpPr>
            <a:spLocks noGrp="1"/>
          </p:cNvSpPr>
          <p:nvPr>
            <p:ph idx="10"/>
          </p:nvPr>
        </p:nvSpPr>
        <p:spPr>
          <a:xfrm>
            <a:off x="405880" y="1657350"/>
            <a:ext cx="8496944" cy="1830289"/>
          </a:xfrm>
        </p:spPr>
        <p:txBody>
          <a:bodyPr/>
          <a:lstStyle/>
          <a:p>
            <a:pPr lvl="0">
              <a:buFont typeface="Wingdings" pitchFamily="2" charset="2"/>
              <a:buChar char="v"/>
            </a:pPr>
            <a:r>
              <a:rPr lang="en-US" sz="2300" b="1" dirty="0" smtClean="0">
                <a:solidFill>
                  <a:schemeClr val="tx2">
                    <a:lumMod val="75000"/>
                  </a:schemeClr>
                </a:solidFill>
                <a:latin typeface="Constantia" pitchFamily="18" charset="0"/>
              </a:rPr>
              <a:t>Title</a:t>
            </a:r>
            <a:endParaRPr lang="en-US" sz="2300" dirty="0" smtClean="0">
              <a:solidFill>
                <a:schemeClr val="tx2">
                  <a:lumMod val="75000"/>
                </a:schemeClr>
              </a:solidFill>
              <a:latin typeface="Constantia" pitchFamily="18" charset="0"/>
            </a:endParaRPr>
          </a:p>
          <a:p>
            <a:pPr lvl="0">
              <a:buFont typeface="Wingdings" pitchFamily="2" charset="2"/>
              <a:buChar char="v"/>
            </a:pPr>
            <a:r>
              <a:rPr lang="en-US" sz="2300" b="1" dirty="0" smtClean="0">
                <a:solidFill>
                  <a:schemeClr val="tx2">
                    <a:lumMod val="75000"/>
                  </a:schemeClr>
                </a:solidFill>
                <a:latin typeface="Constantia" pitchFamily="18" charset="0"/>
              </a:rPr>
              <a:t>Meta Description</a:t>
            </a:r>
            <a:endParaRPr lang="en-US" sz="2300" dirty="0" smtClean="0">
              <a:solidFill>
                <a:schemeClr val="tx2">
                  <a:lumMod val="75000"/>
                </a:schemeClr>
              </a:solidFill>
              <a:latin typeface="Constantia" pitchFamily="18" charset="0"/>
            </a:endParaRPr>
          </a:p>
          <a:p>
            <a:pPr lvl="0">
              <a:buFont typeface="Wingdings" pitchFamily="2" charset="2"/>
              <a:buChar char="v"/>
            </a:pPr>
            <a:r>
              <a:rPr lang="en-US" sz="2300" b="1" dirty="0" smtClean="0">
                <a:solidFill>
                  <a:schemeClr val="tx2">
                    <a:lumMod val="75000"/>
                  </a:schemeClr>
                </a:solidFill>
                <a:latin typeface="Constantia" pitchFamily="18" charset="0"/>
              </a:rPr>
              <a:t>URL</a:t>
            </a:r>
            <a:endParaRPr lang="en-US" sz="2300" dirty="0" smtClean="0">
              <a:solidFill>
                <a:schemeClr val="tx2">
                  <a:lumMod val="75000"/>
                </a:schemeClr>
              </a:solidFill>
              <a:latin typeface="Constantia" pitchFamily="18" charset="0"/>
            </a:endParaRPr>
          </a:p>
          <a:p>
            <a:pPr lvl="0">
              <a:buFont typeface="Wingdings" pitchFamily="2" charset="2"/>
              <a:buChar char="v"/>
            </a:pPr>
            <a:r>
              <a:rPr lang="en-US" sz="2300" b="1" dirty="0" smtClean="0">
                <a:solidFill>
                  <a:schemeClr val="tx2">
                    <a:lumMod val="75000"/>
                  </a:schemeClr>
                </a:solidFill>
                <a:latin typeface="Constantia" pitchFamily="18" charset="0"/>
              </a:rPr>
              <a:t>Headers and Body</a:t>
            </a:r>
            <a:endParaRPr lang="en-US" sz="2300" dirty="0" smtClean="0">
              <a:solidFill>
                <a:schemeClr val="tx2">
                  <a:lumMod val="75000"/>
                </a:schemeClr>
              </a:solidFill>
              <a:latin typeface="Constantia" pitchFamily="18" charset="0"/>
            </a:endParaRPr>
          </a:p>
        </p:txBody>
      </p:sp>
      <p:pic>
        <p:nvPicPr>
          <p:cNvPr id="5" name="Picture 4" descr="logo.png"/>
          <p:cNvPicPr>
            <a:picLocks noChangeAspect="1"/>
          </p:cNvPicPr>
          <p:nvPr/>
        </p:nvPicPr>
        <p:blipFill>
          <a:blip r:embed="rId2"/>
          <a:stretch>
            <a:fillRect/>
          </a:stretch>
        </p:blipFill>
        <p:spPr>
          <a:xfrm>
            <a:off x="6400800" y="3943350"/>
            <a:ext cx="2667000" cy="104775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earch-engine-optimization.jpg"/>
          <p:cNvPicPr>
            <a:picLocks noGrp="1" noChangeAspect="1"/>
          </p:cNvPicPr>
          <p:nvPr>
            <p:ph idx="10"/>
          </p:nvPr>
        </p:nvPicPr>
        <p:blipFill>
          <a:blip r:embed="rId2"/>
          <a:stretch>
            <a:fillRect/>
          </a:stretch>
        </p:blipFill>
        <p:spPr>
          <a:xfrm>
            <a:off x="304800" y="1263581"/>
            <a:ext cx="8547372" cy="3060769"/>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5715000" cy="884466"/>
          </a:xfrm>
        </p:spPr>
        <p:txBody>
          <a:bodyPr/>
          <a:lstStyle/>
          <a:p>
            <a:pPr algn="ctr"/>
            <a:r>
              <a:rPr lang="en-US" dirty="0" smtClean="0">
                <a:solidFill>
                  <a:srgbClr val="00B0F0"/>
                </a:solidFill>
              </a:rPr>
              <a:t>Image Optimization:</a:t>
            </a:r>
            <a:endParaRPr lang="en-US" dirty="0">
              <a:solidFill>
                <a:srgbClr val="00B0F0"/>
              </a:solidFill>
            </a:endParaRPr>
          </a:p>
        </p:txBody>
      </p:sp>
      <p:sp>
        <p:nvSpPr>
          <p:cNvPr id="4" name="Content Placeholder 3"/>
          <p:cNvSpPr>
            <a:spLocks noGrp="1"/>
          </p:cNvSpPr>
          <p:nvPr>
            <p:ph idx="10"/>
          </p:nvPr>
        </p:nvSpPr>
        <p:spPr>
          <a:xfrm>
            <a:off x="228600" y="1960661"/>
            <a:ext cx="8674224" cy="1525489"/>
          </a:xfrm>
        </p:spPr>
        <p:txBody>
          <a:bodyPr/>
          <a:lstStyle/>
          <a:p>
            <a:r>
              <a:rPr lang="en-US" sz="2300" dirty="0" smtClean="0">
                <a:solidFill>
                  <a:schemeClr val="tx2">
                    <a:lumMod val="75000"/>
                  </a:schemeClr>
                </a:solidFill>
                <a:latin typeface="Constantia" pitchFamily="18" charset="0"/>
              </a:rPr>
              <a:t>Optimization of images for search engines increases the visibility of a web page. Use image titles that are keyword based to achieve this. For example, the image below can be </a:t>
            </a:r>
            <a:r>
              <a:rPr lang="en-US" sz="2300" dirty="0" err="1" smtClean="0">
                <a:solidFill>
                  <a:schemeClr val="tx2">
                    <a:lumMod val="75000"/>
                  </a:schemeClr>
                </a:solidFill>
                <a:latin typeface="Constantia" pitchFamily="18" charset="0"/>
              </a:rPr>
              <a:t>labelled</a:t>
            </a:r>
            <a:r>
              <a:rPr lang="en-US" sz="2300" dirty="0" smtClean="0">
                <a:solidFill>
                  <a:schemeClr val="tx2">
                    <a:lumMod val="75000"/>
                  </a:schemeClr>
                </a:solidFill>
                <a:latin typeface="Constantia" pitchFamily="18" charset="0"/>
              </a:rPr>
              <a:t> as “Friday chilling spots”.</a:t>
            </a:r>
          </a:p>
        </p:txBody>
      </p:sp>
      <p:pic>
        <p:nvPicPr>
          <p:cNvPr id="5" name="Picture 4" descr="logo.png"/>
          <p:cNvPicPr>
            <a:picLocks noChangeAspect="1"/>
          </p:cNvPicPr>
          <p:nvPr/>
        </p:nvPicPr>
        <p:blipFill>
          <a:blip r:embed="rId2"/>
          <a:stretch>
            <a:fillRect/>
          </a:stretch>
        </p:blipFill>
        <p:spPr>
          <a:xfrm>
            <a:off x="76200" y="3962400"/>
            <a:ext cx="2667000" cy="104775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seo-current-strategy.jpg"/>
          <p:cNvPicPr>
            <a:picLocks noGrp="1" noChangeAspect="1"/>
          </p:cNvPicPr>
          <p:nvPr>
            <p:ph idx="10"/>
          </p:nvPr>
        </p:nvPicPr>
        <p:blipFill>
          <a:blip r:embed="rId2"/>
          <a:stretch>
            <a:fillRect/>
          </a:stretch>
        </p:blipFill>
        <p:spPr>
          <a:xfrm>
            <a:off x="304800" y="1352550"/>
            <a:ext cx="8534400" cy="3276600"/>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5486400" cy="884466"/>
          </a:xfrm>
        </p:spPr>
        <p:txBody>
          <a:bodyPr/>
          <a:lstStyle/>
          <a:p>
            <a:r>
              <a:rPr lang="en-US" dirty="0" smtClean="0">
                <a:solidFill>
                  <a:srgbClr val="00B0F0"/>
                </a:solidFill>
              </a:rPr>
              <a:t>Responsive Web Page:</a:t>
            </a:r>
            <a:endParaRPr lang="en-US" dirty="0">
              <a:solidFill>
                <a:srgbClr val="00B0F0"/>
              </a:solidFill>
            </a:endParaRPr>
          </a:p>
        </p:txBody>
      </p:sp>
      <p:sp>
        <p:nvSpPr>
          <p:cNvPr id="4" name="Content Placeholder 3"/>
          <p:cNvSpPr>
            <a:spLocks noGrp="1"/>
          </p:cNvSpPr>
          <p:nvPr>
            <p:ph idx="10"/>
          </p:nvPr>
        </p:nvSpPr>
        <p:spPr>
          <a:xfrm>
            <a:off x="189856" y="2113061"/>
            <a:ext cx="8725544" cy="1296889"/>
          </a:xfrm>
        </p:spPr>
        <p:txBody>
          <a:bodyPr/>
          <a:lstStyle/>
          <a:p>
            <a:r>
              <a:rPr lang="en-US" sz="2300" dirty="0" smtClean="0">
                <a:solidFill>
                  <a:schemeClr val="tx2">
                    <a:lumMod val="75000"/>
                  </a:schemeClr>
                </a:solidFill>
                <a:latin typeface="Constantia" pitchFamily="18" charset="0"/>
              </a:rPr>
              <a:t>Try by all means to make sure your web pages are responsive. This can help you to capture every customer including those using mobile devices.</a:t>
            </a:r>
          </a:p>
        </p:txBody>
      </p:sp>
      <p:pic>
        <p:nvPicPr>
          <p:cNvPr id="5" name="Picture 4" descr="logo.png"/>
          <p:cNvPicPr>
            <a:picLocks noChangeAspect="1"/>
          </p:cNvPicPr>
          <p:nvPr/>
        </p:nvPicPr>
        <p:blipFill>
          <a:blip r:embed="rId2"/>
          <a:stretch>
            <a:fillRect/>
          </a:stretch>
        </p:blipFill>
        <p:spPr>
          <a:xfrm>
            <a:off x="76200" y="3962400"/>
            <a:ext cx="2667000" cy="104775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18036627-Search-Engine-Optimization-SEO-Words-Related-Concept-Stock-Vector.jpg"/>
          <p:cNvPicPr>
            <a:picLocks noGrp="1" noChangeAspect="1"/>
          </p:cNvPicPr>
          <p:nvPr>
            <p:ph idx="10"/>
          </p:nvPr>
        </p:nvPicPr>
        <p:blipFill>
          <a:blip r:embed="rId2"/>
          <a:stretch>
            <a:fillRect/>
          </a:stretch>
        </p:blipFill>
        <p:spPr>
          <a:xfrm>
            <a:off x="152400" y="1123950"/>
            <a:ext cx="8839200" cy="2895600"/>
          </a:xfrm>
        </p:spPr>
      </p:pic>
      <p:pic>
        <p:nvPicPr>
          <p:cNvPr id="4" name="Picture 3" descr="logo.png"/>
          <p:cNvPicPr>
            <a:picLocks noChangeAspect="1"/>
          </p:cNvPicPr>
          <p:nvPr/>
        </p:nvPicPr>
        <p:blipFill>
          <a:blip r:embed="rId3"/>
          <a:stretch>
            <a:fillRect/>
          </a:stretch>
        </p:blipFill>
        <p:spPr>
          <a:xfrm>
            <a:off x="76200" y="3962400"/>
            <a:ext cx="2667000" cy="104775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3"/>
          <p:cNvSpPr txBox="1">
            <a:spLocks/>
          </p:cNvSpPr>
          <p:nvPr/>
        </p:nvSpPr>
        <p:spPr>
          <a:xfrm>
            <a:off x="0" y="1962150"/>
            <a:ext cx="8839200" cy="1219200"/>
          </a:xfrm>
          <a:prstGeom prst="rect">
            <a:avLst/>
          </a:prstGeom>
        </p:spPr>
        <p:txBody>
          <a:bodyPr lIns="396000" anchor="t"/>
          <a:lstStyle/>
          <a:p>
            <a:pPr marL="0" marR="0" lvl="0" indent="0" algn="just" defTabSz="914400" rtl="0" eaLnBrk="1" fontAlgn="auto" latinLnBrk="1" hangingPunct="1">
              <a:lnSpc>
                <a:spcPct val="100000"/>
              </a:lnSpc>
              <a:spcBef>
                <a:spcPct val="20000"/>
              </a:spcBef>
              <a:spcAft>
                <a:spcPts val="0"/>
              </a:spcAft>
              <a:buClrTx/>
              <a:buSzTx/>
              <a:buFont typeface="Arial" pitchFamily="34" charset="0"/>
              <a:buNone/>
              <a:tabLst/>
              <a:defRPr/>
            </a:pPr>
            <a:r>
              <a:rPr kumimoji="0" lang="en-US" sz="2300" b="0" i="0" u="none" strike="noStrike" kern="1200" cap="none" spc="0" normalizeH="0" baseline="0" noProof="0" dirty="0" smtClean="0">
                <a:ln>
                  <a:noFill/>
                </a:ln>
                <a:solidFill>
                  <a:schemeClr val="tx2">
                    <a:lumMod val="75000"/>
                  </a:schemeClr>
                </a:solidFill>
                <a:effectLst/>
                <a:uLnTx/>
                <a:uFillTx/>
                <a:latin typeface="Constantia" pitchFamily="18" charset="0"/>
                <a:ea typeface="+mn-ea"/>
                <a:cs typeface="+mn-cs"/>
              </a:rPr>
              <a:t>How To Optimize Your Blog Content For Search Engines? Most of Webmasters have this common issue? Marketing is what propels a business to greater heights. </a:t>
            </a:r>
          </a:p>
        </p:txBody>
      </p:sp>
      <p:pic>
        <p:nvPicPr>
          <p:cNvPr id="6" name="Picture 5" descr="logo.png"/>
          <p:cNvPicPr>
            <a:picLocks noChangeAspect="1"/>
          </p:cNvPicPr>
          <p:nvPr/>
        </p:nvPicPr>
        <p:blipFill>
          <a:blip r:embed="rId2"/>
          <a:stretch>
            <a:fillRect/>
          </a:stretch>
        </p:blipFill>
        <p:spPr>
          <a:xfrm>
            <a:off x="6400800" y="3962400"/>
            <a:ext cx="2667000" cy="104775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381000" y="971551"/>
            <a:ext cx="8305800" cy="4038599"/>
          </a:xfrm>
        </p:spPr>
        <p:txBody>
          <a:bodyPr/>
          <a:lstStyle/>
          <a:p>
            <a:r>
              <a:rPr lang="en-US" sz="1800" b="1" dirty="0" smtClean="0">
                <a:solidFill>
                  <a:srgbClr val="00B0F0"/>
                </a:solidFill>
                <a:latin typeface="Constantia" pitchFamily="18" charset="0"/>
              </a:rPr>
              <a:t>Distributed by </a:t>
            </a:r>
            <a:r>
              <a:rPr lang="en-US" sz="1800" b="1" dirty="0" smtClean="0">
                <a:solidFill>
                  <a:srgbClr val="00B0F0"/>
                </a:solidFill>
                <a:latin typeface="Constantia" pitchFamily="18" charset="0"/>
                <a:hlinkClick r:id="rId2"/>
              </a:rPr>
              <a:t>Web Brain InfoTech</a:t>
            </a:r>
            <a:endParaRPr lang="en-US" sz="1800" b="1" dirty="0" smtClean="0">
              <a:solidFill>
                <a:srgbClr val="00B0F0"/>
              </a:solidFill>
              <a:latin typeface="Constantia" pitchFamily="18" charset="0"/>
            </a:endParaRPr>
          </a:p>
          <a:p>
            <a:r>
              <a:rPr lang="en-US" sz="1800" b="1" dirty="0" smtClean="0">
                <a:solidFill>
                  <a:srgbClr val="FF6699"/>
                </a:solidFill>
                <a:latin typeface="Constantia" pitchFamily="18" charset="0"/>
              </a:rPr>
              <a:t>Media Contact:</a:t>
            </a:r>
          </a:p>
          <a:p>
            <a:r>
              <a:rPr lang="en-US" sz="1800" b="1" dirty="0" smtClean="0">
                <a:solidFill>
                  <a:srgbClr val="00B0F0"/>
                </a:solidFill>
                <a:latin typeface="Constantia" pitchFamily="18" charset="0"/>
              </a:rPr>
              <a:t>Company Name: Web Brain InfoTech</a:t>
            </a:r>
          </a:p>
          <a:p>
            <a:r>
              <a:rPr lang="en-US" sz="1800" b="1" dirty="0" smtClean="0">
                <a:solidFill>
                  <a:srgbClr val="FF6699"/>
                </a:solidFill>
                <a:latin typeface="Constantia" pitchFamily="18" charset="0"/>
              </a:rPr>
              <a:t>Contact Person: </a:t>
            </a:r>
            <a:r>
              <a:rPr lang="en-US" sz="1800" b="1" dirty="0" err="1" smtClean="0">
                <a:solidFill>
                  <a:srgbClr val="FF6699"/>
                </a:solidFill>
                <a:latin typeface="Constantia" pitchFamily="18" charset="0"/>
              </a:rPr>
              <a:t>Rahul</a:t>
            </a:r>
            <a:endParaRPr lang="en-US" sz="1800" b="1" dirty="0" smtClean="0">
              <a:solidFill>
                <a:srgbClr val="FF6699"/>
              </a:solidFill>
              <a:latin typeface="Constantia" pitchFamily="18" charset="0"/>
            </a:endParaRPr>
          </a:p>
          <a:p>
            <a:r>
              <a:rPr lang="en-US" sz="1800" b="1" dirty="0" smtClean="0">
                <a:solidFill>
                  <a:srgbClr val="00B0F0"/>
                </a:solidFill>
                <a:latin typeface="Constantia" pitchFamily="18" charset="0"/>
              </a:rPr>
              <a:t>Email: </a:t>
            </a:r>
            <a:r>
              <a:rPr lang="en-US" sz="1800" b="1" dirty="0" smtClean="0">
                <a:solidFill>
                  <a:srgbClr val="00B0F0"/>
                </a:solidFill>
                <a:latin typeface="Constantia" pitchFamily="18" charset="0"/>
                <a:hlinkClick r:id="rId3"/>
              </a:rPr>
              <a:t>info@webbraininfotech.com</a:t>
            </a:r>
            <a:endParaRPr lang="en-US" sz="1800" b="1" dirty="0" smtClean="0">
              <a:solidFill>
                <a:srgbClr val="00B0F0"/>
              </a:solidFill>
              <a:latin typeface="Constantia" pitchFamily="18" charset="0"/>
            </a:endParaRPr>
          </a:p>
          <a:p>
            <a:r>
              <a:rPr lang="en-US" sz="1800" b="1" dirty="0" smtClean="0">
                <a:solidFill>
                  <a:srgbClr val="FF6699"/>
                </a:solidFill>
                <a:latin typeface="Constantia" pitchFamily="18" charset="0"/>
              </a:rPr>
              <a:t>Phone: +91-782-774-2414</a:t>
            </a:r>
          </a:p>
          <a:p>
            <a:r>
              <a:rPr lang="en-US" sz="1800" b="1" dirty="0" smtClean="0">
                <a:solidFill>
                  <a:srgbClr val="00B0F0"/>
                </a:solidFill>
                <a:latin typeface="Constantia" pitchFamily="18" charset="0"/>
              </a:rPr>
              <a:t>Address: 40, 1st Floor, </a:t>
            </a:r>
            <a:r>
              <a:rPr lang="en-US" sz="1800" b="1" dirty="0" err="1" smtClean="0">
                <a:solidFill>
                  <a:srgbClr val="00B0F0"/>
                </a:solidFill>
                <a:latin typeface="Constantia" pitchFamily="18" charset="0"/>
              </a:rPr>
              <a:t>Hasanpur</a:t>
            </a:r>
            <a:r>
              <a:rPr lang="en-US" sz="1800" b="1" dirty="0" smtClean="0">
                <a:solidFill>
                  <a:srgbClr val="00B0F0"/>
                </a:solidFill>
                <a:latin typeface="Constantia" pitchFamily="18" charset="0"/>
              </a:rPr>
              <a:t> Village</a:t>
            </a:r>
          </a:p>
          <a:p>
            <a:r>
              <a:rPr lang="en-US" sz="1800" b="1" dirty="0" smtClean="0">
                <a:solidFill>
                  <a:srgbClr val="FF6699"/>
                </a:solidFill>
                <a:latin typeface="Constantia" pitchFamily="18" charset="0"/>
              </a:rPr>
              <a:t>City: New Delhi</a:t>
            </a:r>
          </a:p>
          <a:p>
            <a:r>
              <a:rPr lang="en-US" sz="1800" b="1" dirty="0" smtClean="0">
                <a:solidFill>
                  <a:srgbClr val="00B0F0"/>
                </a:solidFill>
                <a:latin typeface="Constantia" pitchFamily="18" charset="0"/>
              </a:rPr>
              <a:t>State: Delhi</a:t>
            </a:r>
          </a:p>
          <a:p>
            <a:r>
              <a:rPr lang="en-US" sz="1800" b="1" dirty="0" smtClean="0">
                <a:solidFill>
                  <a:srgbClr val="FF6699"/>
                </a:solidFill>
                <a:latin typeface="Constantia" pitchFamily="18" charset="0"/>
              </a:rPr>
              <a:t>Country: India</a:t>
            </a:r>
          </a:p>
          <a:p>
            <a:r>
              <a:rPr lang="en-US" sz="1800" b="1" dirty="0" smtClean="0">
                <a:solidFill>
                  <a:srgbClr val="00B0F0"/>
                </a:solidFill>
                <a:latin typeface="Constantia" pitchFamily="18" charset="0"/>
              </a:rPr>
              <a:t>Website: www.webbraininfotech.com</a:t>
            </a:r>
          </a:p>
        </p:txBody>
      </p:sp>
      <p:pic>
        <p:nvPicPr>
          <p:cNvPr id="6" name="Picture 5" descr="logo.png"/>
          <p:cNvPicPr>
            <a:picLocks noChangeAspect="1"/>
          </p:cNvPicPr>
          <p:nvPr/>
        </p:nvPicPr>
        <p:blipFill>
          <a:blip r:embed="rId4"/>
          <a:stretch>
            <a:fillRect/>
          </a:stretch>
        </p:blipFill>
        <p:spPr>
          <a:xfrm>
            <a:off x="6400800" y="3943350"/>
            <a:ext cx="2667000" cy="104775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bg3.jpg"/>
          <p:cNvPicPr>
            <a:picLocks noGrp="1" noChangeAspect="1"/>
          </p:cNvPicPr>
          <p:nvPr>
            <p:ph idx="10"/>
          </p:nvPr>
        </p:nvPicPr>
        <p:blipFill>
          <a:blip r:embed="rId2"/>
          <a:stretch>
            <a:fillRect/>
          </a:stretch>
        </p:blipFill>
        <p:spPr>
          <a:xfrm>
            <a:off x="1066800" y="1123950"/>
            <a:ext cx="7086600" cy="2604048"/>
          </a:xfrm>
        </p:spPr>
      </p:pic>
      <p:pic>
        <p:nvPicPr>
          <p:cNvPr id="4" name="Picture 3" descr="logo.png"/>
          <p:cNvPicPr>
            <a:picLocks noChangeAspect="1"/>
          </p:cNvPicPr>
          <p:nvPr/>
        </p:nvPicPr>
        <p:blipFill>
          <a:blip r:embed="rId3"/>
          <a:stretch>
            <a:fillRect/>
          </a:stretch>
        </p:blipFill>
        <p:spPr>
          <a:xfrm>
            <a:off x="228600" y="3943350"/>
            <a:ext cx="2667000" cy="104775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0" y="1276350"/>
            <a:ext cx="8839200" cy="2286000"/>
          </a:xfrm>
        </p:spPr>
        <p:txBody>
          <a:bodyPr/>
          <a:lstStyle/>
          <a:p>
            <a:pPr algn="just"/>
            <a:r>
              <a:rPr lang="en-US" sz="2500" dirty="0" smtClean="0">
                <a:solidFill>
                  <a:schemeClr val="tx2">
                    <a:lumMod val="75000"/>
                  </a:schemeClr>
                </a:solidFill>
                <a:latin typeface="Constantia" pitchFamily="18" charset="0"/>
              </a:rPr>
              <a:t>Without marketing, it is practically impossible to succeed in a business. But, the choice of the marketing method matters a lot. If you do not choose the right marketing tool, you will not be able to achieve your desired marketing goals. One of the best marketing methods that you can rely on is </a:t>
            </a:r>
            <a:r>
              <a:rPr lang="en-US" sz="2500" b="1" dirty="0" smtClean="0">
                <a:solidFill>
                  <a:schemeClr val="tx2">
                    <a:lumMod val="75000"/>
                  </a:schemeClr>
                </a:solidFill>
                <a:latin typeface="Constantia" pitchFamily="18" charset="0"/>
                <a:hlinkClick r:id="rId2"/>
              </a:rPr>
              <a:t>Search Engine Optimization</a:t>
            </a:r>
            <a:r>
              <a:rPr lang="en-US" sz="2500" b="1" dirty="0" smtClean="0">
                <a:solidFill>
                  <a:schemeClr val="tx2">
                    <a:lumMod val="75000"/>
                  </a:schemeClr>
                </a:solidFill>
                <a:latin typeface="Constantia" pitchFamily="18" charset="0"/>
              </a:rPr>
              <a:t> or SEO</a:t>
            </a:r>
            <a:r>
              <a:rPr lang="en-US" sz="2500" dirty="0" smtClean="0">
                <a:solidFill>
                  <a:schemeClr val="tx2">
                    <a:lumMod val="75000"/>
                  </a:schemeClr>
                </a:solidFill>
                <a:latin typeface="Constantia" pitchFamily="18" charset="0"/>
              </a:rPr>
              <a:t>.</a:t>
            </a:r>
            <a:endParaRPr lang="en-US" sz="2500" dirty="0">
              <a:solidFill>
                <a:schemeClr val="tx2">
                  <a:lumMod val="75000"/>
                </a:schemeClr>
              </a:solidFill>
              <a:latin typeface="Constantia" pitchFamily="18" charset="0"/>
            </a:endParaRPr>
          </a:p>
        </p:txBody>
      </p:sp>
      <p:pic>
        <p:nvPicPr>
          <p:cNvPr id="5" name="Picture 4" descr="logo.png"/>
          <p:cNvPicPr>
            <a:picLocks noChangeAspect="1"/>
          </p:cNvPicPr>
          <p:nvPr/>
        </p:nvPicPr>
        <p:blipFill>
          <a:blip r:embed="rId3"/>
          <a:stretch>
            <a:fillRect/>
          </a:stretch>
        </p:blipFill>
        <p:spPr>
          <a:xfrm>
            <a:off x="228600" y="3943350"/>
            <a:ext cx="2667000" cy="104775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keyword-research-tools-604x270.jpg"/>
          <p:cNvPicPr>
            <a:picLocks noGrp="1" noChangeAspect="1"/>
          </p:cNvPicPr>
          <p:nvPr>
            <p:ph idx="10"/>
          </p:nvPr>
        </p:nvPicPr>
        <p:blipFill>
          <a:blip r:embed="rId2"/>
          <a:stretch>
            <a:fillRect/>
          </a:stretch>
        </p:blipFill>
        <p:spPr>
          <a:xfrm>
            <a:off x="990600" y="1200150"/>
            <a:ext cx="7445832" cy="2755185"/>
          </a:xfrm>
        </p:spPr>
      </p:pic>
      <p:pic>
        <p:nvPicPr>
          <p:cNvPr id="4" name="Picture 3" descr="logo.png"/>
          <p:cNvPicPr>
            <a:picLocks noChangeAspect="1"/>
          </p:cNvPicPr>
          <p:nvPr/>
        </p:nvPicPr>
        <p:blipFill>
          <a:blip r:embed="rId3"/>
          <a:stretch>
            <a:fillRect/>
          </a:stretch>
        </p:blipFill>
        <p:spPr>
          <a:xfrm>
            <a:off x="76200" y="3962400"/>
            <a:ext cx="2667000" cy="104775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381000" y="1276350"/>
            <a:ext cx="8001000" cy="2592289"/>
          </a:xfrm>
        </p:spPr>
        <p:txBody>
          <a:bodyPr/>
          <a:lstStyle/>
          <a:p>
            <a:r>
              <a:rPr lang="en-US" sz="2200" dirty="0" smtClean="0">
                <a:solidFill>
                  <a:schemeClr val="tx2">
                    <a:lumMod val="75000"/>
                  </a:schemeClr>
                </a:solidFill>
                <a:latin typeface="Constantia" pitchFamily="18" charset="0"/>
              </a:rPr>
              <a:t>It is an important marketing tool because it can help you to increase the visibility of your business website in search engines. This can help you to increase the chances of selling your products to your targeted audience of customers. In the end, you will realize a lot of revenue. This method can also be used to increase the visibility of blog websites in search engines. You can achieve this using various search engines including Google.</a:t>
            </a:r>
            <a:endParaRPr lang="en-US" sz="2200" dirty="0">
              <a:solidFill>
                <a:schemeClr val="tx2">
                  <a:lumMod val="75000"/>
                </a:schemeClr>
              </a:solidFill>
              <a:latin typeface="Constantia" pitchFamily="18" charset="0"/>
            </a:endParaRPr>
          </a:p>
        </p:txBody>
      </p:sp>
      <p:pic>
        <p:nvPicPr>
          <p:cNvPr id="5" name="Picture 4" descr="logo.png"/>
          <p:cNvPicPr>
            <a:picLocks noChangeAspect="1"/>
          </p:cNvPicPr>
          <p:nvPr/>
        </p:nvPicPr>
        <p:blipFill>
          <a:blip r:embed="rId2"/>
          <a:stretch>
            <a:fillRect/>
          </a:stretch>
        </p:blipFill>
        <p:spPr>
          <a:xfrm>
            <a:off x="76200" y="3962400"/>
            <a:ext cx="2667000" cy="104775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on-page-seo-banner.jpg"/>
          <p:cNvPicPr>
            <a:picLocks noGrp="1" noChangeAspect="1"/>
          </p:cNvPicPr>
          <p:nvPr>
            <p:ph idx="10"/>
          </p:nvPr>
        </p:nvPicPr>
        <p:blipFill>
          <a:blip r:embed="rId2" cstate="print"/>
          <a:stretch>
            <a:fillRect/>
          </a:stretch>
        </p:blipFill>
        <p:spPr>
          <a:xfrm>
            <a:off x="304800" y="1200150"/>
            <a:ext cx="8496300" cy="2897371"/>
          </a:xfrm>
        </p:spPr>
      </p:pic>
      <p:pic>
        <p:nvPicPr>
          <p:cNvPr id="4" name="Picture 3" descr="logo.png"/>
          <p:cNvPicPr>
            <a:picLocks noChangeAspect="1"/>
          </p:cNvPicPr>
          <p:nvPr/>
        </p:nvPicPr>
        <p:blipFill>
          <a:blip r:embed="rId3"/>
          <a:stretch>
            <a:fillRect/>
          </a:stretch>
        </p:blipFill>
        <p:spPr>
          <a:xfrm>
            <a:off x="76200" y="3962400"/>
            <a:ext cx="2667000" cy="104775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Content Placeholder 3"/>
          <p:cNvSpPr>
            <a:spLocks noGrp="1"/>
          </p:cNvSpPr>
          <p:nvPr>
            <p:ph idx="10"/>
          </p:nvPr>
        </p:nvSpPr>
        <p:spPr>
          <a:xfrm>
            <a:off x="0" y="1200150"/>
            <a:ext cx="8991600" cy="2590799"/>
          </a:xfrm>
        </p:spPr>
        <p:txBody>
          <a:bodyPr/>
          <a:lstStyle/>
          <a:p>
            <a:r>
              <a:rPr lang="en-US" sz="2300" dirty="0" smtClean="0">
                <a:solidFill>
                  <a:schemeClr val="tx2">
                    <a:lumMod val="75000"/>
                  </a:schemeClr>
                </a:solidFill>
                <a:latin typeface="Constantia" pitchFamily="18" charset="0"/>
              </a:rPr>
              <a:t>However, it may be tricky to achieve this using an algorithm update such as Copious by </a:t>
            </a:r>
            <a:r>
              <a:rPr lang="en-US" sz="2300" dirty="0" err="1" smtClean="0">
                <a:solidFill>
                  <a:schemeClr val="tx2">
                    <a:lumMod val="75000"/>
                  </a:schemeClr>
                </a:solidFill>
                <a:latin typeface="Constantia" pitchFamily="18" charset="0"/>
              </a:rPr>
              <a:t>Google.h</a:t>
            </a:r>
            <a:r>
              <a:rPr lang="en-US" sz="2300" dirty="0" smtClean="0">
                <a:solidFill>
                  <a:schemeClr val="tx2">
                    <a:lumMod val="75000"/>
                  </a:schemeClr>
                </a:solidFill>
                <a:latin typeface="Constantia" pitchFamily="18" charset="0"/>
              </a:rPr>
              <a:t> ere is a look at some of the best tips that can help you to </a:t>
            </a:r>
            <a:r>
              <a:rPr lang="en-US" sz="2300" b="1" dirty="0" smtClean="0">
                <a:solidFill>
                  <a:schemeClr val="tx2">
                    <a:lumMod val="75000"/>
                  </a:schemeClr>
                </a:solidFill>
                <a:latin typeface="Constantia" pitchFamily="18" charset="0"/>
                <a:hlinkClick r:id="rId2"/>
              </a:rPr>
              <a:t>maximize your marketing results</a:t>
            </a:r>
            <a:r>
              <a:rPr lang="en-US" sz="2300" dirty="0" smtClean="0">
                <a:solidFill>
                  <a:schemeClr val="tx2">
                    <a:lumMod val="75000"/>
                  </a:schemeClr>
                </a:solidFill>
                <a:latin typeface="Constantia" pitchFamily="18" charset="0"/>
              </a:rPr>
              <a:t> through the use of search engine optimization as a marketing tool. These tips apply to anyone who wants to reap the best marketing results from using SEO. In particular, </a:t>
            </a:r>
            <a:r>
              <a:rPr lang="en-US" sz="2300" dirty="0" err="1" smtClean="0">
                <a:solidFill>
                  <a:schemeClr val="tx2">
                    <a:lumMod val="75000"/>
                  </a:schemeClr>
                </a:solidFill>
                <a:latin typeface="Constantia" pitchFamily="18" charset="0"/>
              </a:rPr>
              <a:t>Hubsport</a:t>
            </a:r>
            <a:r>
              <a:rPr lang="en-US" sz="2300" dirty="0" smtClean="0">
                <a:solidFill>
                  <a:schemeClr val="tx2">
                    <a:lumMod val="75000"/>
                  </a:schemeClr>
                </a:solidFill>
                <a:latin typeface="Constantia" pitchFamily="18" charset="0"/>
              </a:rPr>
              <a:t> marketers who want to use SEO to promote their pages would find this post quite useful.</a:t>
            </a:r>
          </a:p>
        </p:txBody>
      </p:sp>
      <p:pic>
        <p:nvPicPr>
          <p:cNvPr id="5" name="Picture 4" descr="logo.png"/>
          <p:cNvPicPr>
            <a:picLocks noChangeAspect="1"/>
          </p:cNvPicPr>
          <p:nvPr/>
        </p:nvPicPr>
        <p:blipFill>
          <a:blip r:embed="rId3"/>
          <a:stretch>
            <a:fillRect/>
          </a:stretch>
        </p:blipFill>
        <p:spPr>
          <a:xfrm>
            <a:off x="76200" y="3962400"/>
            <a:ext cx="2667000" cy="104775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search engine.png"/>
          <p:cNvPicPr>
            <a:picLocks noGrp="1" noChangeAspect="1"/>
          </p:cNvPicPr>
          <p:nvPr>
            <p:ph idx="10"/>
          </p:nvPr>
        </p:nvPicPr>
        <p:blipFill>
          <a:blip r:embed="rId2"/>
          <a:stretch>
            <a:fillRect/>
          </a:stretch>
        </p:blipFill>
        <p:spPr>
          <a:xfrm>
            <a:off x="381000" y="1396093"/>
            <a:ext cx="8381999" cy="2852057"/>
          </a:xfr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535</TotalTime>
  <Words>408</Words>
  <Application>Microsoft Office PowerPoint</Application>
  <PresentationFormat>On-screen Show (16:9)</PresentationFormat>
  <Paragraphs>28</Paragraphs>
  <Slides>20</Slides>
  <Notes>0</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Office Theme</vt:lpstr>
      <vt:lpstr>Custom Design</vt:lpstr>
      <vt:lpstr>How To Optimize Your Blog Content For Search Engines</vt:lpstr>
      <vt:lpstr>Slide 2</vt:lpstr>
      <vt:lpstr>Slide 3</vt:lpstr>
      <vt:lpstr>Slide 4</vt:lpstr>
      <vt:lpstr>Slide 5</vt:lpstr>
      <vt:lpstr>Slide 6</vt:lpstr>
      <vt:lpstr>Slide 7</vt:lpstr>
      <vt:lpstr>Slide 8</vt:lpstr>
      <vt:lpstr>Slide 9</vt:lpstr>
      <vt:lpstr>The Use Of Long Tail Keyword:</vt:lpstr>
      <vt:lpstr>Slide 11</vt:lpstr>
      <vt:lpstr>Slide 12</vt:lpstr>
      <vt:lpstr>Slide 13</vt:lpstr>
      <vt:lpstr>Inclusion of any of these keywords in the blog posts:</vt:lpstr>
      <vt:lpstr>Slide 15</vt:lpstr>
      <vt:lpstr>Image Optimization:</vt:lpstr>
      <vt:lpstr>Slide 17</vt:lpstr>
      <vt:lpstr>Responsive Web Page:</vt:lpstr>
      <vt:lpstr>Slide 19</vt:lpstr>
      <vt:lpstr>Slide 20</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Registered User</dc:creator>
  <cp:lastModifiedBy>Admin</cp:lastModifiedBy>
  <cp:revision>124</cp:revision>
  <dcterms:created xsi:type="dcterms:W3CDTF">2014-04-01T16:27:38Z</dcterms:created>
  <dcterms:modified xsi:type="dcterms:W3CDTF">2016-11-19T07:13:21Z</dcterms:modified>
</cp:coreProperties>
</file>