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309" r:id="rId24"/>
    <p:sldId id="280" r:id="rId25"/>
    <p:sldId id="281" r:id="rId26"/>
    <p:sldId id="282" r:id="rId27"/>
    <p:sldId id="287" r:id="rId28"/>
    <p:sldId id="289" r:id="rId29"/>
    <p:sldId id="283" r:id="rId30"/>
    <p:sldId id="284" r:id="rId31"/>
    <p:sldId id="285" r:id="rId32"/>
    <p:sldId id="286" r:id="rId33"/>
    <p:sldId id="288"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1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en-US"/>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a:p>
        </p:txBody>
      </p:sp>
      <p:sp>
        <p:nvSpPr>
          <p:cNvPr id="4" name="عنصر نائب للتاريخ 3"/>
          <p:cNvSpPr>
            <a:spLocks noGrp="1"/>
          </p:cNvSpPr>
          <p:nvPr>
            <p:ph type="dt" sz="half" idx="10"/>
          </p:nvPr>
        </p:nvSpPr>
        <p:spPr/>
        <p:txBody>
          <a:bodyPr/>
          <a:lstStyle/>
          <a:p>
            <a:fld id="{66621F81-5E55-4278-B839-E1B0D9DF204B}" type="datetimeFigureOut">
              <a:rPr lang="en-US" smtClean="0"/>
              <a:pPr/>
              <a:t>2/27/2005</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28B685C0-AD95-4147-A545-A1421341FF0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66621F81-5E55-4278-B839-E1B0D9DF204B}" type="datetimeFigureOut">
              <a:rPr lang="en-US" smtClean="0"/>
              <a:pPr/>
              <a:t>2/27/2005</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28B685C0-AD95-4147-A545-A1421341FF0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66621F81-5E55-4278-B839-E1B0D9DF204B}" type="datetimeFigureOut">
              <a:rPr lang="en-US" smtClean="0"/>
              <a:pPr/>
              <a:t>2/27/2005</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28B685C0-AD95-4147-A545-A1421341FF0E}"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77BE04F-1CEB-42F8-8ACD-1C036ED47A9E}"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BD520B6B-505B-4247-99E2-53CC1C5D7A5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66621F81-5E55-4278-B839-E1B0D9DF204B}" type="datetimeFigureOut">
              <a:rPr lang="en-US" smtClean="0"/>
              <a:pPr/>
              <a:t>2/27/2005</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28B685C0-AD95-4147-A545-A1421341FF0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l">
              <a:defRPr sz="4000" b="1" cap="all"/>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66621F81-5E55-4278-B839-E1B0D9DF204B}" type="datetimeFigureOut">
              <a:rPr lang="en-US" smtClean="0"/>
              <a:pPr/>
              <a:t>2/27/2005</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28B685C0-AD95-4147-A545-A1421341FF0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4"/>
          <p:cNvSpPr>
            <a:spLocks noGrp="1"/>
          </p:cNvSpPr>
          <p:nvPr>
            <p:ph type="dt" sz="half" idx="10"/>
          </p:nvPr>
        </p:nvSpPr>
        <p:spPr/>
        <p:txBody>
          <a:bodyPr/>
          <a:lstStyle/>
          <a:p>
            <a:fld id="{66621F81-5E55-4278-B839-E1B0D9DF204B}" type="datetimeFigureOut">
              <a:rPr lang="en-US" smtClean="0"/>
              <a:pPr/>
              <a:t>2/27/2005</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28B685C0-AD95-4147-A545-A1421341FF0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عنصر نائب للتاريخ 6"/>
          <p:cNvSpPr>
            <a:spLocks noGrp="1"/>
          </p:cNvSpPr>
          <p:nvPr>
            <p:ph type="dt" sz="half" idx="10"/>
          </p:nvPr>
        </p:nvSpPr>
        <p:spPr/>
        <p:txBody>
          <a:bodyPr/>
          <a:lstStyle/>
          <a:p>
            <a:fld id="{66621F81-5E55-4278-B839-E1B0D9DF204B}" type="datetimeFigureOut">
              <a:rPr lang="en-US" smtClean="0"/>
              <a:pPr/>
              <a:t>2/27/2005</a:t>
            </a:fld>
            <a:endParaRPr lang="en-US"/>
          </a:p>
        </p:txBody>
      </p:sp>
      <p:sp>
        <p:nvSpPr>
          <p:cNvPr id="8" name="عنصر نائب للتذييل 7"/>
          <p:cNvSpPr>
            <a:spLocks noGrp="1"/>
          </p:cNvSpPr>
          <p:nvPr>
            <p:ph type="ftr" sz="quarter" idx="11"/>
          </p:nvPr>
        </p:nvSpPr>
        <p:spPr/>
        <p:txBody>
          <a:bodyPr/>
          <a:lstStyle/>
          <a:p>
            <a:endParaRPr lang="en-US"/>
          </a:p>
        </p:txBody>
      </p:sp>
      <p:sp>
        <p:nvSpPr>
          <p:cNvPr id="9" name="عنصر نائب لرقم الشريحة 8"/>
          <p:cNvSpPr>
            <a:spLocks noGrp="1"/>
          </p:cNvSpPr>
          <p:nvPr>
            <p:ph type="sldNum" sz="quarter" idx="12"/>
          </p:nvPr>
        </p:nvSpPr>
        <p:spPr/>
        <p:txBody>
          <a:bodyPr/>
          <a:lstStyle/>
          <a:p>
            <a:fld id="{28B685C0-AD95-4147-A545-A1421341FF0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تاريخ 2"/>
          <p:cNvSpPr>
            <a:spLocks noGrp="1"/>
          </p:cNvSpPr>
          <p:nvPr>
            <p:ph type="dt" sz="half" idx="10"/>
          </p:nvPr>
        </p:nvSpPr>
        <p:spPr/>
        <p:txBody>
          <a:bodyPr/>
          <a:lstStyle/>
          <a:p>
            <a:fld id="{66621F81-5E55-4278-B839-E1B0D9DF204B}" type="datetimeFigureOut">
              <a:rPr lang="en-US" smtClean="0"/>
              <a:pPr/>
              <a:t>2/27/2005</a:t>
            </a:fld>
            <a:endParaRPr lang="en-US"/>
          </a:p>
        </p:txBody>
      </p:sp>
      <p:sp>
        <p:nvSpPr>
          <p:cNvPr id="4" name="عنصر نائب للتذييل 3"/>
          <p:cNvSpPr>
            <a:spLocks noGrp="1"/>
          </p:cNvSpPr>
          <p:nvPr>
            <p:ph type="ftr" sz="quarter" idx="11"/>
          </p:nvPr>
        </p:nvSpPr>
        <p:spPr/>
        <p:txBody>
          <a:bodyPr/>
          <a:lstStyle/>
          <a:p>
            <a:endParaRPr lang="en-US"/>
          </a:p>
        </p:txBody>
      </p:sp>
      <p:sp>
        <p:nvSpPr>
          <p:cNvPr id="5" name="عنصر نائب لرقم الشريحة 4"/>
          <p:cNvSpPr>
            <a:spLocks noGrp="1"/>
          </p:cNvSpPr>
          <p:nvPr>
            <p:ph type="sldNum" sz="quarter" idx="12"/>
          </p:nvPr>
        </p:nvSpPr>
        <p:spPr/>
        <p:txBody>
          <a:bodyPr/>
          <a:lstStyle/>
          <a:p>
            <a:fld id="{28B685C0-AD95-4147-A545-A1421341FF0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66621F81-5E55-4278-B839-E1B0D9DF204B}" type="datetimeFigureOut">
              <a:rPr lang="en-US" smtClean="0"/>
              <a:pPr/>
              <a:t>2/27/2005</a:t>
            </a:fld>
            <a:endParaRPr lang="en-US"/>
          </a:p>
        </p:txBody>
      </p:sp>
      <p:sp>
        <p:nvSpPr>
          <p:cNvPr id="3" name="عنصر نائب للتذييل 2"/>
          <p:cNvSpPr>
            <a:spLocks noGrp="1"/>
          </p:cNvSpPr>
          <p:nvPr>
            <p:ph type="ftr" sz="quarter" idx="11"/>
          </p:nvPr>
        </p:nvSpPr>
        <p:spPr/>
        <p:txBody>
          <a:bodyPr/>
          <a:lstStyle/>
          <a:p>
            <a:endParaRPr lang="en-US"/>
          </a:p>
        </p:txBody>
      </p:sp>
      <p:sp>
        <p:nvSpPr>
          <p:cNvPr id="4" name="عنصر نائب لرقم الشريحة 3"/>
          <p:cNvSpPr>
            <a:spLocks noGrp="1"/>
          </p:cNvSpPr>
          <p:nvPr>
            <p:ph type="sldNum" sz="quarter" idx="12"/>
          </p:nvPr>
        </p:nvSpPr>
        <p:spPr/>
        <p:txBody>
          <a:bodyPr/>
          <a:lstStyle/>
          <a:p>
            <a:fld id="{28B685C0-AD95-4147-A545-A1421341FF0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66621F81-5E55-4278-B839-E1B0D9DF204B}" type="datetimeFigureOut">
              <a:rPr lang="en-US" smtClean="0"/>
              <a:pPr/>
              <a:t>2/27/2005</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28B685C0-AD95-4147-A545-A1421341FF0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66621F81-5E55-4278-B839-E1B0D9DF204B}" type="datetimeFigureOut">
              <a:rPr lang="en-US" smtClean="0"/>
              <a:pPr/>
              <a:t>2/27/2005</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28B685C0-AD95-4147-A545-A1421341FF0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621F81-5E55-4278-B839-E1B0D9DF204B}" type="datetimeFigureOut">
              <a:rPr lang="en-US" smtClean="0"/>
              <a:pPr/>
              <a:t>2/27/2005</a:t>
            </a:fld>
            <a:endParaRPr lang="en-US"/>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عنصر نائب لرقم الشريحة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B685C0-AD95-4147-A545-A1421341FF0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wbs.ne.jp/bt/tokai-cap/opening2.jpg" TargetMode="External"/><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5.wmf"/><Relationship Id="rId4" Type="http://schemas.openxmlformats.org/officeDocument/2006/relationships/oleObject" Target="../embeddings/oleObject1.bin"/></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7.wmf"/><Relationship Id="rId4" Type="http://schemas.openxmlformats.org/officeDocument/2006/relationships/oleObject" Target="../embeddings/oleObject2.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www1.istockphoto.com/file_thumbview_approve/299810/2/istockphoto_299810_yellow_caplet.jpg"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images.google.fr/imgres?imgurl=http://img.alibaba.com/photo/50649910/Royal_Jelly_Soft_Gelatin_Capsules.jpg&amp;imgrefurl=http://zjbee.en.alibaba.com/offerdetail/52560355/Sell_Royal_Jelly_Soft_Gelatin_Capsules.html&amp;h=360&amp;w=360&amp;sz=38&amp;hl=fr&amp;start=1&amp;tbnid=yMcsFGb3fBf9MM:&amp;tbnh=121&amp;tbnw=121&amp;prev=/images?q=soft+gelatin+capsule&amp;gbv=2&amp;svnum=10&amp;hl=fr&amp;sa=G"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 Id="rId4" Type="http://schemas.openxmlformats.org/officeDocument/2006/relationships/image" Target="http://www.fujicapsule.com/english/system/rotary/image/image5.jpg"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685800" y="0"/>
            <a:ext cx="7772400" cy="1470025"/>
          </a:xfrm>
        </p:spPr>
        <p:txBody>
          <a:bodyPr/>
          <a:lstStyle/>
          <a:p>
            <a:pPr eaLnBrk="1" hangingPunct="1"/>
            <a:r>
              <a:rPr lang="ar-SA" b="1" dirty="0" smtClean="0">
                <a:solidFill>
                  <a:schemeClr val="accent2"/>
                </a:solidFill>
              </a:rPr>
              <a:t>المحافظ</a:t>
            </a:r>
            <a:r>
              <a:rPr lang="en-US" b="1" dirty="0" smtClean="0">
                <a:solidFill>
                  <a:schemeClr val="accent2"/>
                </a:solidFill>
              </a:rPr>
              <a:t/>
            </a:r>
            <a:br>
              <a:rPr lang="en-US" b="1" dirty="0" smtClean="0">
                <a:solidFill>
                  <a:schemeClr val="accent2"/>
                </a:solidFill>
              </a:rPr>
            </a:br>
            <a:r>
              <a:rPr lang="en-US" b="1" dirty="0" err="1" smtClean="0">
                <a:solidFill>
                  <a:schemeClr val="accent2"/>
                </a:solidFill>
              </a:rPr>
              <a:t>Capsula</a:t>
            </a:r>
            <a:r>
              <a:rPr lang="en-US" b="1" dirty="0" smtClean="0">
                <a:solidFill>
                  <a:schemeClr val="accent2"/>
                </a:solidFill>
              </a:rPr>
              <a:t> </a:t>
            </a:r>
            <a:r>
              <a:rPr lang="ar-SY" b="1" dirty="0" smtClean="0">
                <a:solidFill>
                  <a:schemeClr val="accent2"/>
                </a:solidFill>
              </a:rPr>
              <a:t>الصندوق الصغير</a:t>
            </a:r>
            <a:endParaRPr lang="en-US" b="1" dirty="0" smtClean="0">
              <a:solidFill>
                <a:schemeClr val="accent2"/>
              </a:solidFill>
            </a:endParaRPr>
          </a:p>
        </p:txBody>
      </p:sp>
      <p:sp>
        <p:nvSpPr>
          <p:cNvPr id="9219" name="Rectangle 3"/>
          <p:cNvSpPr>
            <a:spLocks noGrp="1" noChangeArrowheads="1"/>
          </p:cNvSpPr>
          <p:nvPr>
            <p:ph type="subTitle" idx="1"/>
          </p:nvPr>
        </p:nvSpPr>
        <p:spPr>
          <a:xfrm>
            <a:off x="755576" y="1772816"/>
            <a:ext cx="7924800" cy="1752600"/>
          </a:xfrm>
        </p:spPr>
        <p:txBody>
          <a:bodyPr>
            <a:normAutofit fontScale="92500" lnSpcReduction="10000"/>
          </a:bodyPr>
          <a:lstStyle/>
          <a:p>
            <a:pPr algn="r" eaLnBrk="1" hangingPunct="1">
              <a:lnSpc>
                <a:spcPct val="80000"/>
              </a:lnSpc>
            </a:pPr>
            <a:r>
              <a:rPr lang="ar-SA" sz="2400" dirty="0" smtClean="0"/>
              <a:t>هي عبارة عن أشكال صيدلية صلبة مصنوعة من </a:t>
            </a:r>
            <a:r>
              <a:rPr lang="ar-SA" sz="2400" dirty="0" err="1" smtClean="0"/>
              <a:t>الجيلاتين</a:t>
            </a:r>
            <a:r>
              <a:rPr lang="ar-SA" sz="2400" dirty="0" smtClean="0"/>
              <a:t> أو مواد أخرى </a:t>
            </a:r>
            <a:r>
              <a:rPr lang="ar-SA" sz="2400" dirty="0" err="1" smtClean="0"/>
              <a:t>مناسية</a:t>
            </a:r>
            <a:r>
              <a:rPr lang="ar-SA" sz="2400" dirty="0" smtClean="0"/>
              <a:t> تعبأ بأدوية لتعطي أشكال وحيدة الجرعة للاستخدام الفموي بشكل رئيسي. يوجد نوعان للمحافظ قاسية </a:t>
            </a:r>
            <a:r>
              <a:rPr lang="ar-SA" sz="2400" dirty="0" err="1" smtClean="0"/>
              <a:t>و</a:t>
            </a:r>
            <a:r>
              <a:rPr lang="ar-SA" sz="2400" dirty="0" smtClean="0"/>
              <a:t> لينة.</a:t>
            </a:r>
          </a:p>
          <a:p>
            <a:pPr algn="r" eaLnBrk="1" hangingPunct="1">
              <a:lnSpc>
                <a:spcPct val="80000"/>
              </a:lnSpc>
            </a:pPr>
            <a:r>
              <a:rPr lang="ar-SA" sz="2400" dirty="0" smtClean="0"/>
              <a:t>المحافظ القاسية: تتألف من قطعتين بشكل أسطواني مغلق من طرف واحد: القسم الأقصر يدعى القبعة ينطبق فوق الجزء المفتوح للقطعة الأطول المسماة جسم المحفظة.</a:t>
            </a:r>
          </a:p>
          <a:p>
            <a:pPr algn="r" eaLnBrk="1" hangingPunct="1">
              <a:lnSpc>
                <a:spcPct val="80000"/>
              </a:lnSpc>
            </a:pPr>
            <a:r>
              <a:rPr lang="ar-SA" sz="2400" dirty="0" smtClean="0"/>
              <a:t>تتألف المحافظ اللينة من جزء واحد.</a:t>
            </a:r>
          </a:p>
          <a:p>
            <a:pPr eaLnBrk="1" hangingPunct="1">
              <a:lnSpc>
                <a:spcPct val="80000"/>
              </a:lnSpc>
            </a:pPr>
            <a:endParaRPr lang="en-US" sz="2000" dirty="0" smtClean="0"/>
          </a:p>
        </p:txBody>
      </p:sp>
      <p:pic>
        <p:nvPicPr>
          <p:cNvPr id="9220" name="Picture 4" descr="Empty_Hard_Gelatin_Capsules"/>
          <p:cNvPicPr>
            <a:picLocks noChangeAspect="1" noChangeArrowheads="1"/>
          </p:cNvPicPr>
          <p:nvPr/>
        </p:nvPicPr>
        <p:blipFill>
          <a:blip r:embed="rId2" cstate="print"/>
          <a:srcRect/>
          <a:stretch>
            <a:fillRect/>
          </a:stretch>
        </p:blipFill>
        <p:spPr bwMode="auto">
          <a:xfrm>
            <a:off x="533400" y="3886200"/>
            <a:ext cx="3429000" cy="2571750"/>
          </a:xfrm>
          <a:prstGeom prst="rect">
            <a:avLst/>
          </a:prstGeom>
          <a:noFill/>
          <a:ln w="9525">
            <a:noFill/>
            <a:miter lim="800000"/>
            <a:headEnd/>
            <a:tailEnd/>
          </a:ln>
        </p:spPr>
      </p:pic>
      <p:pic>
        <p:nvPicPr>
          <p:cNvPr id="9221" name="Picture 5" descr="opening2">
            <a:hlinkClick r:id="rId3"/>
          </p:cNvPr>
          <p:cNvPicPr>
            <a:picLocks noChangeAspect="1" noChangeArrowheads="1"/>
          </p:cNvPicPr>
          <p:nvPr/>
        </p:nvPicPr>
        <p:blipFill>
          <a:blip r:embed="rId4" cstate="print"/>
          <a:srcRect/>
          <a:stretch>
            <a:fillRect/>
          </a:stretch>
        </p:blipFill>
        <p:spPr bwMode="auto">
          <a:xfrm>
            <a:off x="2590800" y="3886200"/>
            <a:ext cx="3048000" cy="2590800"/>
          </a:xfrm>
          <a:prstGeom prst="rect">
            <a:avLst/>
          </a:prstGeom>
          <a:noFill/>
          <a:ln w="9525">
            <a:noFill/>
            <a:miter lim="800000"/>
            <a:headEnd/>
            <a:tailEnd/>
          </a:ln>
        </p:spPr>
      </p:pic>
      <p:pic>
        <p:nvPicPr>
          <p:cNvPr id="9222" name="Picture 6" descr="m12"/>
          <p:cNvPicPr>
            <a:picLocks noChangeAspect="1" noChangeArrowheads="1"/>
          </p:cNvPicPr>
          <p:nvPr/>
        </p:nvPicPr>
        <p:blipFill>
          <a:blip r:embed="rId5" cstate="print"/>
          <a:srcRect/>
          <a:stretch>
            <a:fillRect/>
          </a:stretch>
        </p:blipFill>
        <p:spPr bwMode="auto">
          <a:xfrm>
            <a:off x="5334000" y="3886200"/>
            <a:ext cx="3429000" cy="2571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endParaRPr lang="ar-SY" smtClean="0"/>
          </a:p>
        </p:txBody>
      </p:sp>
      <p:sp>
        <p:nvSpPr>
          <p:cNvPr id="19459" name="Rectangle 3"/>
          <p:cNvSpPr>
            <a:spLocks noGrp="1" noChangeArrowheads="1"/>
          </p:cNvSpPr>
          <p:nvPr>
            <p:ph type="body" sz="half" idx="1"/>
          </p:nvPr>
        </p:nvSpPr>
        <p:spPr>
          <a:xfrm>
            <a:off x="457200" y="1600200"/>
            <a:ext cx="4033838" cy="4525963"/>
          </a:xfrm>
        </p:spPr>
        <p:txBody>
          <a:bodyPr/>
          <a:lstStyle/>
          <a:p>
            <a:pPr algn="r">
              <a:lnSpc>
                <a:spcPct val="90000"/>
              </a:lnSpc>
              <a:buNone/>
            </a:pPr>
            <a:r>
              <a:rPr lang="ar-SY" sz="2800" dirty="0" smtClean="0"/>
              <a:t>يتم نقل المحلول </a:t>
            </a:r>
            <a:r>
              <a:rPr lang="ar-SY" sz="2800" dirty="0" err="1" smtClean="0"/>
              <a:t>الجيلاتيني</a:t>
            </a:r>
            <a:r>
              <a:rPr lang="ar-SY" sz="2800" dirty="0" smtClean="0"/>
              <a:t> انطلاقا من أوعية التغذية إلى قسم التحضير </a:t>
            </a:r>
            <a:r>
              <a:rPr lang="ar-SY" sz="2800" dirty="0" err="1" smtClean="0"/>
              <a:t>و</a:t>
            </a:r>
            <a:r>
              <a:rPr lang="ar-SY" sz="2800" dirty="0" smtClean="0"/>
              <a:t> فيه تتم قولبة المحافظ على قضبان من </a:t>
            </a:r>
            <a:r>
              <a:rPr lang="ar-SY" sz="2800" dirty="0" err="1" smtClean="0"/>
              <a:t>الستانلس</a:t>
            </a:r>
            <a:r>
              <a:rPr lang="ar-SY" sz="2800" dirty="0" smtClean="0"/>
              <a:t> </a:t>
            </a:r>
            <a:r>
              <a:rPr lang="ar-SY" sz="2800" dirty="0" err="1" smtClean="0"/>
              <a:t>ستيل</a:t>
            </a:r>
            <a:r>
              <a:rPr lang="ar-SY" sz="2800" dirty="0" smtClean="0"/>
              <a:t> يتم تغطيسها ضمن المحلول </a:t>
            </a:r>
            <a:r>
              <a:rPr lang="ar-SY" sz="2800" dirty="0" err="1" smtClean="0"/>
              <a:t>الجيلاتيني</a:t>
            </a:r>
            <a:endParaRPr lang="en-US" sz="2800" dirty="0" smtClean="0"/>
          </a:p>
          <a:p>
            <a:pPr eaLnBrk="1" hangingPunct="1">
              <a:lnSpc>
                <a:spcPct val="90000"/>
              </a:lnSpc>
              <a:buNone/>
            </a:pPr>
            <a:endParaRPr lang="en-US" sz="2800" dirty="0" smtClean="0"/>
          </a:p>
        </p:txBody>
      </p:sp>
      <p:pic>
        <p:nvPicPr>
          <p:cNvPr id="19460" name="Picture 4" descr="step4"/>
          <p:cNvPicPr>
            <a:picLocks noGrp="1" noChangeAspect="1" noChangeArrowheads="1"/>
          </p:cNvPicPr>
          <p:nvPr>
            <p:ph sz="half" idx="2"/>
          </p:nvPr>
        </p:nvPicPr>
        <p:blipFill>
          <a:blip r:embed="rId2" cstate="print"/>
          <a:srcRect/>
          <a:stretch>
            <a:fillRect/>
          </a:stretch>
        </p:blipFill>
        <p:spPr>
          <a:xfrm>
            <a:off x="5435600" y="1557338"/>
            <a:ext cx="2952750" cy="4843462"/>
          </a:xfr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endParaRPr lang="ar-SY" smtClean="0"/>
          </a:p>
        </p:txBody>
      </p:sp>
      <p:sp>
        <p:nvSpPr>
          <p:cNvPr id="20483" name="Rectangle 3"/>
          <p:cNvSpPr>
            <a:spLocks noGrp="1" noChangeArrowheads="1"/>
          </p:cNvSpPr>
          <p:nvPr>
            <p:ph type="body" sz="half" idx="1"/>
          </p:nvPr>
        </p:nvSpPr>
        <p:spPr>
          <a:xfrm>
            <a:off x="251520" y="1988840"/>
            <a:ext cx="4033838" cy="4525963"/>
          </a:xfrm>
        </p:spPr>
        <p:txBody>
          <a:bodyPr/>
          <a:lstStyle/>
          <a:p>
            <a:pPr algn="r" eaLnBrk="1" hangingPunct="1">
              <a:buNone/>
            </a:pPr>
            <a:r>
              <a:rPr lang="ar-SY" sz="2800" dirty="0" smtClean="0"/>
              <a:t>بعد تغطيسها يتم رفع القضبان </a:t>
            </a:r>
            <a:r>
              <a:rPr lang="ar-SY" sz="2800" dirty="0" err="1" smtClean="0"/>
              <a:t>و</a:t>
            </a:r>
            <a:r>
              <a:rPr lang="ar-SY" sz="2800" dirty="0" smtClean="0"/>
              <a:t> تدويرها مما يسمح </a:t>
            </a:r>
            <a:r>
              <a:rPr lang="ar-SY" sz="2800" dirty="0" err="1" smtClean="0"/>
              <a:t>بتوزع</a:t>
            </a:r>
            <a:r>
              <a:rPr lang="ar-SY" sz="2800" dirty="0" smtClean="0"/>
              <a:t> متجانس للمحلول </a:t>
            </a:r>
            <a:r>
              <a:rPr lang="ar-SY" sz="2800" dirty="0" err="1" smtClean="0"/>
              <a:t>الجيلاتيني</a:t>
            </a:r>
            <a:r>
              <a:rPr lang="ar-SY" sz="2800" dirty="0" smtClean="0"/>
              <a:t> على سطحها</a:t>
            </a:r>
            <a:endParaRPr lang="en-US" sz="2800" dirty="0" smtClean="0"/>
          </a:p>
        </p:txBody>
      </p:sp>
      <p:pic>
        <p:nvPicPr>
          <p:cNvPr id="20484" name="Picture 4" descr="step5"/>
          <p:cNvPicPr>
            <a:picLocks noGrp="1" noChangeAspect="1" noChangeArrowheads="1"/>
          </p:cNvPicPr>
          <p:nvPr>
            <p:ph sz="half" idx="2"/>
          </p:nvPr>
        </p:nvPicPr>
        <p:blipFill>
          <a:blip r:embed="rId2" cstate="print"/>
          <a:srcRect/>
          <a:stretch>
            <a:fillRect/>
          </a:stretch>
        </p:blipFill>
        <p:spPr>
          <a:xfrm>
            <a:off x="4356100" y="1989138"/>
            <a:ext cx="4356100" cy="3887787"/>
          </a:xfr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endParaRPr lang="ar-SY" smtClean="0"/>
          </a:p>
        </p:txBody>
      </p:sp>
      <p:sp>
        <p:nvSpPr>
          <p:cNvPr id="21507" name="Rectangle 3"/>
          <p:cNvSpPr>
            <a:spLocks noGrp="1" noChangeArrowheads="1"/>
          </p:cNvSpPr>
          <p:nvPr>
            <p:ph type="body" sz="half" idx="1"/>
          </p:nvPr>
        </p:nvSpPr>
        <p:spPr>
          <a:xfrm>
            <a:off x="467544" y="2132856"/>
            <a:ext cx="4033838" cy="4525963"/>
          </a:xfrm>
        </p:spPr>
        <p:txBody>
          <a:bodyPr/>
          <a:lstStyle/>
          <a:p>
            <a:pPr algn="r">
              <a:buNone/>
            </a:pPr>
            <a:r>
              <a:rPr lang="ar-SY" sz="2400" dirty="0" smtClean="0"/>
              <a:t>يتم بعد ذلك إمرار القضبان ضمن وحدة التجفيف حيث تتعرض إلى تيار من الهواء الساخن مضبوط درجة الحرارة </a:t>
            </a:r>
            <a:r>
              <a:rPr lang="ar-SY" sz="2400" dirty="0" err="1" smtClean="0"/>
              <a:t>و</a:t>
            </a:r>
            <a:r>
              <a:rPr lang="ar-SY" sz="2400" dirty="0" smtClean="0"/>
              <a:t> الرطوبة مما يسمح بإزالة الجزء المرغوب من الرطوبة </a:t>
            </a:r>
            <a:r>
              <a:rPr lang="ar-SY" sz="2400" dirty="0" err="1" smtClean="0"/>
              <a:t>و</a:t>
            </a:r>
            <a:r>
              <a:rPr lang="ar-SY" sz="2400" dirty="0" smtClean="0"/>
              <a:t> تجفيف غلاف المحافظ.</a:t>
            </a:r>
            <a:endParaRPr lang="en-US" sz="2400" dirty="0" smtClean="0"/>
          </a:p>
          <a:p>
            <a:pPr eaLnBrk="1" hangingPunct="1">
              <a:buNone/>
            </a:pPr>
            <a:endParaRPr lang="en-US" sz="2400" dirty="0" smtClean="0"/>
          </a:p>
        </p:txBody>
      </p:sp>
      <p:pic>
        <p:nvPicPr>
          <p:cNvPr id="21508" name="Picture 4" descr="step6"/>
          <p:cNvPicPr>
            <a:picLocks noGrp="1" noChangeAspect="1" noChangeArrowheads="1"/>
          </p:cNvPicPr>
          <p:nvPr>
            <p:ph sz="half" idx="2"/>
          </p:nvPr>
        </p:nvPicPr>
        <p:blipFill>
          <a:blip r:embed="rId2" cstate="print"/>
          <a:srcRect/>
          <a:stretch>
            <a:fillRect/>
          </a:stretch>
        </p:blipFill>
        <p:spPr>
          <a:xfrm>
            <a:off x="4716463" y="2133600"/>
            <a:ext cx="4081462" cy="4103688"/>
          </a:xfr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endParaRPr lang="ar-SY" smtClean="0"/>
          </a:p>
        </p:txBody>
      </p:sp>
      <p:sp>
        <p:nvSpPr>
          <p:cNvPr id="22531" name="Rectangle 3"/>
          <p:cNvSpPr>
            <a:spLocks noGrp="1" noChangeArrowheads="1"/>
          </p:cNvSpPr>
          <p:nvPr>
            <p:ph type="body" sz="half" idx="1"/>
          </p:nvPr>
        </p:nvSpPr>
        <p:spPr>
          <a:xfrm>
            <a:off x="179512" y="2060848"/>
            <a:ext cx="4033838" cy="4525963"/>
          </a:xfrm>
        </p:spPr>
        <p:txBody>
          <a:bodyPr/>
          <a:lstStyle/>
          <a:p>
            <a:pPr algn="r">
              <a:buNone/>
            </a:pPr>
            <a:r>
              <a:rPr lang="ar-SY" sz="2800" dirty="0" smtClean="0"/>
              <a:t>يتم أثناء التصنيع مراقبة الرطوبة </a:t>
            </a:r>
            <a:r>
              <a:rPr lang="ar-SY" sz="2800" dirty="0" err="1" smtClean="0"/>
              <a:t>و</a:t>
            </a:r>
            <a:r>
              <a:rPr lang="ar-SY" sz="2800" dirty="0" smtClean="0"/>
              <a:t> درجة الحرارة </a:t>
            </a:r>
            <a:r>
              <a:rPr lang="ar-SY" sz="2800" dirty="0" err="1" smtClean="0"/>
              <a:t>و</a:t>
            </a:r>
            <a:r>
              <a:rPr lang="ar-SY" sz="2800" dirty="0" smtClean="0"/>
              <a:t> لزوجة محلول </a:t>
            </a:r>
            <a:r>
              <a:rPr lang="ar-SY" sz="2800" dirty="0" err="1" smtClean="0"/>
              <a:t>الجيلاتين</a:t>
            </a:r>
            <a:r>
              <a:rPr lang="ar-SY" sz="2800" dirty="0" smtClean="0"/>
              <a:t> بدقة </a:t>
            </a:r>
            <a:r>
              <a:rPr lang="ar-SY" sz="2800" dirty="0" err="1" smtClean="0"/>
              <a:t>و</a:t>
            </a:r>
            <a:r>
              <a:rPr lang="ar-SY" sz="2800" dirty="0" smtClean="0"/>
              <a:t> بشكل مستمر</a:t>
            </a:r>
            <a:endParaRPr lang="en-US" sz="2800" dirty="0" smtClean="0"/>
          </a:p>
          <a:p>
            <a:pPr eaLnBrk="1" hangingPunct="1">
              <a:buNone/>
            </a:pPr>
            <a:endParaRPr lang="en-US" sz="2800" dirty="0" smtClean="0"/>
          </a:p>
        </p:txBody>
      </p:sp>
      <p:pic>
        <p:nvPicPr>
          <p:cNvPr id="22532" name="Picture 4" descr="step8"/>
          <p:cNvPicPr>
            <a:picLocks noGrp="1" noChangeAspect="1" noChangeArrowheads="1"/>
          </p:cNvPicPr>
          <p:nvPr>
            <p:ph sz="half" idx="2"/>
          </p:nvPr>
        </p:nvPicPr>
        <p:blipFill>
          <a:blip r:embed="rId2" cstate="print"/>
          <a:srcRect/>
          <a:stretch>
            <a:fillRect/>
          </a:stretch>
        </p:blipFill>
        <p:spPr>
          <a:xfrm>
            <a:off x="4284663" y="1989138"/>
            <a:ext cx="4284662" cy="3816350"/>
          </a:xfr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endParaRPr lang="ar-SY" smtClean="0"/>
          </a:p>
        </p:txBody>
      </p:sp>
      <p:sp>
        <p:nvSpPr>
          <p:cNvPr id="23555" name="Rectangle 3"/>
          <p:cNvSpPr>
            <a:spLocks noGrp="1" noChangeArrowheads="1"/>
          </p:cNvSpPr>
          <p:nvPr>
            <p:ph type="body" sz="half" idx="1"/>
          </p:nvPr>
        </p:nvSpPr>
        <p:spPr>
          <a:xfrm>
            <a:off x="457200" y="1600200"/>
            <a:ext cx="4033838" cy="4525963"/>
          </a:xfrm>
        </p:spPr>
        <p:txBody>
          <a:bodyPr/>
          <a:lstStyle/>
          <a:p>
            <a:pPr algn="r">
              <a:buNone/>
            </a:pPr>
            <a:r>
              <a:rPr lang="ar-SY" sz="2800" dirty="0" smtClean="0"/>
              <a:t>حالما ينتهي التجفيف تنقل القضبان إلى مكان تتم فيه تهيئتها </a:t>
            </a:r>
            <a:r>
              <a:rPr lang="ar-SY" sz="2800" dirty="0" err="1" smtClean="0"/>
              <a:t>و</a:t>
            </a:r>
            <a:r>
              <a:rPr lang="ar-SY" sz="2800" dirty="0" smtClean="0"/>
              <a:t> إعطاؤها الوضع الملائم للمرحلة التالية </a:t>
            </a:r>
            <a:r>
              <a:rPr lang="ar-SY" sz="2800" dirty="0" err="1" smtClean="0"/>
              <a:t>و</a:t>
            </a:r>
            <a:r>
              <a:rPr lang="ar-SY" sz="2800" dirty="0" smtClean="0"/>
              <a:t> هي النزع من القضبان</a:t>
            </a:r>
            <a:endParaRPr lang="en-US" sz="2800" dirty="0" smtClean="0"/>
          </a:p>
        </p:txBody>
      </p:sp>
      <p:pic>
        <p:nvPicPr>
          <p:cNvPr id="23556" name="Picture 4" descr="step9"/>
          <p:cNvPicPr>
            <a:picLocks noGrp="1" noChangeAspect="1" noChangeArrowheads="1"/>
          </p:cNvPicPr>
          <p:nvPr>
            <p:ph sz="half" idx="2"/>
          </p:nvPr>
        </p:nvPicPr>
        <p:blipFill>
          <a:blip r:embed="rId2" cstate="print"/>
          <a:srcRect/>
          <a:stretch>
            <a:fillRect/>
          </a:stretch>
        </p:blipFill>
        <p:spPr>
          <a:xfrm>
            <a:off x="4572000" y="1557338"/>
            <a:ext cx="4248150" cy="4535487"/>
          </a:xfr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endParaRPr lang="ar-SY" smtClean="0"/>
          </a:p>
        </p:txBody>
      </p:sp>
      <p:sp>
        <p:nvSpPr>
          <p:cNvPr id="24579" name="Rectangle 3"/>
          <p:cNvSpPr>
            <a:spLocks noGrp="1" noChangeArrowheads="1"/>
          </p:cNvSpPr>
          <p:nvPr>
            <p:ph type="body" sz="half" idx="1"/>
          </p:nvPr>
        </p:nvSpPr>
        <p:spPr>
          <a:xfrm>
            <a:off x="457200" y="1600200"/>
            <a:ext cx="4033838" cy="4525963"/>
          </a:xfrm>
        </p:spPr>
        <p:txBody>
          <a:bodyPr/>
          <a:lstStyle/>
          <a:p>
            <a:pPr algn="r" eaLnBrk="1" hangingPunct="1">
              <a:buNone/>
            </a:pPr>
            <a:r>
              <a:rPr lang="ar-SY" sz="2800" dirty="0" smtClean="0"/>
              <a:t>يتم بعد ذلك نزع أجسام </a:t>
            </a:r>
            <a:r>
              <a:rPr lang="ar-SY" sz="2800" dirty="0" err="1" smtClean="0"/>
              <a:t>و</a:t>
            </a:r>
            <a:r>
              <a:rPr lang="ar-SY" sz="2800" dirty="0" smtClean="0"/>
              <a:t> قبعات المحافظ بشكل فردي من القضبان.</a:t>
            </a:r>
            <a:endParaRPr lang="en-US" sz="2800" dirty="0" smtClean="0"/>
          </a:p>
        </p:txBody>
      </p:sp>
      <p:pic>
        <p:nvPicPr>
          <p:cNvPr id="24580" name="Picture 4" descr="step10"/>
          <p:cNvPicPr>
            <a:picLocks noGrp="1" noChangeAspect="1" noChangeArrowheads="1"/>
          </p:cNvPicPr>
          <p:nvPr>
            <p:ph sz="half" idx="2"/>
          </p:nvPr>
        </p:nvPicPr>
        <p:blipFill>
          <a:blip r:embed="rId2" cstate="print"/>
          <a:srcRect/>
          <a:stretch>
            <a:fillRect/>
          </a:stretch>
        </p:blipFill>
        <p:spPr>
          <a:xfrm>
            <a:off x="4932363" y="1916113"/>
            <a:ext cx="3816350" cy="3744912"/>
          </a:xfr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endParaRPr lang="ar-SY" smtClean="0"/>
          </a:p>
        </p:txBody>
      </p:sp>
      <p:sp>
        <p:nvSpPr>
          <p:cNvPr id="25603" name="Rectangle 3"/>
          <p:cNvSpPr>
            <a:spLocks noGrp="1" noChangeArrowheads="1"/>
          </p:cNvSpPr>
          <p:nvPr>
            <p:ph type="body" sz="half" idx="1"/>
          </p:nvPr>
        </p:nvSpPr>
        <p:spPr>
          <a:xfrm>
            <a:off x="467544" y="2332037"/>
            <a:ext cx="3610744" cy="4525963"/>
          </a:xfrm>
        </p:spPr>
        <p:txBody>
          <a:bodyPr/>
          <a:lstStyle/>
          <a:p>
            <a:pPr algn="r" eaLnBrk="1" hangingPunct="1">
              <a:buNone/>
            </a:pPr>
            <a:r>
              <a:rPr lang="ar-SY" sz="2800" dirty="0" smtClean="0"/>
              <a:t>يتم بعد ذلك ضبط أبعاد الأجسام </a:t>
            </a:r>
            <a:r>
              <a:rPr lang="ar-SY" sz="2800" dirty="0" err="1" smtClean="0"/>
              <a:t>و</a:t>
            </a:r>
            <a:r>
              <a:rPr lang="ar-SY" sz="2800" dirty="0" smtClean="0"/>
              <a:t> القبعات بدقة ± 0.15 ملم.</a:t>
            </a:r>
            <a:r>
              <a:rPr lang="ar-SA" sz="2800" dirty="0" smtClean="0"/>
              <a:t> </a:t>
            </a:r>
            <a:endParaRPr lang="en-US" sz="2800" dirty="0" smtClean="0"/>
          </a:p>
        </p:txBody>
      </p:sp>
      <p:pic>
        <p:nvPicPr>
          <p:cNvPr id="25604" name="Picture 4" descr="step11"/>
          <p:cNvPicPr>
            <a:picLocks noGrp="1" noChangeAspect="1" noChangeArrowheads="1"/>
          </p:cNvPicPr>
          <p:nvPr>
            <p:ph sz="half" idx="2"/>
          </p:nvPr>
        </p:nvPicPr>
        <p:blipFill>
          <a:blip r:embed="rId2" cstate="print"/>
          <a:srcRect/>
          <a:stretch>
            <a:fillRect/>
          </a:stretch>
        </p:blipFill>
        <p:spPr>
          <a:xfrm>
            <a:off x="4211638" y="2133600"/>
            <a:ext cx="4464050" cy="3959225"/>
          </a:xfr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endParaRPr lang="ar-SY" smtClean="0"/>
          </a:p>
        </p:txBody>
      </p:sp>
      <p:sp>
        <p:nvSpPr>
          <p:cNvPr id="26627" name="Rectangle 3"/>
          <p:cNvSpPr>
            <a:spLocks noGrp="1" noChangeArrowheads="1"/>
          </p:cNvSpPr>
          <p:nvPr>
            <p:ph type="body" sz="half" idx="1"/>
          </p:nvPr>
        </p:nvSpPr>
        <p:spPr>
          <a:xfrm>
            <a:off x="467544" y="2332037"/>
            <a:ext cx="4033838" cy="4525963"/>
          </a:xfrm>
        </p:spPr>
        <p:txBody>
          <a:bodyPr/>
          <a:lstStyle/>
          <a:p>
            <a:pPr algn="r" eaLnBrk="1" hangingPunct="1">
              <a:buNone/>
            </a:pPr>
            <a:r>
              <a:rPr lang="ar-SY" sz="2800" dirty="0" smtClean="0"/>
              <a:t>يتم بعد ذلك جمع الأجسام </a:t>
            </a:r>
            <a:r>
              <a:rPr lang="ar-SY" sz="2800" dirty="0" err="1" smtClean="0"/>
              <a:t>و</a:t>
            </a:r>
            <a:r>
              <a:rPr lang="ar-SY" sz="2800" dirty="0" smtClean="0"/>
              <a:t> القبعات بشكل ألي.</a:t>
            </a:r>
            <a:endParaRPr lang="en-US" sz="2800" dirty="0" smtClean="0"/>
          </a:p>
        </p:txBody>
      </p:sp>
      <p:pic>
        <p:nvPicPr>
          <p:cNvPr id="26628" name="Picture 4" descr="step12"/>
          <p:cNvPicPr>
            <a:picLocks noGrp="1" noChangeAspect="1" noChangeArrowheads="1"/>
          </p:cNvPicPr>
          <p:nvPr>
            <p:ph sz="half" idx="2"/>
          </p:nvPr>
        </p:nvPicPr>
        <p:blipFill>
          <a:blip r:embed="rId2" cstate="print"/>
          <a:srcRect/>
          <a:stretch>
            <a:fillRect/>
          </a:stretch>
        </p:blipFill>
        <p:spPr>
          <a:xfrm>
            <a:off x="4572000" y="1773238"/>
            <a:ext cx="4248150" cy="4248150"/>
          </a:xfr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endParaRPr lang="ar-SY" smtClean="0"/>
          </a:p>
        </p:txBody>
      </p:sp>
      <p:sp>
        <p:nvSpPr>
          <p:cNvPr id="27651" name="Rectangle 3"/>
          <p:cNvSpPr>
            <a:spLocks noGrp="1" noChangeArrowheads="1"/>
          </p:cNvSpPr>
          <p:nvPr>
            <p:ph type="body" sz="half" idx="1"/>
          </p:nvPr>
        </p:nvSpPr>
        <p:spPr>
          <a:xfrm>
            <a:off x="467544" y="2332037"/>
            <a:ext cx="4033838" cy="4525963"/>
          </a:xfrm>
        </p:spPr>
        <p:txBody>
          <a:bodyPr/>
          <a:lstStyle/>
          <a:p>
            <a:pPr algn="r" eaLnBrk="1" hangingPunct="1">
              <a:buNone/>
            </a:pPr>
            <a:r>
              <a:rPr lang="ar-SY" sz="2800" dirty="0" smtClean="0"/>
              <a:t>تدفع بعد ذلك المحافظ النهائية نحو سير متحرك يقوم بنقلها نحو وعاء استقبال.</a:t>
            </a:r>
            <a:r>
              <a:rPr lang="ar-SA" sz="2800" dirty="0" smtClean="0"/>
              <a:t> </a:t>
            </a:r>
            <a:endParaRPr lang="en-US" sz="2800" dirty="0" smtClean="0"/>
          </a:p>
        </p:txBody>
      </p:sp>
      <p:pic>
        <p:nvPicPr>
          <p:cNvPr id="27652" name="Picture 4" descr="step13"/>
          <p:cNvPicPr>
            <a:picLocks noGrp="1" noChangeAspect="1" noChangeArrowheads="1"/>
          </p:cNvPicPr>
          <p:nvPr>
            <p:ph sz="half" idx="2"/>
          </p:nvPr>
        </p:nvPicPr>
        <p:blipFill>
          <a:blip r:embed="rId2" cstate="print"/>
          <a:srcRect/>
          <a:stretch>
            <a:fillRect/>
          </a:stretch>
        </p:blipFill>
        <p:spPr>
          <a:xfrm>
            <a:off x="4859338" y="1628775"/>
            <a:ext cx="3744912" cy="4608513"/>
          </a:xfr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endParaRPr lang="ar-SY" smtClean="0"/>
          </a:p>
        </p:txBody>
      </p:sp>
      <p:sp>
        <p:nvSpPr>
          <p:cNvPr id="28675" name="Rectangle 3"/>
          <p:cNvSpPr>
            <a:spLocks noGrp="1" noChangeArrowheads="1"/>
          </p:cNvSpPr>
          <p:nvPr>
            <p:ph type="body" sz="half" idx="1"/>
          </p:nvPr>
        </p:nvSpPr>
        <p:spPr>
          <a:xfrm>
            <a:off x="467544" y="1844824"/>
            <a:ext cx="4033838" cy="4525963"/>
          </a:xfrm>
        </p:spPr>
        <p:txBody>
          <a:bodyPr/>
          <a:lstStyle/>
          <a:p>
            <a:pPr algn="r">
              <a:buNone/>
            </a:pPr>
            <a:r>
              <a:rPr lang="ar-SY" sz="2800" dirty="0" smtClean="0"/>
              <a:t>تتم مراقبة جودة المحافظ أثناء التصنيع من خلال قياس الأبعاد </a:t>
            </a:r>
            <a:r>
              <a:rPr lang="ar-SY" sz="2800" dirty="0" err="1" smtClean="0"/>
              <a:t>و</a:t>
            </a:r>
            <a:r>
              <a:rPr lang="ar-SY" sz="2800" dirty="0" smtClean="0"/>
              <a:t> محتوى الرطوبة </a:t>
            </a:r>
            <a:r>
              <a:rPr lang="ar-SY" sz="2800" dirty="0" err="1" smtClean="0"/>
              <a:t>و</a:t>
            </a:r>
            <a:r>
              <a:rPr lang="ar-SY" sz="2800" dirty="0" smtClean="0"/>
              <a:t> سماكة الجدار </a:t>
            </a:r>
            <a:r>
              <a:rPr lang="ar-SY" sz="2800" dirty="0" err="1" smtClean="0"/>
              <a:t>و</a:t>
            </a:r>
            <a:r>
              <a:rPr lang="ar-SY" sz="2800" dirty="0" smtClean="0"/>
              <a:t> اللون.</a:t>
            </a:r>
            <a:endParaRPr lang="en-US" sz="2800" dirty="0" smtClean="0"/>
          </a:p>
        </p:txBody>
      </p:sp>
      <p:pic>
        <p:nvPicPr>
          <p:cNvPr id="28676" name="Picture 4" descr="step14"/>
          <p:cNvPicPr>
            <a:picLocks noGrp="1" noChangeAspect="1" noChangeArrowheads="1"/>
          </p:cNvPicPr>
          <p:nvPr>
            <p:ph sz="quarter" idx="2"/>
          </p:nvPr>
        </p:nvPicPr>
        <p:blipFill>
          <a:blip r:embed="rId2" cstate="print"/>
          <a:srcRect/>
          <a:stretch>
            <a:fillRect/>
          </a:stretch>
        </p:blipFill>
        <p:spPr>
          <a:xfrm>
            <a:off x="5600700" y="1412875"/>
            <a:ext cx="2643188" cy="2282825"/>
          </a:xfrm>
          <a:noFill/>
        </p:spPr>
      </p:pic>
      <p:pic>
        <p:nvPicPr>
          <p:cNvPr id="28677" name="Picture 5" descr="step15"/>
          <p:cNvPicPr>
            <a:picLocks noGrp="1" noChangeAspect="1" noChangeArrowheads="1"/>
          </p:cNvPicPr>
          <p:nvPr>
            <p:ph sz="quarter" idx="3"/>
          </p:nvPr>
        </p:nvPicPr>
        <p:blipFill>
          <a:blip r:embed="rId3" cstate="print"/>
          <a:srcRect/>
          <a:stretch>
            <a:fillRect/>
          </a:stretch>
        </p:blipFill>
        <p:spPr>
          <a:xfrm>
            <a:off x="5576888" y="4471988"/>
            <a:ext cx="2667000" cy="1836737"/>
          </a:xfr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fontScale="90000"/>
          </a:bodyPr>
          <a:lstStyle/>
          <a:p>
            <a:pPr eaLnBrk="1" hangingPunct="1"/>
            <a:r>
              <a:rPr lang="fr-FR" sz="3600" b="1" smtClean="0">
                <a:solidFill>
                  <a:srgbClr val="FF3300"/>
                </a:solidFill>
              </a:rPr>
              <a:t>Frequency distribution of dosage form types manufactured in the UK</a:t>
            </a:r>
          </a:p>
        </p:txBody>
      </p:sp>
      <p:sp>
        <p:nvSpPr>
          <p:cNvPr id="10243" name="Rectangle 3"/>
          <p:cNvSpPr>
            <a:spLocks noGrp="1" noChangeArrowheads="1"/>
          </p:cNvSpPr>
          <p:nvPr>
            <p:ph type="body" idx="1"/>
          </p:nvPr>
        </p:nvSpPr>
        <p:spPr/>
        <p:txBody>
          <a:bodyPr/>
          <a:lstStyle/>
          <a:p>
            <a:pPr eaLnBrk="1" hangingPunct="1">
              <a:lnSpc>
                <a:spcPct val="80000"/>
              </a:lnSpc>
              <a:buFontTx/>
              <a:buNone/>
            </a:pPr>
            <a:r>
              <a:rPr lang="fr-FR" sz="2800" u="sng" smtClean="0"/>
              <a:t>Dosage form                        Frequency (%)</a:t>
            </a:r>
          </a:p>
          <a:p>
            <a:pPr eaLnBrk="1" hangingPunct="1">
              <a:lnSpc>
                <a:spcPct val="80000"/>
              </a:lnSpc>
              <a:buFontTx/>
              <a:buNone/>
            </a:pPr>
            <a:r>
              <a:rPr lang="fr-FR" sz="2800" smtClean="0"/>
              <a:t>Tablets                                      46</a:t>
            </a:r>
          </a:p>
          <a:p>
            <a:pPr eaLnBrk="1" hangingPunct="1">
              <a:lnSpc>
                <a:spcPct val="80000"/>
              </a:lnSpc>
              <a:buFontTx/>
              <a:buNone/>
            </a:pPr>
            <a:r>
              <a:rPr lang="fr-FR" sz="2800" smtClean="0"/>
              <a:t>Liquid oral                                 16</a:t>
            </a:r>
          </a:p>
          <a:p>
            <a:pPr eaLnBrk="1" hangingPunct="1">
              <a:lnSpc>
                <a:spcPct val="80000"/>
              </a:lnSpc>
              <a:buFontTx/>
              <a:buNone/>
            </a:pPr>
            <a:r>
              <a:rPr lang="fr-FR" sz="2800" smtClean="0"/>
              <a:t>Capsules                                   15</a:t>
            </a:r>
          </a:p>
          <a:p>
            <a:pPr eaLnBrk="1" hangingPunct="1">
              <a:lnSpc>
                <a:spcPct val="80000"/>
              </a:lnSpc>
              <a:buFontTx/>
              <a:buNone/>
            </a:pPr>
            <a:r>
              <a:rPr lang="fr-FR" sz="2800" smtClean="0"/>
              <a:t>Injections                                   13</a:t>
            </a:r>
          </a:p>
          <a:p>
            <a:pPr eaLnBrk="1" hangingPunct="1">
              <a:lnSpc>
                <a:spcPct val="80000"/>
              </a:lnSpc>
              <a:buFontTx/>
              <a:buNone/>
            </a:pPr>
            <a:r>
              <a:rPr lang="fr-FR" sz="2800" smtClean="0"/>
              <a:t>Suppositories                              3</a:t>
            </a:r>
          </a:p>
          <a:p>
            <a:pPr eaLnBrk="1" hangingPunct="1">
              <a:lnSpc>
                <a:spcPct val="80000"/>
              </a:lnSpc>
              <a:buFontTx/>
              <a:buNone/>
            </a:pPr>
            <a:r>
              <a:rPr lang="fr-FR" sz="2800" smtClean="0"/>
              <a:t>Topicals                                      3</a:t>
            </a:r>
          </a:p>
          <a:p>
            <a:pPr eaLnBrk="1" hangingPunct="1">
              <a:lnSpc>
                <a:spcPct val="80000"/>
              </a:lnSpc>
              <a:buFontTx/>
              <a:buNone/>
            </a:pPr>
            <a:r>
              <a:rPr lang="fr-FR" sz="2800" smtClean="0"/>
              <a:t>Eye preparations                         2</a:t>
            </a:r>
          </a:p>
          <a:p>
            <a:pPr eaLnBrk="1" hangingPunct="1">
              <a:lnSpc>
                <a:spcPct val="80000"/>
              </a:lnSpc>
              <a:buFontTx/>
              <a:buNone/>
            </a:pPr>
            <a:r>
              <a:rPr lang="fr-FR" sz="2800" smtClean="0"/>
              <a:t>Aerosols                                      1</a:t>
            </a:r>
          </a:p>
          <a:p>
            <a:pPr eaLnBrk="1" hangingPunct="1">
              <a:lnSpc>
                <a:spcPct val="80000"/>
              </a:lnSpc>
              <a:buFontTx/>
              <a:buNone/>
            </a:pPr>
            <a:r>
              <a:rPr lang="fr-FR" sz="2800" smtClean="0"/>
              <a:t>Others                                         1</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endParaRPr lang="ar-SY" smtClean="0"/>
          </a:p>
        </p:txBody>
      </p:sp>
      <p:sp>
        <p:nvSpPr>
          <p:cNvPr id="29699" name="Rectangle 3"/>
          <p:cNvSpPr>
            <a:spLocks noGrp="1" noChangeArrowheads="1"/>
          </p:cNvSpPr>
          <p:nvPr>
            <p:ph type="body" sz="half" idx="1"/>
          </p:nvPr>
        </p:nvSpPr>
        <p:spPr>
          <a:xfrm>
            <a:off x="457200" y="1600200"/>
            <a:ext cx="4033838" cy="4525963"/>
          </a:xfrm>
        </p:spPr>
        <p:txBody>
          <a:bodyPr/>
          <a:lstStyle/>
          <a:p>
            <a:pPr algn="r" eaLnBrk="1" hangingPunct="1">
              <a:buNone/>
            </a:pPr>
            <a:r>
              <a:rPr lang="ar-SY" sz="2800" dirty="0" smtClean="0"/>
              <a:t>يتم الفحص </a:t>
            </a:r>
            <a:r>
              <a:rPr lang="ar-SY" sz="2800" dirty="0" err="1" smtClean="0"/>
              <a:t>العياني</a:t>
            </a:r>
            <a:r>
              <a:rPr lang="ar-SY" sz="2800" dirty="0" smtClean="0"/>
              <a:t> للمحافظ لفرز المحافظ ذات العيوب التصنيعية.</a:t>
            </a:r>
            <a:endParaRPr lang="en-US" sz="2800" dirty="0" smtClean="0"/>
          </a:p>
        </p:txBody>
      </p:sp>
      <p:pic>
        <p:nvPicPr>
          <p:cNvPr id="29700" name="Picture 4" descr="step17"/>
          <p:cNvPicPr>
            <a:picLocks noGrp="1" noChangeAspect="1" noChangeArrowheads="1"/>
          </p:cNvPicPr>
          <p:nvPr>
            <p:ph sz="half" idx="2"/>
          </p:nvPr>
        </p:nvPicPr>
        <p:blipFill>
          <a:blip r:embed="rId2" cstate="print"/>
          <a:srcRect/>
          <a:stretch>
            <a:fillRect/>
          </a:stretch>
        </p:blipFill>
        <p:spPr>
          <a:xfrm>
            <a:off x="4787900" y="2133600"/>
            <a:ext cx="3671888" cy="4032250"/>
          </a:xfr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endParaRPr lang="ar-SY" smtClean="0"/>
          </a:p>
        </p:txBody>
      </p:sp>
      <p:sp>
        <p:nvSpPr>
          <p:cNvPr id="30723" name="Rectangle 3"/>
          <p:cNvSpPr>
            <a:spLocks noGrp="1" noChangeArrowheads="1"/>
          </p:cNvSpPr>
          <p:nvPr>
            <p:ph type="body" sz="half" idx="1"/>
          </p:nvPr>
        </p:nvSpPr>
        <p:spPr>
          <a:xfrm>
            <a:off x="457200" y="1600200"/>
            <a:ext cx="4033838" cy="4525963"/>
          </a:xfrm>
        </p:spPr>
        <p:txBody>
          <a:bodyPr/>
          <a:lstStyle/>
          <a:p>
            <a:pPr algn="r" eaLnBrk="1" hangingPunct="1">
              <a:buNone/>
            </a:pPr>
            <a:r>
              <a:rPr lang="ar-SY" sz="2800" dirty="0" smtClean="0"/>
              <a:t>تتم طباعة شعار الزبون على المحافظ ضمن </a:t>
            </a:r>
            <a:r>
              <a:rPr lang="ar-SY" sz="2800" dirty="0" err="1" smtClean="0"/>
              <a:t>ألة</a:t>
            </a:r>
            <a:r>
              <a:rPr lang="ar-SY" sz="2800" dirty="0" smtClean="0"/>
              <a:t> طباعة خاصة سريعة.</a:t>
            </a:r>
            <a:endParaRPr lang="en-US" sz="2800" dirty="0" smtClean="0"/>
          </a:p>
        </p:txBody>
      </p:sp>
      <p:pic>
        <p:nvPicPr>
          <p:cNvPr id="30724" name="Picture 4" descr="step18"/>
          <p:cNvPicPr>
            <a:picLocks noGrp="1" noChangeAspect="1" noChangeArrowheads="1"/>
          </p:cNvPicPr>
          <p:nvPr>
            <p:ph sz="half" idx="2"/>
          </p:nvPr>
        </p:nvPicPr>
        <p:blipFill>
          <a:blip r:embed="rId2" cstate="print"/>
          <a:srcRect/>
          <a:stretch>
            <a:fillRect/>
          </a:stretch>
        </p:blipFill>
        <p:spPr>
          <a:xfrm>
            <a:off x="4932363" y="1700213"/>
            <a:ext cx="3527425" cy="4608512"/>
          </a:xfr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8"/>
          <p:cNvSpPr>
            <a:spLocks noGrp="1" noChangeArrowheads="1"/>
          </p:cNvSpPr>
          <p:nvPr>
            <p:ph type="title"/>
          </p:nvPr>
        </p:nvSpPr>
        <p:spPr/>
        <p:txBody>
          <a:bodyPr/>
          <a:lstStyle/>
          <a:p>
            <a:pPr eaLnBrk="1" hangingPunct="1"/>
            <a:r>
              <a:rPr lang="ar-SA" smtClean="0">
                <a:solidFill>
                  <a:srgbClr val="FF0000"/>
                </a:solidFill>
              </a:rPr>
              <a:t>تعبئة المحافظ الصلبة</a:t>
            </a:r>
            <a:endParaRPr lang="en-US" smtClean="0">
              <a:solidFill>
                <a:srgbClr val="FF0000"/>
              </a:solidFill>
            </a:endParaRPr>
          </a:p>
        </p:txBody>
      </p:sp>
      <p:sp>
        <p:nvSpPr>
          <p:cNvPr id="31747" name="Rectangle 3"/>
          <p:cNvSpPr>
            <a:spLocks noGrp="1" noChangeArrowheads="1"/>
          </p:cNvSpPr>
          <p:nvPr>
            <p:ph type="body" sz="half" idx="1"/>
          </p:nvPr>
        </p:nvSpPr>
        <p:spPr/>
        <p:txBody>
          <a:bodyPr/>
          <a:lstStyle/>
          <a:p>
            <a:pPr algn="ctr" eaLnBrk="1" hangingPunct="1">
              <a:buFontTx/>
              <a:buNone/>
            </a:pPr>
            <a:endParaRPr lang="ar-SA" sz="2800" smtClean="0"/>
          </a:p>
          <a:p>
            <a:pPr algn="ctr" eaLnBrk="1" hangingPunct="1">
              <a:buFontTx/>
              <a:buNone/>
            </a:pPr>
            <a:endParaRPr lang="en-US" sz="2800" smtClean="0"/>
          </a:p>
        </p:txBody>
      </p:sp>
      <p:graphicFrame>
        <p:nvGraphicFramePr>
          <p:cNvPr id="6177" name="Group 33"/>
          <p:cNvGraphicFramePr>
            <a:graphicFrameLocks noGrp="1"/>
          </p:cNvGraphicFramePr>
          <p:nvPr>
            <p:ph sz="half" idx="2"/>
          </p:nvPr>
        </p:nvGraphicFramePr>
        <p:xfrm>
          <a:off x="1143000" y="1371600"/>
          <a:ext cx="6400800" cy="4525963"/>
        </p:xfrm>
        <a:graphic>
          <a:graphicData uri="http://schemas.openxmlformats.org/drawingml/2006/table">
            <a:tbl>
              <a:tblPr/>
              <a:tblGrid>
                <a:gridCol w="3200400"/>
                <a:gridCol w="3200400"/>
              </a:tblGrid>
              <a:tr h="7556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Capsule size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Body volume (mL)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24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0.67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56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0.48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40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0.37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24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0.28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56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cs typeface="Arial" charset="0"/>
                        </a:rPr>
                        <a:t>0.20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9"/>
          <p:cNvGraphicFramePr>
            <a:graphicFrameLocks noGrp="1"/>
          </p:cNvGraphicFramePr>
          <p:nvPr/>
        </p:nvGraphicFramePr>
        <p:xfrm>
          <a:off x="179512" y="1556792"/>
          <a:ext cx="8305800" cy="3901758"/>
        </p:xfrm>
        <a:graphic>
          <a:graphicData uri="http://schemas.openxmlformats.org/drawingml/2006/table">
            <a:tbl>
              <a:tblPr/>
              <a:tblGrid>
                <a:gridCol w="2768600"/>
                <a:gridCol w="2768600"/>
                <a:gridCol w="2768600"/>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FFFFFF"/>
                          </a:solidFill>
                          <a:effectLst/>
                          <a:latin typeface="Times New Roman" pitchFamily="18" charset="0"/>
                          <a:cs typeface="Times New Roman" pitchFamily="18" charset="0"/>
                        </a:rPr>
                        <a:t>Size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FFFFFF"/>
                          </a:solidFill>
                          <a:effectLst/>
                          <a:latin typeface="Times New Roman" pitchFamily="18" charset="0"/>
                          <a:cs typeface="Times New Roman" pitchFamily="18" charset="0"/>
                        </a:rPr>
                        <a:t>Volume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FFFFFF"/>
                          </a:solidFill>
                          <a:effectLst/>
                          <a:latin typeface="Times New Roman" pitchFamily="18" charset="0"/>
                          <a:cs typeface="Times New Roman" pitchFamily="18" charset="0"/>
                        </a:rPr>
                        <a:t>Fill weight(g) at 0.8 g/cm</a:t>
                      </a:r>
                      <a:r>
                        <a:rPr kumimoji="0" lang="en-US" sz="2000" b="1" i="0" u="none" strike="noStrike" cap="none" normalizeH="0" baseline="30000" smtClean="0">
                          <a:ln>
                            <a:noFill/>
                          </a:ln>
                          <a:solidFill>
                            <a:srgbClr val="FFFFFF"/>
                          </a:solidFill>
                          <a:effectLst/>
                          <a:latin typeface="Times New Roman" pitchFamily="18" charset="0"/>
                          <a:cs typeface="Times New Roman" pitchFamily="18" charset="0"/>
                        </a:rPr>
                        <a:t>3</a:t>
                      </a:r>
                      <a:r>
                        <a:rPr kumimoji="0" lang="en-US" sz="2000" b="1" i="0" u="none" strike="noStrike" cap="none" normalizeH="0" baseline="0" smtClean="0">
                          <a:ln>
                            <a:noFill/>
                          </a:ln>
                          <a:solidFill>
                            <a:srgbClr val="FFFFFF"/>
                          </a:solidFill>
                          <a:effectLst/>
                          <a:latin typeface="Times New Roman" pitchFamily="18" charset="0"/>
                          <a:cs typeface="Times New Roman" pitchFamily="18" charset="0"/>
                        </a:rPr>
                        <a:t> powder density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1.37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1.096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0.95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0.760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0.68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0.544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0.400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0.37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0.296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0.30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0.240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r>
              <a:tr h="4270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0.21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0.168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0.15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0.104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endParaRPr lang="ar-SY" smtClean="0"/>
          </a:p>
        </p:txBody>
      </p:sp>
      <p:sp>
        <p:nvSpPr>
          <p:cNvPr id="32771" name="Rectangle 3"/>
          <p:cNvSpPr>
            <a:spLocks noGrp="1" noChangeArrowheads="1"/>
          </p:cNvSpPr>
          <p:nvPr>
            <p:ph type="body" idx="1"/>
          </p:nvPr>
        </p:nvSpPr>
        <p:spPr>
          <a:xfrm>
            <a:off x="457200" y="533400"/>
            <a:ext cx="8229600" cy="4525963"/>
          </a:xfrm>
        </p:spPr>
        <p:txBody>
          <a:bodyPr/>
          <a:lstStyle/>
          <a:p>
            <a:pPr algn="r" eaLnBrk="1" hangingPunct="1">
              <a:buFontTx/>
              <a:buNone/>
            </a:pPr>
            <a:r>
              <a:rPr lang="ar-SA" sz="3600" b="1" smtClean="0">
                <a:solidFill>
                  <a:srgbClr val="FF0000"/>
                </a:solidFill>
              </a:rPr>
              <a:t>تعبئة المحافظ الصلبة</a:t>
            </a:r>
          </a:p>
          <a:p>
            <a:pPr algn="r" eaLnBrk="1" hangingPunct="1">
              <a:buFontTx/>
              <a:buNone/>
            </a:pPr>
            <a:r>
              <a:rPr lang="ar-SA" smtClean="0"/>
              <a:t>يمكن تعبئة المحافظ بالمواد التالية:</a:t>
            </a:r>
            <a:endParaRPr lang="ar-SA" sz="2800" smtClean="0"/>
          </a:p>
          <a:p>
            <a:pPr algn="r" eaLnBrk="1" hangingPunct="1">
              <a:buFontTx/>
              <a:buNone/>
            </a:pPr>
            <a:r>
              <a:rPr lang="ar-SA" sz="2800" smtClean="0"/>
              <a:t>- </a:t>
            </a:r>
            <a:r>
              <a:rPr lang="ar-SA" sz="2400" smtClean="0"/>
              <a:t>المساحيق، الحثيرات، المضغوطات، الحثيرات الملبسة.</a:t>
            </a:r>
          </a:p>
          <a:p>
            <a:pPr algn="r" eaLnBrk="1" hangingPunct="1">
              <a:buFontTx/>
              <a:buNone/>
            </a:pPr>
            <a:r>
              <a:rPr lang="ar-SA" sz="2400" smtClean="0"/>
              <a:t>- المواد نصف الصلبة: أمزجة تلين بالحرارة أو بالرج.</a:t>
            </a:r>
          </a:p>
          <a:p>
            <a:pPr algn="r" eaLnBrk="1" hangingPunct="1">
              <a:buFontTx/>
              <a:buNone/>
            </a:pPr>
            <a:r>
              <a:rPr lang="ar-SA" sz="2400" smtClean="0"/>
              <a:t>-سوائل: محاليل غير مائية.</a:t>
            </a:r>
          </a:p>
          <a:p>
            <a:pPr algn="r" eaLnBrk="1" hangingPunct="1">
              <a:buFontTx/>
              <a:buNone/>
            </a:pPr>
            <a:r>
              <a:rPr lang="ar-SA" sz="2400" smtClean="0"/>
              <a:t>هناك بعض الشروط الواجب مراعاتها في مواد التعبئة:</a:t>
            </a:r>
          </a:p>
          <a:p>
            <a:pPr algn="r" eaLnBrk="1" hangingPunct="1">
              <a:buFontTx/>
              <a:buNone/>
            </a:pPr>
            <a:r>
              <a:rPr lang="ar-SA" sz="2400" smtClean="0"/>
              <a:t>- يجب ألا تتفاعل مع الجيلاتين مثل الفورم ألدهيد.</a:t>
            </a:r>
          </a:p>
          <a:p>
            <a:pPr algn="r" eaLnBrk="1" hangingPunct="1">
              <a:buFontTx/>
              <a:buNone/>
            </a:pPr>
            <a:r>
              <a:rPr lang="ar-SA" sz="2400" smtClean="0"/>
              <a:t>- يجب ألا يحوي نسبة عالية من الرطوبة.</a:t>
            </a:r>
          </a:p>
          <a:p>
            <a:pPr algn="r" eaLnBrk="1" hangingPunct="1">
              <a:buFontTx/>
              <a:buNone/>
            </a:pPr>
            <a:r>
              <a:rPr lang="ar-SA" sz="2400" smtClean="0"/>
              <a:t>- يجب ألا يتجاوز حجم الجرعة حجم المحفظة المتوفر.</a:t>
            </a:r>
          </a:p>
          <a:p>
            <a:pPr eaLnBrk="1" hangingPunct="1">
              <a:buFontTx/>
              <a:buNone/>
            </a:pPr>
            <a:endParaRPr lang="ar-SA" smtClean="0"/>
          </a:p>
          <a:p>
            <a:pPr eaLnBrk="1" hangingPunct="1">
              <a:buFontTx/>
              <a:buNone/>
            </a:pPr>
            <a:endParaRPr lang="en-US" smtClean="0"/>
          </a:p>
        </p:txBody>
      </p:sp>
      <p:pic>
        <p:nvPicPr>
          <p:cNvPr id="32772" name="Picture 4" descr="liquicaps"/>
          <p:cNvPicPr>
            <a:picLocks noChangeAspect="1" noChangeArrowheads="1"/>
          </p:cNvPicPr>
          <p:nvPr/>
        </p:nvPicPr>
        <p:blipFill>
          <a:blip r:embed="rId2" cstate="print"/>
          <a:srcRect/>
          <a:stretch>
            <a:fillRect/>
          </a:stretch>
        </p:blipFill>
        <p:spPr bwMode="auto">
          <a:xfrm>
            <a:off x="304800" y="2209800"/>
            <a:ext cx="2981325" cy="1987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عنوان 1"/>
          <p:cNvSpPr>
            <a:spLocks noGrp="1"/>
          </p:cNvSpPr>
          <p:nvPr>
            <p:ph type="title"/>
          </p:nvPr>
        </p:nvSpPr>
        <p:spPr/>
        <p:txBody>
          <a:bodyPr/>
          <a:lstStyle/>
          <a:p>
            <a:endParaRPr lang="en-US" smtClean="0"/>
          </a:p>
        </p:txBody>
      </p:sp>
      <p:pic>
        <p:nvPicPr>
          <p:cNvPr id="33795" name="Picture 2" descr="The Coni-Snap Capsule"/>
          <p:cNvPicPr>
            <a:picLocks noChangeAspect="1" noChangeArrowheads="1"/>
          </p:cNvPicPr>
          <p:nvPr/>
        </p:nvPicPr>
        <p:blipFill>
          <a:blip r:embed="rId2" cstate="print"/>
          <a:srcRect/>
          <a:stretch>
            <a:fillRect/>
          </a:stretch>
        </p:blipFill>
        <p:spPr bwMode="auto">
          <a:xfrm>
            <a:off x="1905000" y="304800"/>
            <a:ext cx="4800600" cy="3095625"/>
          </a:xfrm>
          <a:prstGeom prst="rect">
            <a:avLst/>
          </a:prstGeom>
          <a:noFill/>
          <a:ln w="9525">
            <a:noFill/>
            <a:miter lim="800000"/>
            <a:headEnd/>
            <a:tailEnd/>
          </a:ln>
        </p:spPr>
      </p:pic>
      <p:pic>
        <p:nvPicPr>
          <p:cNvPr id="33796" name="Picture 4" descr="The ConiSnap Capsule"/>
          <p:cNvPicPr>
            <a:picLocks noChangeAspect="1" noChangeArrowheads="1"/>
          </p:cNvPicPr>
          <p:nvPr/>
        </p:nvPicPr>
        <p:blipFill>
          <a:blip r:embed="rId3" cstate="print"/>
          <a:srcRect/>
          <a:stretch>
            <a:fillRect/>
          </a:stretch>
        </p:blipFill>
        <p:spPr bwMode="auto">
          <a:xfrm>
            <a:off x="1905000" y="3352800"/>
            <a:ext cx="4800600" cy="3171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ar-SA" b="1" smtClean="0">
                <a:solidFill>
                  <a:srgbClr val="FF0000"/>
                </a:solidFill>
              </a:rPr>
              <a:t>آلة تعبئة المحافظ</a:t>
            </a:r>
            <a:endParaRPr lang="en-US" b="1" smtClean="0">
              <a:solidFill>
                <a:srgbClr val="FF0000"/>
              </a:solidFill>
            </a:endParaRPr>
          </a:p>
        </p:txBody>
      </p:sp>
      <p:pic>
        <p:nvPicPr>
          <p:cNvPr id="34819" name="Picture 5"/>
          <p:cNvPicPr>
            <a:picLocks noGrp="1" noChangeAspect="1" noChangeArrowheads="1"/>
          </p:cNvPicPr>
          <p:nvPr>
            <p:ph idx="1"/>
          </p:nvPr>
        </p:nvPicPr>
        <p:blipFill>
          <a:blip r:embed="rId2" cstate="print"/>
          <a:srcRect/>
          <a:stretch>
            <a:fillRect/>
          </a:stretch>
        </p:blipFill>
        <p:spPr>
          <a:xfrm>
            <a:off x="1447800" y="1371600"/>
            <a:ext cx="6267450" cy="4830763"/>
          </a:xfr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dirty="0" smtClean="0"/>
              <a:t>Auger filling machine</a:t>
            </a:r>
            <a:br>
              <a:rPr lang="en-US" dirty="0" smtClean="0"/>
            </a:br>
            <a:r>
              <a:rPr lang="en-US" dirty="0" smtClean="0"/>
              <a:t>Dependant machine</a:t>
            </a:r>
            <a:endParaRPr lang="en-US"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1890712" y="1724819"/>
            <a:ext cx="5362575" cy="4276725"/>
          </a:xfrm>
          <a:prstGeom prst="rect">
            <a:avLst/>
          </a:prstGeom>
          <a:noFill/>
          <a:ln w="9525">
            <a:noFill/>
            <a:miter lim="800000"/>
            <a:headEnd/>
            <a:tailEnd/>
          </a:ln>
        </p:spPr>
      </p:pic>
      <p:graphicFrame>
        <p:nvGraphicFramePr>
          <p:cNvPr id="3" name="Object 2"/>
          <p:cNvGraphicFramePr>
            <a:graphicFrameLocks noChangeAspect="1"/>
          </p:cNvGraphicFramePr>
          <p:nvPr>
            <p:extLst>
              <p:ext uri="{D42A27DB-BD31-4B8C-83A1-F6EECF244321}">
                <p14:modId xmlns:p14="http://schemas.microsoft.com/office/powerpoint/2010/main" val="128762150"/>
              </p:ext>
            </p:extLst>
          </p:nvPr>
        </p:nvGraphicFramePr>
        <p:xfrm>
          <a:off x="4932040" y="5949280"/>
          <a:ext cx="3568700" cy="685800"/>
        </p:xfrm>
        <a:graphic>
          <a:graphicData uri="http://schemas.openxmlformats.org/presentationml/2006/ole">
            <mc:AlternateContent xmlns:mc="http://schemas.openxmlformats.org/markup-compatibility/2006">
              <mc:Choice xmlns:v="urn:schemas-microsoft-com:vml" Requires="v">
                <p:oleObj spid="_x0000_s1030" name="Packager Shell Object" showAsIcon="1" r:id="rId4" imgW="3569400" imgH="685800" progId="Package">
                  <p:embed/>
                </p:oleObj>
              </mc:Choice>
              <mc:Fallback>
                <p:oleObj name="Packager Shell Object" showAsIcon="1" r:id="rId4" imgW="3569400" imgH="685800" progId="Package">
                  <p:embed/>
                  <p:pic>
                    <p:nvPicPr>
                      <p:cNvPr id="0" name="Picture 2"/>
                      <p:cNvPicPr>
                        <a:picLocks noChangeAspect="1" noChangeArrowheads="1"/>
                      </p:cNvPicPr>
                      <p:nvPr/>
                    </p:nvPicPr>
                    <p:blipFill>
                      <a:blip r:embed="rId5"/>
                      <a:srcRect/>
                      <a:stretch>
                        <a:fillRect/>
                      </a:stretch>
                    </p:blipFill>
                    <p:spPr bwMode="auto">
                      <a:xfrm>
                        <a:off x="4932040" y="5949280"/>
                        <a:ext cx="35687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95536" y="476672"/>
            <a:ext cx="8229600" cy="1143000"/>
          </a:xfrm>
        </p:spPr>
        <p:txBody>
          <a:bodyPr>
            <a:normAutofit fontScale="90000"/>
          </a:bodyPr>
          <a:lstStyle/>
          <a:p>
            <a:r>
              <a:rPr lang="en-US" dirty="0" smtClean="0"/>
              <a:t>Independent machine</a:t>
            </a:r>
            <a:br>
              <a:rPr lang="en-US" dirty="0" smtClean="0"/>
            </a:br>
            <a:r>
              <a:rPr lang="en-US" dirty="0" err="1" smtClean="0"/>
              <a:t>Dosator</a:t>
            </a:r>
            <a:r>
              <a:rPr lang="en-US" dirty="0" smtClean="0"/>
              <a:t> type machine</a:t>
            </a:r>
            <a:br>
              <a:rPr lang="en-US" dirty="0" smtClean="0"/>
            </a:br>
            <a:endParaRPr lang="en-US"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2051720" y="1556792"/>
            <a:ext cx="4432324" cy="4640292"/>
          </a:xfrm>
          <a:prstGeom prst="rect">
            <a:avLst/>
          </a:prstGeom>
          <a:noFill/>
          <a:ln w="9525">
            <a:noFill/>
            <a:miter lim="800000"/>
            <a:headEnd/>
            <a:tailEnd/>
          </a:ln>
        </p:spPr>
      </p:pic>
      <p:graphicFrame>
        <p:nvGraphicFramePr>
          <p:cNvPr id="2050" name="Object 2"/>
          <p:cNvGraphicFramePr>
            <a:graphicFrameLocks noChangeAspect="1"/>
          </p:cNvGraphicFramePr>
          <p:nvPr/>
        </p:nvGraphicFramePr>
        <p:xfrm>
          <a:off x="6444208" y="3645024"/>
          <a:ext cx="1790700" cy="685800"/>
        </p:xfrm>
        <a:graphic>
          <a:graphicData uri="http://schemas.openxmlformats.org/presentationml/2006/ole">
            <mc:AlternateContent xmlns:mc="http://schemas.openxmlformats.org/markup-compatibility/2006">
              <mc:Choice xmlns:v="urn:schemas-microsoft-com:vml" Requires="v">
                <p:oleObj spid="_x0000_s2054" name="Package" showAsIcon="1" r:id="rId4" imgW="1791000" imgH="685800" progId="Package">
                  <p:embed/>
                </p:oleObj>
              </mc:Choice>
              <mc:Fallback>
                <p:oleObj name="Package" showAsIcon="1" r:id="rId4" imgW="1791000" imgH="685800" progId="Package">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4208" y="3645024"/>
                        <a:ext cx="17907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endParaRPr lang="ar-SY" smtClean="0"/>
          </a:p>
        </p:txBody>
      </p:sp>
      <p:sp>
        <p:nvSpPr>
          <p:cNvPr id="35843" name="Rectangle 3"/>
          <p:cNvSpPr>
            <a:spLocks noGrp="1" noChangeArrowheads="1"/>
          </p:cNvSpPr>
          <p:nvPr>
            <p:ph type="body" idx="1"/>
          </p:nvPr>
        </p:nvSpPr>
        <p:spPr>
          <a:xfrm>
            <a:off x="381000" y="381000"/>
            <a:ext cx="8229600" cy="5928320"/>
          </a:xfrm>
        </p:spPr>
        <p:txBody>
          <a:bodyPr>
            <a:normAutofit fontScale="77500" lnSpcReduction="20000"/>
          </a:bodyPr>
          <a:lstStyle/>
          <a:p>
            <a:pPr algn="r" eaLnBrk="1" hangingPunct="1">
              <a:buFontTx/>
              <a:buNone/>
            </a:pPr>
            <a:r>
              <a:rPr lang="ar-SA" dirty="0" smtClean="0">
                <a:solidFill>
                  <a:srgbClr val="FF0000"/>
                </a:solidFill>
              </a:rPr>
              <a:t>الصياغة</a:t>
            </a:r>
          </a:p>
          <a:p>
            <a:pPr algn="r" eaLnBrk="1" hangingPunct="1">
              <a:buFontTx/>
              <a:buNone/>
            </a:pPr>
            <a:r>
              <a:rPr lang="ar-SA" sz="2600" dirty="0" smtClean="0"/>
              <a:t>يجب </a:t>
            </a:r>
            <a:r>
              <a:rPr lang="ar-SA" sz="2600" dirty="0" err="1" smtClean="0"/>
              <a:t>ان</a:t>
            </a:r>
            <a:r>
              <a:rPr lang="ar-SA" sz="2600" dirty="0" smtClean="0"/>
              <a:t> تتمتع أي صيغة معدة للتعبئة ضمن المحافظ بالخصائص </a:t>
            </a:r>
            <a:r>
              <a:rPr lang="ar-SA" sz="2600" dirty="0" err="1" smtClean="0"/>
              <a:t>و</a:t>
            </a:r>
            <a:r>
              <a:rPr lang="ar-SA" sz="2600" dirty="0" smtClean="0"/>
              <a:t> المتطلبات التالية:</a:t>
            </a:r>
          </a:p>
          <a:p>
            <a:pPr algn="r" eaLnBrk="1" hangingPunct="1">
              <a:buFontTx/>
              <a:buNone/>
            </a:pPr>
            <a:r>
              <a:rPr lang="ar-SA" sz="2600" dirty="0" smtClean="0"/>
              <a:t>1- يجب </a:t>
            </a:r>
            <a:r>
              <a:rPr lang="ar-SA" sz="2600" dirty="0" err="1" smtClean="0"/>
              <a:t>ان</a:t>
            </a:r>
            <a:r>
              <a:rPr lang="ar-SA" sz="2600" dirty="0" smtClean="0"/>
              <a:t> تكون قابلة للتعبئة بشكل متجانس.</a:t>
            </a:r>
          </a:p>
          <a:p>
            <a:pPr algn="r" eaLnBrk="1" hangingPunct="1">
              <a:buFontTx/>
              <a:buNone/>
            </a:pPr>
            <a:r>
              <a:rPr lang="ar-SA" sz="2600" dirty="0" smtClean="0"/>
              <a:t>2-يجب </a:t>
            </a:r>
            <a:r>
              <a:rPr lang="ar-SA" sz="2600" dirty="0" err="1" smtClean="0"/>
              <a:t>ان</a:t>
            </a:r>
            <a:r>
              <a:rPr lang="ar-SA" sz="2600" dirty="0" smtClean="0"/>
              <a:t> تحرر محتوياتها الفعالة بشكل قابل للامتصاص من قبل المريض.</a:t>
            </a:r>
          </a:p>
          <a:p>
            <a:pPr algn="r" eaLnBrk="1" hangingPunct="1">
              <a:buFontTx/>
              <a:buNone/>
            </a:pPr>
            <a:r>
              <a:rPr lang="ar-SA" sz="2600" dirty="0" smtClean="0"/>
              <a:t>3-يجب أن تكون متوافقة مع متطلبات دساتير الأدوية </a:t>
            </a:r>
            <a:r>
              <a:rPr lang="ar-SA" sz="2600" dirty="0" err="1" smtClean="0"/>
              <a:t>و</a:t>
            </a:r>
            <a:r>
              <a:rPr lang="ar-SA" sz="2600" dirty="0" smtClean="0"/>
              <a:t> السلطات الصحية.</a:t>
            </a:r>
          </a:p>
          <a:p>
            <a:pPr algn="r" eaLnBrk="1" hangingPunct="1">
              <a:buFontTx/>
              <a:buNone/>
            </a:pPr>
            <a:r>
              <a:rPr lang="ar-SA" sz="2600" dirty="0" smtClean="0"/>
              <a:t>المساحيق</a:t>
            </a:r>
          </a:p>
          <a:p>
            <a:pPr algn="r" eaLnBrk="1" hangingPunct="1">
              <a:buFontTx/>
              <a:buNone/>
            </a:pPr>
            <a:r>
              <a:rPr lang="ar-SA" sz="2600" dirty="0" smtClean="0"/>
              <a:t>و هي </a:t>
            </a:r>
            <a:r>
              <a:rPr lang="ar-SA" sz="2600" dirty="0" err="1" smtClean="0"/>
              <a:t>الاكثر</a:t>
            </a:r>
            <a:r>
              <a:rPr lang="ar-SA" sz="2600" dirty="0" smtClean="0"/>
              <a:t> استخداما للتعبئة ضمن المحافظ. و هي عبارة عن </a:t>
            </a:r>
            <a:r>
              <a:rPr lang="ar-SA" sz="2600" dirty="0" err="1" smtClean="0"/>
              <a:t>مزائج</a:t>
            </a:r>
            <a:r>
              <a:rPr lang="ar-SA" sz="2600" dirty="0" smtClean="0"/>
              <a:t> لمواد فعالة مع </a:t>
            </a:r>
            <a:r>
              <a:rPr lang="ar-SA" sz="2600" dirty="0" err="1" smtClean="0"/>
              <a:t>سواغات</a:t>
            </a:r>
            <a:r>
              <a:rPr lang="ar-SA" sz="2600" dirty="0" smtClean="0"/>
              <a:t> مختلفة </a:t>
            </a:r>
            <a:r>
              <a:rPr lang="ar-SA" sz="2600" dirty="0" err="1" smtClean="0"/>
              <a:t>و</a:t>
            </a:r>
            <a:r>
              <a:rPr lang="ar-SA" sz="2600" dirty="0" smtClean="0"/>
              <a:t> التي يعتمد اختيارها على عوامل عديدة:</a:t>
            </a:r>
          </a:p>
          <a:p>
            <a:pPr algn="r" eaLnBrk="1" hangingPunct="1">
              <a:buFontTx/>
              <a:buNone/>
            </a:pPr>
            <a:r>
              <a:rPr lang="ar-SA" sz="2600" dirty="0" smtClean="0"/>
              <a:t>-خصائص المادة الدوائية.</a:t>
            </a:r>
          </a:p>
          <a:p>
            <a:pPr algn="r" eaLnBrk="1" hangingPunct="1">
              <a:buFontTx/>
              <a:buNone/>
            </a:pPr>
            <a:r>
              <a:rPr lang="ar-SA" sz="2600" dirty="0" smtClean="0"/>
              <a:t>-جرعتها، انحلاليتها، أبعاد جسيماتها، شكلها.</a:t>
            </a:r>
          </a:p>
          <a:p>
            <a:pPr algn="r" eaLnBrk="1" hangingPunct="1">
              <a:buFontTx/>
              <a:buNone/>
            </a:pPr>
            <a:r>
              <a:rPr lang="ar-SA" sz="2600" dirty="0" smtClean="0"/>
              <a:t>-حجم المحفظة المستخدمة.</a:t>
            </a:r>
          </a:p>
          <a:p>
            <a:pPr algn="r" eaLnBrk="1" hangingPunct="1">
              <a:buFontTx/>
              <a:buNone/>
            </a:pPr>
            <a:r>
              <a:rPr lang="ar-SA" sz="2600" dirty="0" err="1" smtClean="0"/>
              <a:t>ان</a:t>
            </a:r>
            <a:r>
              <a:rPr lang="ar-SA" sz="2600" dirty="0" smtClean="0"/>
              <a:t> المركبات الدوائية الأسهل صياغة هي ذات الجرعة المنخفضة.</a:t>
            </a:r>
          </a:p>
          <a:p>
            <a:pPr algn="r" eaLnBrk="1" hangingPunct="1">
              <a:buFontTx/>
              <a:buNone/>
            </a:pPr>
            <a:r>
              <a:rPr lang="ar-SA" sz="2600" dirty="0" smtClean="0"/>
              <a:t>أهم </a:t>
            </a:r>
            <a:r>
              <a:rPr lang="ar-SA" sz="2600" dirty="0" err="1" smtClean="0"/>
              <a:t>السواغات</a:t>
            </a:r>
            <a:r>
              <a:rPr lang="ar-SA" sz="2600" dirty="0" smtClean="0"/>
              <a:t>:</a:t>
            </a:r>
          </a:p>
          <a:p>
            <a:pPr algn="r" eaLnBrk="1" hangingPunct="1">
              <a:buFontTx/>
              <a:buNone/>
            </a:pPr>
            <a:r>
              <a:rPr lang="ar-SA" sz="2600" dirty="0" smtClean="0"/>
              <a:t>- الممددات: اللاكتوز، النشاء، </a:t>
            </a:r>
            <a:r>
              <a:rPr lang="ar-SA" sz="2600" dirty="0" err="1" smtClean="0"/>
              <a:t>السيللوز</a:t>
            </a:r>
            <a:r>
              <a:rPr lang="ar-SA" sz="2600" dirty="0" smtClean="0"/>
              <a:t> دقيق التبلور.</a:t>
            </a:r>
          </a:p>
          <a:p>
            <a:pPr algn="r" eaLnBrk="1" hangingPunct="1">
              <a:buFontTx/>
              <a:buNone/>
            </a:pPr>
            <a:r>
              <a:rPr lang="ar-SA" sz="2600" dirty="0" smtClean="0"/>
              <a:t>-مانعات الالتصاق: </a:t>
            </a:r>
            <a:r>
              <a:rPr lang="ar-SA" sz="2600" dirty="0" err="1" smtClean="0"/>
              <a:t>شمعات</a:t>
            </a:r>
            <a:r>
              <a:rPr lang="ar-SA" sz="2600" dirty="0" smtClean="0"/>
              <a:t> </a:t>
            </a:r>
            <a:r>
              <a:rPr lang="ar-SA" sz="2600" dirty="0" err="1" smtClean="0"/>
              <a:t>المغنزيوم</a:t>
            </a:r>
            <a:r>
              <a:rPr lang="ar-SA" sz="2600" dirty="0" smtClean="0"/>
              <a:t>.</a:t>
            </a:r>
          </a:p>
          <a:p>
            <a:pPr algn="r" eaLnBrk="1" hangingPunct="1">
              <a:buFontTx/>
              <a:buNone/>
            </a:pPr>
            <a:r>
              <a:rPr lang="ar-SA" sz="2600" dirty="0" smtClean="0"/>
              <a:t>-</a:t>
            </a:r>
            <a:r>
              <a:rPr lang="ar-SY" sz="2600" dirty="0" smtClean="0"/>
              <a:t>محسنات الانسياب</a:t>
            </a:r>
            <a:r>
              <a:rPr lang="ar-SA" sz="2600" dirty="0" smtClean="0"/>
              <a:t>: تحسن انسياب المسحوق.</a:t>
            </a:r>
          </a:p>
          <a:p>
            <a:pPr algn="r" eaLnBrk="1" hangingPunct="1">
              <a:buFontTx/>
              <a:buNone/>
            </a:pPr>
            <a:r>
              <a:rPr lang="ar-SA" sz="2600" dirty="0" smtClean="0"/>
              <a:t>-عوامل مبللة: تحسن اختراق الماء.</a:t>
            </a:r>
          </a:p>
          <a:p>
            <a:pPr algn="r" eaLnBrk="1" hangingPunct="1">
              <a:buFontTx/>
              <a:buNone/>
            </a:pPr>
            <a:r>
              <a:rPr lang="ar-SA" sz="2600" dirty="0" smtClean="0"/>
              <a:t>- عوامل مفككة : تحسن تفكك كتلة المسحوق.</a:t>
            </a:r>
          </a:p>
          <a:p>
            <a:pPr algn="r" eaLnBrk="1" hangingPunct="1">
              <a:buFontTx/>
              <a:buNone/>
            </a:pPr>
            <a:r>
              <a:rPr lang="ar-SA" sz="2600" dirty="0" smtClean="0"/>
              <a:t>- مثبتات.</a:t>
            </a:r>
          </a:p>
          <a:p>
            <a:pPr eaLnBrk="1" hangingPunct="1">
              <a:buFontTx/>
              <a:buNone/>
            </a:pPr>
            <a:endParaRPr lang="ar-SA" sz="2600" dirty="0" smtClean="0"/>
          </a:p>
          <a:p>
            <a:pPr eaLnBrk="1" hangingPunct="1">
              <a:buFontTx/>
              <a:buNone/>
            </a:pPr>
            <a:endParaRPr lang="en-US" sz="18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عنصر نائب للمحتوى 2"/>
          <p:cNvSpPr>
            <a:spLocks noGrp="1"/>
          </p:cNvSpPr>
          <p:nvPr>
            <p:ph idx="1"/>
          </p:nvPr>
        </p:nvSpPr>
        <p:spPr>
          <a:xfrm>
            <a:off x="381000" y="304800"/>
            <a:ext cx="8763000" cy="6553200"/>
          </a:xfrm>
        </p:spPr>
        <p:txBody>
          <a:bodyPr/>
          <a:lstStyle/>
          <a:p>
            <a:r>
              <a:rPr lang="en-US" dirty="0" smtClean="0"/>
              <a:t>Advantages</a:t>
            </a:r>
          </a:p>
          <a:p>
            <a:pPr>
              <a:buFontTx/>
              <a:buNone/>
            </a:pPr>
            <a:r>
              <a:rPr lang="en-US" sz="2000" dirty="0" smtClean="0"/>
              <a:t>The formulation of capsules may be preferred for several reasons:</a:t>
            </a:r>
          </a:p>
          <a:p>
            <a:pPr>
              <a:buFontTx/>
              <a:buNone/>
            </a:pPr>
            <a:r>
              <a:rPr lang="en-US" sz="2000" dirty="0" smtClean="0"/>
              <a:t>■ The use of capsules avoids many unit operations that are</a:t>
            </a:r>
          </a:p>
          <a:p>
            <a:pPr>
              <a:buFontTx/>
              <a:buNone/>
            </a:pPr>
            <a:r>
              <a:rPr lang="en-US" sz="2000" dirty="0" smtClean="0"/>
              <a:t>associated with the manufacture of tablets, e.g. compression,</a:t>
            </a:r>
          </a:p>
          <a:p>
            <a:pPr>
              <a:buFontTx/>
              <a:buNone/>
            </a:pPr>
            <a:r>
              <a:rPr lang="en-US" sz="2000" dirty="0" smtClean="0"/>
              <a:t>granulation, drying.</a:t>
            </a:r>
          </a:p>
          <a:p>
            <a:pPr>
              <a:buFontTx/>
              <a:buNone/>
            </a:pPr>
            <a:r>
              <a:rPr lang="en-US" sz="2000" dirty="0" smtClean="0"/>
              <a:t>■ Capsules (generally soft gelatin capsules) may be formulated</a:t>
            </a:r>
          </a:p>
          <a:p>
            <a:pPr>
              <a:buFontTx/>
              <a:buNone/>
            </a:pPr>
            <a:r>
              <a:rPr lang="en-US" sz="2000" dirty="0" smtClean="0"/>
              <a:t>to increase the oral bioavailability of poorly soluble</a:t>
            </a:r>
          </a:p>
          <a:p>
            <a:pPr>
              <a:buFontTx/>
              <a:buNone/>
            </a:pPr>
            <a:r>
              <a:rPr lang="en-US" sz="2000" dirty="0" smtClean="0"/>
              <a:t>therapeutic agents. This is particularly the case when</a:t>
            </a:r>
          </a:p>
          <a:p>
            <a:pPr>
              <a:buFontTx/>
              <a:buNone/>
            </a:pPr>
            <a:r>
              <a:rPr lang="en-US" sz="2000" dirty="0" smtClean="0"/>
              <a:t>formulated as a liquid-filled hard gelatin or soft gelatin</a:t>
            </a:r>
          </a:p>
          <a:p>
            <a:pPr>
              <a:buFontTx/>
              <a:buNone/>
            </a:pPr>
            <a:r>
              <a:rPr lang="en-US" sz="2000" dirty="0" smtClean="0"/>
              <a:t>capsule.</a:t>
            </a:r>
          </a:p>
          <a:p>
            <a:pPr>
              <a:buFontTx/>
              <a:buNone/>
            </a:pPr>
            <a:r>
              <a:rPr lang="en-US" sz="2000" dirty="0" smtClean="0"/>
              <a:t>■ Capsules are a convenient method by which liquids may be</a:t>
            </a:r>
          </a:p>
          <a:p>
            <a:pPr>
              <a:buFontTx/>
              <a:buNone/>
            </a:pPr>
            <a:r>
              <a:rPr lang="en-US" sz="2000" dirty="0" smtClean="0"/>
              <a:t>orally administered to patients as a unit dosage form.</a:t>
            </a:r>
          </a:p>
          <a:p>
            <a:pPr>
              <a:buFontTx/>
              <a:buNone/>
            </a:pPr>
            <a:r>
              <a:rPr lang="en-US" sz="2000" dirty="0" smtClean="0"/>
              <a:t>■ Capsules are  tasteless, easily administered, and easily filled either extemporaneously  (in the pharmacy)or in large quantities.</a:t>
            </a:r>
          </a:p>
          <a:p>
            <a:pPr>
              <a:buFontTx/>
              <a:buNone/>
            </a:pPr>
            <a:r>
              <a:rPr lang="en-US" sz="2000" dirty="0" smtClean="0"/>
              <a:t>■ The stability of therapeutic agents may be improved in a</a:t>
            </a:r>
          </a:p>
          <a:p>
            <a:pPr>
              <a:buFontTx/>
              <a:buNone/>
            </a:pPr>
            <a:r>
              <a:rPr lang="en-US" sz="2000" dirty="0" smtClean="0"/>
              <a:t>capsule formulation.</a:t>
            </a:r>
          </a:p>
          <a:p>
            <a:pPr>
              <a:buFontTx/>
              <a:buNone/>
            </a:pPr>
            <a:endParaRPr lang="en-US" sz="1800"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endParaRPr lang="ar-SY" smtClean="0"/>
          </a:p>
        </p:txBody>
      </p:sp>
      <p:sp>
        <p:nvSpPr>
          <p:cNvPr id="36867" name="Rectangle 3"/>
          <p:cNvSpPr>
            <a:spLocks noGrp="1" noChangeArrowheads="1"/>
          </p:cNvSpPr>
          <p:nvPr>
            <p:ph type="body" idx="1"/>
          </p:nvPr>
        </p:nvSpPr>
        <p:spPr>
          <a:xfrm>
            <a:off x="381000" y="304800"/>
            <a:ext cx="8229600" cy="4525963"/>
          </a:xfrm>
        </p:spPr>
        <p:txBody>
          <a:bodyPr/>
          <a:lstStyle/>
          <a:p>
            <a:pPr algn="r" eaLnBrk="1" hangingPunct="1">
              <a:lnSpc>
                <a:spcPct val="90000"/>
              </a:lnSpc>
              <a:buFontTx/>
              <a:buNone/>
            </a:pPr>
            <a:r>
              <a:rPr lang="ar-SA" b="1" smtClean="0">
                <a:solidFill>
                  <a:srgbClr val="FF0000"/>
                </a:solidFill>
              </a:rPr>
              <a:t>المساحيق المعدة للتعبئة ضمن المحافظ الصلبة:</a:t>
            </a:r>
          </a:p>
          <a:p>
            <a:pPr algn="r" eaLnBrk="1" hangingPunct="1">
              <a:lnSpc>
                <a:spcPct val="90000"/>
              </a:lnSpc>
              <a:buFontTx/>
              <a:buNone/>
            </a:pPr>
            <a:r>
              <a:rPr lang="ar-SA" smtClean="0"/>
              <a:t>يجب ان تتمتع ب:</a:t>
            </a:r>
          </a:p>
          <a:p>
            <a:pPr algn="r" eaLnBrk="1" hangingPunct="1">
              <a:lnSpc>
                <a:spcPct val="90000"/>
              </a:lnSpc>
              <a:buFontTx/>
              <a:buNone/>
            </a:pPr>
            <a:r>
              <a:rPr lang="ar-SA" smtClean="0"/>
              <a:t>-انسيابية جيدة.</a:t>
            </a:r>
          </a:p>
          <a:p>
            <a:pPr algn="r" eaLnBrk="1" hangingPunct="1">
              <a:lnSpc>
                <a:spcPct val="90000"/>
              </a:lnSpc>
              <a:buFontTx/>
              <a:buNone/>
            </a:pPr>
            <a:r>
              <a:rPr lang="ar-SA" smtClean="0"/>
              <a:t>-غير ملتصقة بالمعادن.</a:t>
            </a:r>
          </a:p>
          <a:p>
            <a:pPr algn="r" eaLnBrk="1" hangingPunct="1">
              <a:lnSpc>
                <a:spcPct val="90000"/>
              </a:lnSpc>
              <a:buFontTx/>
              <a:buNone/>
            </a:pPr>
            <a:r>
              <a:rPr lang="ar-SA" smtClean="0"/>
              <a:t>-قابلية تشكيل الكعكة (تلاحم جيد).</a:t>
            </a:r>
          </a:p>
          <a:p>
            <a:pPr algn="r" eaLnBrk="1" hangingPunct="1">
              <a:lnSpc>
                <a:spcPct val="90000"/>
              </a:lnSpc>
              <a:buFontTx/>
              <a:buNone/>
            </a:pPr>
            <a:endParaRPr lang="ar-SA" smtClean="0"/>
          </a:p>
          <a:p>
            <a:pPr algn="r" eaLnBrk="1" hangingPunct="1">
              <a:lnSpc>
                <a:spcPct val="90000"/>
              </a:lnSpc>
              <a:buFontTx/>
              <a:buNone/>
            </a:pPr>
            <a:r>
              <a:rPr lang="ar-SA" smtClean="0"/>
              <a:t>تأثير المدد على التوافر الحيوي للمادة الفعالة:</a:t>
            </a:r>
          </a:p>
          <a:p>
            <a:pPr algn="r" eaLnBrk="1" hangingPunct="1">
              <a:lnSpc>
                <a:spcPct val="90000"/>
              </a:lnSpc>
              <a:buFontTx/>
              <a:buNone/>
            </a:pPr>
            <a:r>
              <a:rPr lang="ar-SA" smtClean="0"/>
              <a:t>محافظ دي فينيل هيدانتوئين.</a:t>
            </a:r>
            <a:endParaRPr lang="en-US"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endParaRPr lang="ar-SY" smtClean="0"/>
          </a:p>
        </p:txBody>
      </p:sp>
      <p:sp>
        <p:nvSpPr>
          <p:cNvPr id="37891" name="Rectangle 3"/>
          <p:cNvSpPr>
            <a:spLocks noGrp="1" noChangeArrowheads="1"/>
          </p:cNvSpPr>
          <p:nvPr>
            <p:ph type="body" idx="1"/>
          </p:nvPr>
        </p:nvSpPr>
        <p:spPr>
          <a:xfrm>
            <a:off x="457200" y="457200"/>
            <a:ext cx="8229600" cy="4525963"/>
          </a:xfrm>
        </p:spPr>
        <p:txBody>
          <a:bodyPr/>
          <a:lstStyle/>
          <a:p>
            <a:pPr algn="r" eaLnBrk="1" hangingPunct="1">
              <a:buFontTx/>
              <a:buNone/>
            </a:pPr>
            <a:r>
              <a:rPr lang="ar-SA" b="1" smtClean="0">
                <a:solidFill>
                  <a:srgbClr val="FF0000"/>
                </a:solidFill>
              </a:rPr>
              <a:t>صياغة من اجل مكان التحرر:</a:t>
            </a:r>
          </a:p>
          <a:p>
            <a:pPr algn="r" eaLnBrk="1" hangingPunct="1">
              <a:buFontTx/>
              <a:buNone/>
            </a:pPr>
            <a:r>
              <a:rPr lang="ar-SA" smtClean="0"/>
              <a:t>-محافظ ملبسة معويا.</a:t>
            </a:r>
          </a:p>
          <a:p>
            <a:pPr algn="r" eaLnBrk="1" hangingPunct="1">
              <a:buFontTx/>
              <a:buNone/>
            </a:pPr>
            <a:r>
              <a:rPr lang="ar-SA" smtClean="0"/>
              <a:t>-محافظ حاوية على حثيرات ملبسة معويا.</a:t>
            </a:r>
          </a:p>
          <a:p>
            <a:pPr algn="r" eaLnBrk="1" hangingPunct="1">
              <a:buFontTx/>
              <a:buNone/>
            </a:pPr>
            <a:r>
              <a:rPr lang="ar-SA" smtClean="0"/>
              <a:t>-محافظ حاوية على صيغة مطولة التحرر معبئة ضمن محافظ ).</a:t>
            </a:r>
            <a:r>
              <a:rPr lang="en-US" smtClean="0"/>
              <a:t>Colpermin </a:t>
            </a:r>
            <a:r>
              <a:rPr lang="ar-SA" smtClean="0"/>
              <a:t>معوية (</a:t>
            </a:r>
            <a:r>
              <a:rPr lang="en-US" smtClean="0"/>
              <a:t> </a:t>
            </a:r>
            <a:endParaRPr lang="ar-SA" smtClean="0"/>
          </a:p>
          <a:p>
            <a:pPr algn="r" eaLnBrk="1" hangingPunct="1">
              <a:buFontTx/>
              <a:buNone/>
            </a:pPr>
            <a:r>
              <a:rPr lang="en-US" smtClean="0"/>
              <a:t>Caplet, Gelcaps</a:t>
            </a:r>
            <a:r>
              <a:rPr lang="ar-SA" smtClean="0"/>
              <a:t>-</a:t>
            </a:r>
            <a:endParaRPr lang="en-US" smtClean="0"/>
          </a:p>
        </p:txBody>
      </p:sp>
      <p:pic>
        <p:nvPicPr>
          <p:cNvPr id="37892" name="Picture 4" descr="istockphoto_299810_yellow_caplet">
            <a:hlinkClick r:id="rId2"/>
          </p:cNvPr>
          <p:cNvPicPr>
            <a:picLocks noChangeAspect="1" noChangeArrowheads="1"/>
          </p:cNvPicPr>
          <p:nvPr/>
        </p:nvPicPr>
        <p:blipFill>
          <a:blip r:embed="rId3" cstate="print"/>
          <a:srcRect/>
          <a:stretch>
            <a:fillRect/>
          </a:stretch>
        </p:blipFill>
        <p:spPr bwMode="auto">
          <a:xfrm>
            <a:off x="3200400" y="4267200"/>
            <a:ext cx="3533775" cy="2154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endParaRPr lang="ar-SY" smtClean="0"/>
          </a:p>
        </p:txBody>
      </p:sp>
      <p:sp>
        <p:nvSpPr>
          <p:cNvPr id="38915" name="Rectangle 3"/>
          <p:cNvSpPr>
            <a:spLocks noGrp="1" noChangeArrowheads="1"/>
          </p:cNvSpPr>
          <p:nvPr>
            <p:ph type="body" idx="1"/>
          </p:nvPr>
        </p:nvSpPr>
        <p:spPr>
          <a:xfrm>
            <a:off x="457200" y="990600"/>
            <a:ext cx="8229600" cy="4525963"/>
          </a:xfrm>
        </p:spPr>
        <p:txBody>
          <a:bodyPr/>
          <a:lstStyle/>
          <a:p>
            <a:pPr algn="r" eaLnBrk="1" hangingPunct="1">
              <a:lnSpc>
                <a:spcPct val="80000"/>
              </a:lnSpc>
              <a:buFontTx/>
              <a:buNone/>
            </a:pPr>
            <a:r>
              <a:rPr lang="ar-SA" sz="2000" b="1" dirty="0" smtClean="0">
                <a:solidFill>
                  <a:srgbClr val="FF0000"/>
                </a:solidFill>
              </a:rPr>
              <a:t>الفحوص المطبقة:</a:t>
            </a:r>
          </a:p>
          <a:p>
            <a:pPr algn="r" eaLnBrk="1" hangingPunct="1">
              <a:lnSpc>
                <a:spcPct val="80000"/>
              </a:lnSpc>
              <a:buFontTx/>
              <a:buNone/>
            </a:pPr>
            <a:r>
              <a:rPr lang="ar-SA" sz="2000" dirty="0" smtClean="0"/>
              <a:t>- فحص تجانس الوزن: يتم وزن 20 كبسولة مسحوبة بشكل عشوائي </a:t>
            </a:r>
            <a:r>
              <a:rPr lang="ar-SA" sz="2000" dirty="0" err="1" smtClean="0"/>
              <a:t>و</a:t>
            </a:r>
            <a:r>
              <a:rPr lang="ar-SA" sz="2000" dirty="0" smtClean="0"/>
              <a:t> يحدد وزنها، ثم يتم فتح </a:t>
            </a:r>
            <a:r>
              <a:rPr lang="ar-SA" sz="2000" dirty="0" err="1" smtClean="0"/>
              <a:t>و</a:t>
            </a:r>
            <a:r>
              <a:rPr lang="ar-SA" sz="2000" dirty="0" smtClean="0"/>
              <a:t> تفريغ الكبسولات </a:t>
            </a:r>
            <a:r>
              <a:rPr lang="ar-SA" sz="2000" dirty="0" err="1" smtClean="0"/>
              <a:t>و</a:t>
            </a:r>
            <a:r>
              <a:rPr lang="ar-SA" sz="2000" dirty="0" smtClean="0"/>
              <a:t> نقوم بوزن الغلاف </a:t>
            </a:r>
            <a:r>
              <a:rPr lang="ar-SA" sz="2000" dirty="0" err="1" smtClean="0"/>
              <a:t>و</a:t>
            </a:r>
            <a:r>
              <a:rPr lang="ar-SA" sz="2000" dirty="0" smtClean="0"/>
              <a:t> يحسب وزن المحتوى من الفرق </a:t>
            </a:r>
            <a:r>
              <a:rPr lang="ar-SA" sz="2000" dirty="0" err="1" smtClean="0"/>
              <a:t>و</a:t>
            </a:r>
            <a:r>
              <a:rPr lang="ar-SA" sz="2000" dirty="0" smtClean="0"/>
              <a:t> يحسب الوزن المتوسط. يسمح فقط لكبسولتين على الأكثر بأن ينحرف وزنها عن المتوسط </a:t>
            </a:r>
            <a:r>
              <a:rPr lang="ar-SY" sz="2000" dirty="0" smtClean="0"/>
              <a:t>بأكثر من </a:t>
            </a:r>
            <a:r>
              <a:rPr lang="ar-SA" sz="2000" dirty="0" smtClean="0"/>
              <a:t>المقدار:</a:t>
            </a:r>
          </a:p>
          <a:p>
            <a:pPr algn="r" eaLnBrk="1" hangingPunct="1">
              <a:lnSpc>
                <a:spcPct val="80000"/>
              </a:lnSpc>
              <a:buFontTx/>
              <a:buNone/>
            </a:pPr>
            <a:r>
              <a:rPr lang="ar-SA" sz="2000" dirty="0" smtClean="0"/>
              <a:t>7.5 % إذا كان الوزن 300 ملغ أو أكثر.</a:t>
            </a:r>
          </a:p>
          <a:p>
            <a:pPr algn="r" eaLnBrk="1" hangingPunct="1">
              <a:lnSpc>
                <a:spcPct val="80000"/>
              </a:lnSpc>
              <a:buFontTx/>
              <a:buNone/>
            </a:pPr>
            <a:r>
              <a:rPr lang="ar-SA" sz="2000" dirty="0" smtClean="0"/>
              <a:t>10 % إذا كان الوزن أقل من 300 ملغ.</a:t>
            </a:r>
          </a:p>
          <a:p>
            <a:pPr algn="r" eaLnBrk="1" hangingPunct="1">
              <a:lnSpc>
                <a:spcPct val="80000"/>
              </a:lnSpc>
              <a:buFontTx/>
              <a:buNone/>
            </a:pPr>
            <a:r>
              <a:rPr lang="ar-SY" sz="2000" dirty="0" smtClean="0"/>
              <a:t>و لا بسمح لأي محفظة بأن ينحرف وزنها عن المتوسط بمقدار ضعف النسبة </a:t>
            </a:r>
            <a:r>
              <a:rPr lang="ar-SY" sz="2000" dirty="0" err="1" smtClean="0"/>
              <a:t>المسموحة</a:t>
            </a:r>
            <a:r>
              <a:rPr lang="ar-SY" sz="2000" dirty="0" smtClean="0"/>
              <a:t>.</a:t>
            </a:r>
          </a:p>
          <a:p>
            <a:pPr algn="r" eaLnBrk="1" hangingPunct="1">
              <a:lnSpc>
                <a:spcPct val="80000"/>
              </a:lnSpc>
              <a:buFontTx/>
              <a:buNone/>
            </a:pPr>
            <a:endParaRPr lang="ar-SY" sz="2000" dirty="0" smtClean="0"/>
          </a:p>
          <a:p>
            <a:pPr algn="r" eaLnBrk="1" hangingPunct="1">
              <a:lnSpc>
                <a:spcPct val="80000"/>
              </a:lnSpc>
              <a:buFontTx/>
              <a:buNone/>
            </a:pPr>
            <a:r>
              <a:rPr lang="ar-SA" sz="2000" dirty="0" smtClean="0"/>
              <a:t>-فحص تجانس المحتوى: تسحب 10 كبسولات </a:t>
            </a:r>
            <a:r>
              <a:rPr lang="ar-SA" sz="2000" dirty="0" err="1" smtClean="0"/>
              <a:t>و</a:t>
            </a:r>
            <a:r>
              <a:rPr lang="ar-SA" sz="2000" dirty="0" smtClean="0"/>
              <a:t> تحدد كمية المادة الفعالة </a:t>
            </a:r>
            <a:r>
              <a:rPr lang="ar-SA" sz="2000" dirty="0" err="1" smtClean="0"/>
              <a:t>و</a:t>
            </a:r>
            <a:r>
              <a:rPr lang="ar-SA" sz="2000" dirty="0" smtClean="0"/>
              <a:t> يجب أن تكون جميع النتائج ضمن المجال 85 – 115%</a:t>
            </a:r>
            <a:r>
              <a:rPr lang="ar-SY" sz="2000" dirty="0" smtClean="0"/>
              <a:t> من المحتوى المتوسط</a:t>
            </a:r>
            <a:r>
              <a:rPr lang="ar-SA" sz="2000" dirty="0" smtClean="0"/>
              <a:t> و من المقبول أن تخرج محفظة واحدة عن هذا المجال و لكن تبقى في المجال 75-125%. في حال انحراف 2 أو 3 كبسولات فيجب سحب 20 عينة أخرى. ضمن </a:t>
            </a:r>
            <a:r>
              <a:rPr lang="ar-SA" sz="2000" dirty="0" err="1" smtClean="0"/>
              <a:t>ال</a:t>
            </a:r>
            <a:r>
              <a:rPr lang="ar-SA" sz="2000" dirty="0" smtClean="0"/>
              <a:t> 30 محفظة يسمح </a:t>
            </a:r>
            <a:r>
              <a:rPr lang="ar-SA" sz="2000" dirty="0" err="1" smtClean="0"/>
              <a:t>ل</a:t>
            </a:r>
            <a:r>
              <a:rPr lang="ar-SA" sz="2000" dirty="0" smtClean="0"/>
              <a:t> 3 محافظ على الأكثر أن تخرج من المجال 85-115 % لكن دون الخروج من المجال 75-125%.</a:t>
            </a:r>
          </a:p>
          <a:p>
            <a:pPr algn="r" eaLnBrk="1" hangingPunct="1">
              <a:lnSpc>
                <a:spcPct val="80000"/>
              </a:lnSpc>
              <a:buFontTx/>
              <a:buNone/>
            </a:pPr>
            <a:r>
              <a:rPr lang="ar-SA" sz="2000" dirty="0" smtClean="0"/>
              <a:t>-فحص التفتت: يجب أن تنحل المحافظ في أقل من 30 دقيقة.</a:t>
            </a:r>
          </a:p>
          <a:p>
            <a:pPr algn="r" eaLnBrk="1" hangingPunct="1">
              <a:lnSpc>
                <a:spcPct val="80000"/>
              </a:lnSpc>
              <a:buFontTx/>
              <a:buNone/>
            </a:pPr>
            <a:r>
              <a:rPr lang="ar-SA" sz="2000" dirty="0" smtClean="0"/>
              <a:t>-فحص الانحلال.</a:t>
            </a:r>
            <a:endParaRPr lang="en-US" sz="2000"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عنوان 1"/>
          <p:cNvSpPr>
            <a:spLocks noGrp="1"/>
          </p:cNvSpPr>
          <p:nvPr>
            <p:ph type="title"/>
          </p:nvPr>
        </p:nvSpPr>
        <p:spPr/>
        <p:txBody>
          <a:bodyPr/>
          <a:lstStyle/>
          <a:p>
            <a:endParaRPr lang="en-US" smtClean="0"/>
          </a:p>
        </p:txBody>
      </p:sp>
      <p:sp>
        <p:nvSpPr>
          <p:cNvPr id="39939" name="عنصر نائب للمحتوى 2"/>
          <p:cNvSpPr>
            <a:spLocks noGrp="1"/>
          </p:cNvSpPr>
          <p:nvPr>
            <p:ph idx="1"/>
          </p:nvPr>
        </p:nvSpPr>
        <p:spPr>
          <a:xfrm>
            <a:off x="381000" y="304800"/>
            <a:ext cx="8229600" cy="5428456"/>
          </a:xfrm>
        </p:spPr>
        <p:txBody>
          <a:bodyPr>
            <a:normAutofit lnSpcReduction="10000"/>
          </a:bodyPr>
          <a:lstStyle/>
          <a:p>
            <a:pPr>
              <a:buFontTx/>
              <a:buNone/>
            </a:pPr>
            <a:r>
              <a:rPr lang="en-US" b="1" dirty="0" smtClean="0"/>
              <a:t>Disintegration </a:t>
            </a:r>
          </a:p>
          <a:p>
            <a:pPr>
              <a:buFontTx/>
              <a:buNone/>
            </a:pPr>
            <a:r>
              <a:rPr lang="en-US" b="1" dirty="0" smtClean="0"/>
              <a:t>  </a:t>
            </a:r>
          </a:p>
          <a:p>
            <a:pPr>
              <a:buFontTx/>
              <a:buNone/>
            </a:pPr>
            <a:r>
              <a:rPr lang="en-US" dirty="0" smtClean="0"/>
              <a:t> Hard capsules comply with the test for disintegration of tablets and capsules </a:t>
            </a:r>
            <a:r>
              <a:rPr lang="en-US" i="1" dirty="0" smtClean="0"/>
              <a:t>.  Use water as the liquid medium. When justified and </a:t>
            </a:r>
            <a:r>
              <a:rPr lang="en-US" i="1" dirty="0" err="1" smtClean="0"/>
              <a:t>authorised</a:t>
            </a:r>
            <a:r>
              <a:rPr lang="en-US" i="1" dirty="0" smtClean="0"/>
              <a:t>, 0.1 M hydrochloric  acid  or artificial gastric juice  may be used as the liquid medium. If the capsules  float on the surface of the water, a disc may be added. Operate the apparatus for 30  min, unless otherwise justified and </a:t>
            </a:r>
            <a:r>
              <a:rPr lang="en-US" i="1" dirty="0" err="1" smtClean="0"/>
              <a:t>authorised</a:t>
            </a:r>
            <a:r>
              <a:rPr lang="en-US" i="1" dirty="0" smtClean="0"/>
              <a:t>. </a:t>
            </a:r>
            <a:endParaRPr lang="en-US"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609600"/>
            <a:ext cx="8229600" cy="1143000"/>
          </a:xfrm>
        </p:spPr>
        <p:txBody>
          <a:bodyPr>
            <a:normAutofit fontScale="90000"/>
          </a:bodyPr>
          <a:lstStyle/>
          <a:p>
            <a:pPr eaLnBrk="1" hangingPunct="1"/>
            <a:r>
              <a:rPr lang="ar-SA" sz="4000" b="1" smtClean="0">
                <a:solidFill>
                  <a:schemeClr val="accent2"/>
                </a:solidFill>
              </a:rPr>
              <a:t>المحافظ اللينة </a:t>
            </a:r>
            <a:r>
              <a:rPr lang="en-US" sz="4000" b="1" smtClean="0">
                <a:solidFill>
                  <a:schemeClr val="accent2"/>
                </a:solidFill>
              </a:rPr>
              <a:t/>
            </a:r>
            <a:br>
              <a:rPr lang="en-US" sz="4000" b="1" smtClean="0">
                <a:solidFill>
                  <a:schemeClr val="accent2"/>
                </a:solidFill>
              </a:rPr>
            </a:br>
            <a:r>
              <a:rPr lang="en-US" sz="4000" b="1" smtClean="0">
                <a:solidFill>
                  <a:schemeClr val="accent2"/>
                </a:solidFill>
              </a:rPr>
              <a:t>Soft gelatin capsules</a:t>
            </a:r>
            <a:br>
              <a:rPr lang="en-US" sz="4000" b="1" smtClean="0">
                <a:solidFill>
                  <a:schemeClr val="accent2"/>
                </a:solidFill>
              </a:rPr>
            </a:br>
            <a:r>
              <a:rPr lang="en-US" sz="4000" b="1" smtClean="0">
                <a:solidFill>
                  <a:schemeClr val="accent2"/>
                </a:solidFill>
              </a:rPr>
              <a:t>Softgels</a:t>
            </a:r>
          </a:p>
        </p:txBody>
      </p:sp>
      <p:sp>
        <p:nvSpPr>
          <p:cNvPr id="39939" name="Rectangle 3"/>
          <p:cNvSpPr>
            <a:spLocks noGrp="1" noChangeArrowheads="1"/>
          </p:cNvSpPr>
          <p:nvPr>
            <p:ph type="body" idx="1"/>
          </p:nvPr>
        </p:nvSpPr>
        <p:spPr>
          <a:xfrm>
            <a:off x="381000" y="2133600"/>
            <a:ext cx="8229600" cy="4525963"/>
          </a:xfrm>
        </p:spPr>
        <p:txBody>
          <a:bodyPr/>
          <a:lstStyle/>
          <a:p>
            <a:pPr algn="r" eaLnBrk="1" hangingPunct="1">
              <a:buFontTx/>
              <a:buNone/>
            </a:pPr>
            <a:r>
              <a:rPr lang="ar-SA" sz="2800" dirty="0" smtClean="0"/>
              <a:t>تتألف المحافظ اللينة من قالب سائل أو نصف صلب بداخل قشرة </a:t>
            </a:r>
            <a:r>
              <a:rPr lang="ar-SA" sz="2800" dirty="0" err="1" smtClean="0"/>
              <a:t>جيلاتينية</a:t>
            </a:r>
            <a:r>
              <a:rPr lang="ar-SA" sz="2800" dirty="0" smtClean="0"/>
              <a:t> خارجية ذات قطعة واحدة. يمكن أن تكون المادة الدوائية بشكل محلول أو معلق ضمن قالب التعبئة، </a:t>
            </a:r>
            <a:r>
              <a:rPr lang="ar-SA" sz="2800" dirty="0" err="1" smtClean="0"/>
              <a:t>و</a:t>
            </a:r>
            <a:r>
              <a:rPr lang="ar-SA" sz="2800" dirty="0" smtClean="0"/>
              <a:t> قالب التعبئة يمكن أن يكون محب للماء أو محب للدسم.</a:t>
            </a:r>
            <a:endParaRPr lang="ar-SY" sz="2800" dirty="0" smtClean="0"/>
          </a:p>
          <a:p>
            <a:pPr algn="r" eaLnBrk="1" hangingPunct="1">
              <a:buFontTx/>
              <a:buNone/>
            </a:pPr>
            <a:r>
              <a:rPr lang="ar-SY" sz="2800" dirty="0" smtClean="0"/>
              <a:t>لها أشكال مختلفة:كروية، </a:t>
            </a:r>
            <a:r>
              <a:rPr lang="ar-SY" sz="2800" dirty="0" err="1" smtClean="0"/>
              <a:t>بيضوية</a:t>
            </a:r>
            <a:r>
              <a:rPr lang="ar-SY" sz="2800" dirty="0" smtClean="0"/>
              <a:t>، متطاولة، أنبوبية</a:t>
            </a:r>
            <a:r>
              <a:rPr lang="ar-SY" dirty="0" smtClean="0"/>
              <a:t>.</a:t>
            </a:r>
            <a:endParaRPr lang="en-US" dirty="0" smtClean="0"/>
          </a:p>
        </p:txBody>
      </p:sp>
      <p:pic>
        <p:nvPicPr>
          <p:cNvPr id="39940" name="Picture 4" descr="Royal_Jelly_Soft_Gelatin_Capsules">
            <a:hlinkClick r:id="rId2"/>
          </p:cNvPr>
          <p:cNvPicPr>
            <a:picLocks noChangeAspect="1" noChangeArrowheads="1"/>
          </p:cNvPicPr>
          <p:nvPr/>
        </p:nvPicPr>
        <p:blipFill>
          <a:blip r:embed="rId3" cstate="print"/>
          <a:srcRect/>
          <a:stretch>
            <a:fillRect/>
          </a:stretch>
        </p:blipFill>
        <p:spPr bwMode="auto">
          <a:xfrm>
            <a:off x="381000" y="4343400"/>
            <a:ext cx="2219325" cy="2219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type="body" idx="1"/>
          </p:nvPr>
        </p:nvSpPr>
        <p:spPr/>
        <p:txBody>
          <a:bodyPr/>
          <a:lstStyle/>
          <a:p>
            <a:pPr eaLnBrk="1" hangingPunct="1">
              <a:buNone/>
            </a:pPr>
            <a:endParaRPr lang="en-US" dirty="0" smtClean="0"/>
          </a:p>
        </p:txBody>
      </p:sp>
      <p:pic>
        <p:nvPicPr>
          <p:cNvPr id="1026" name="Picture 2"/>
          <p:cNvPicPr>
            <a:picLocks noChangeAspect="1" noChangeArrowheads="1"/>
          </p:cNvPicPr>
          <p:nvPr/>
        </p:nvPicPr>
        <p:blipFill>
          <a:blip r:embed="rId2" cstate="print"/>
          <a:srcRect/>
          <a:stretch>
            <a:fillRect/>
          </a:stretch>
        </p:blipFill>
        <p:spPr bwMode="auto">
          <a:xfrm>
            <a:off x="876300" y="990600"/>
            <a:ext cx="7391400" cy="487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endParaRPr lang="ar-SY" smtClean="0"/>
          </a:p>
        </p:txBody>
      </p:sp>
      <p:sp>
        <p:nvSpPr>
          <p:cNvPr id="41987" name="Rectangle 3"/>
          <p:cNvSpPr>
            <a:spLocks noGrp="1" noChangeArrowheads="1"/>
          </p:cNvSpPr>
          <p:nvPr>
            <p:ph type="body" idx="1"/>
          </p:nvPr>
        </p:nvSpPr>
        <p:spPr>
          <a:xfrm>
            <a:off x="457200" y="609600"/>
            <a:ext cx="8229600" cy="4525963"/>
          </a:xfrm>
        </p:spPr>
        <p:txBody>
          <a:bodyPr/>
          <a:lstStyle/>
          <a:p>
            <a:pPr algn="r" eaLnBrk="1" hangingPunct="1">
              <a:lnSpc>
                <a:spcPct val="90000"/>
              </a:lnSpc>
              <a:buFontTx/>
              <a:buNone/>
            </a:pPr>
            <a:r>
              <a:rPr lang="ar-SA" sz="3600" b="1" smtClean="0">
                <a:solidFill>
                  <a:schemeClr val="accent2"/>
                </a:solidFill>
              </a:rPr>
              <a:t>أنواع المحافظ اللينة</a:t>
            </a:r>
          </a:p>
          <a:p>
            <a:pPr algn="r" eaLnBrk="1" hangingPunct="1">
              <a:lnSpc>
                <a:spcPct val="90000"/>
              </a:lnSpc>
              <a:buFontTx/>
              <a:buNone/>
            </a:pPr>
            <a:r>
              <a:rPr lang="ar-SA" sz="2800" smtClean="0"/>
              <a:t>-محافظ لينة للإعطاء الفموي حاوية على محاليل أو معلقات تحرر محتواها ضمن المعدة.</a:t>
            </a:r>
          </a:p>
          <a:p>
            <a:pPr algn="r" eaLnBrk="1" hangingPunct="1">
              <a:lnSpc>
                <a:spcPct val="90000"/>
              </a:lnSpc>
              <a:buFontTx/>
              <a:buNone/>
            </a:pPr>
            <a:r>
              <a:rPr lang="ar-SA" sz="2800" smtClean="0"/>
              <a:t>-محافظ لينة للمضغ: حيث تمضغ القشرة الخارجية المطعمة جيدا لتحرير الدواء الذي يمكن أن يكون ضمن القشرة أو القالب.</a:t>
            </a:r>
          </a:p>
          <a:p>
            <a:pPr algn="r" eaLnBrk="1" hangingPunct="1">
              <a:lnSpc>
                <a:spcPct val="90000"/>
              </a:lnSpc>
              <a:buFontTx/>
              <a:buNone/>
            </a:pPr>
            <a:r>
              <a:rPr lang="ar-SA" sz="2800" smtClean="0"/>
              <a:t>-محافظ لينة للمص: و تتألف من قشرة جيلاتينية تحوي الدواء المطعم.</a:t>
            </a:r>
          </a:p>
          <a:p>
            <a:pPr algn="r" eaLnBrk="1" hangingPunct="1">
              <a:lnSpc>
                <a:spcPct val="90000"/>
              </a:lnSpc>
              <a:buFontTx/>
              <a:buNone/>
            </a:pPr>
            <a:r>
              <a:rPr lang="ar-SA" sz="2800" smtClean="0"/>
              <a:t>-محافظ لينة معدة للقطع: تصمم مع رقبة ضيقة أو اختناق يسمح بكسر المحفظة و تفريغ محتوياتها و هي مفيدة لتحديد الجرعة الفردية للأدوية الموضعية، الاستنشاقية او لتقدير الجرعة الفموية للرضع.</a:t>
            </a:r>
          </a:p>
          <a:p>
            <a:pPr algn="r" eaLnBrk="1" hangingPunct="1">
              <a:lnSpc>
                <a:spcPct val="90000"/>
              </a:lnSpc>
              <a:buFontTx/>
              <a:buNone/>
            </a:pPr>
            <a:r>
              <a:rPr lang="ar-SA" sz="2800" smtClean="0"/>
              <a:t>-محافظ لينة قابلة للانصهار للاستعمال كبيوض او تحاميل.</a:t>
            </a:r>
            <a:endParaRPr lang="en-US" sz="2800" smtClean="0"/>
          </a:p>
        </p:txBody>
      </p:sp>
      <p:pic>
        <p:nvPicPr>
          <p:cNvPr id="2050" name="Picture 2"/>
          <p:cNvPicPr>
            <a:picLocks noChangeAspect="1" noChangeArrowheads="1"/>
          </p:cNvPicPr>
          <p:nvPr/>
        </p:nvPicPr>
        <p:blipFill>
          <a:blip r:embed="rId2" cstate="print"/>
          <a:srcRect/>
          <a:stretch>
            <a:fillRect/>
          </a:stretch>
        </p:blipFill>
        <p:spPr bwMode="auto">
          <a:xfrm>
            <a:off x="755576" y="5157192"/>
            <a:ext cx="2552700" cy="1485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rmAutofit fontScale="90000"/>
          </a:bodyPr>
          <a:lstStyle/>
          <a:p>
            <a:pPr eaLnBrk="1" hangingPunct="1"/>
            <a:r>
              <a:rPr lang="ar-SA" sz="4000" b="1" smtClean="0">
                <a:solidFill>
                  <a:schemeClr val="accent2"/>
                </a:solidFill>
              </a:rPr>
              <a:t>أسباب و مبررات اختيار المحافظ اللينة كشكل صيدلي</a:t>
            </a:r>
            <a:endParaRPr lang="en-US" sz="4000" b="1" smtClean="0">
              <a:solidFill>
                <a:schemeClr val="accent2"/>
              </a:solidFill>
            </a:endParaRPr>
          </a:p>
        </p:txBody>
      </p:sp>
      <p:sp>
        <p:nvSpPr>
          <p:cNvPr id="43011" name="Rectangle 3"/>
          <p:cNvSpPr>
            <a:spLocks noGrp="1" noChangeArrowheads="1"/>
          </p:cNvSpPr>
          <p:nvPr>
            <p:ph type="body" idx="1"/>
          </p:nvPr>
        </p:nvSpPr>
        <p:spPr/>
        <p:txBody>
          <a:bodyPr/>
          <a:lstStyle/>
          <a:p>
            <a:pPr eaLnBrk="1" hangingPunct="1">
              <a:buFontTx/>
              <a:buNone/>
            </a:pPr>
            <a:r>
              <a:rPr lang="ar-SA" dirty="0" smtClean="0"/>
              <a:t>.</a:t>
            </a:r>
            <a:endParaRPr lang="en-US" dirty="0" smtClean="0"/>
          </a:p>
        </p:txBody>
      </p:sp>
      <p:pic>
        <p:nvPicPr>
          <p:cNvPr id="4098" name="Picture 2"/>
          <p:cNvPicPr>
            <a:picLocks noChangeAspect="1" noChangeArrowheads="1"/>
          </p:cNvPicPr>
          <p:nvPr/>
        </p:nvPicPr>
        <p:blipFill>
          <a:blip r:embed="rId2" cstate="print"/>
          <a:srcRect/>
          <a:stretch>
            <a:fillRect/>
          </a:stretch>
        </p:blipFill>
        <p:spPr bwMode="auto">
          <a:xfrm>
            <a:off x="467544" y="1844824"/>
            <a:ext cx="7962900" cy="3124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3074" name="Picture 2"/>
          <p:cNvPicPr>
            <a:picLocks noGrp="1" noChangeAspect="1" noChangeArrowheads="1"/>
          </p:cNvPicPr>
          <p:nvPr>
            <p:ph idx="1"/>
          </p:nvPr>
        </p:nvPicPr>
        <p:blipFill>
          <a:blip r:embed="rId2" cstate="print"/>
          <a:srcRect/>
          <a:stretch>
            <a:fillRect/>
          </a:stretch>
        </p:blipFill>
        <p:spPr bwMode="auto">
          <a:xfrm>
            <a:off x="2627784" y="1700808"/>
            <a:ext cx="4228876" cy="395709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ar-SA" b="1" smtClean="0">
                <a:solidFill>
                  <a:schemeClr val="accent2"/>
                </a:solidFill>
              </a:rPr>
              <a:t>تصنيع المحافظ اللينة</a:t>
            </a:r>
            <a:endParaRPr lang="en-US" b="1" smtClean="0">
              <a:solidFill>
                <a:schemeClr val="accent2"/>
              </a:solidFill>
            </a:endParaRPr>
          </a:p>
        </p:txBody>
      </p:sp>
      <p:sp>
        <p:nvSpPr>
          <p:cNvPr id="44035" name="Rectangle 3"/>
          <p:cNvSpPr>
            <a:spLocks noGrp="1" noChangeArrowheads="1"/>
          </p:cNvSpPr>
          <p:nvPr>
            <p:ph type="body" idx="1"/>
          </p:nvPr>
        </p:nvSpPr>
        <p:spPr>
          <a:xfrm>
            <a:off x="457200" y="1295400"/>
            <a:ext cx="8229600" cy="4525963"/>
          </a:xfrm>
        </p:spPr>
        <p:txBody>
          <a:bodyPr/>
          <a:lstStyle/>
          <a:p>
            <a:pPr algn="r" eaLnBrk="1" hangingPunct="1">
              <a:buFontTx/>
              <a:buNone/>
            </a:pPr>
            <a:r>
              <a:rPr lang="ar-SA" smtClean="0"/>
              <a:t>-تحضير محلول الجيلاتين.</a:t>
            </a:r>
          </a:p>
          <a:p>
            <a:pPr algn="r" eaLnBrk="1" hangingPunct="1">
              <a:buFontTx/>
              <a:buNone/>
            </a:pPr>
            <a:r>
              <a:rPr lang="ar-SA" smtClean="0"/>
              <a:t>-تحضير محلول المادة الدوائية.</a:t>
            </a:r>
            <a:endParaRPr lang="en-US" smtClean="0"/>
          </a:p>
        </p:txBody>
      </p:sp>
      <p:pic>
        <p:nvPicPr>
          <p:cNvPr id="5122" name="Picture 2"/>
          <p:cNvPicPr>
            <a:picLocks noChangeAspect="1" noChangeArrowheads="1"/>
          </p:cNvPicPr>
          <p:nvPr/>
        </p:nvPicPr>
        <p:blipFill>
          <a:blip r:embed="rId2" cstate="print"/>
          <a:srcRect/>
          <a:stretch>
            <a:fillRect/>
          </a:stretch>
        </p:blipFill>
        <p:spPr bwMode="auto">
          <a:xfrm>
            <a:off x="5220072" y="3140968"/>
            <a:ext cx="3629025" cy="2295525"/>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a:stretch>
            <a:fillRect/>
          </a:stretch>
        </p:blipFill>
        <p:spPr bwMode="auto">
          <a:xfrm>
            <a:off x="179512" y="2492896"/>
            <a:ext cx="4788024" cy="34285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1"/>
          </p:nvPr>
        </p:nvSpPr>
        <p:spPr>
          <a:xfrm>
            <a:off x="457200" y="762000"/>
            <a:ext cx="8229600" cy="4525963"/>
          </a:xfrm>
        </p:spPr>
        <p:txBody>
          <a:bodyPr/>
          <a:lstStyle/>
          <a:p>
            <a:pPr algn="r" eaLnBrk="1" hangingPunct="1">
              <a:buFontTx/>
              <a:buNone/>
            </a:pPr>
            <a:r>
              <a:rPr lang="ar-SA" b="1" smtClean="0">
                <a:solidFill>
                  <a:srgbClr val="FF0000"/>
                </a:solidFill>
              </a:rPr>
              <a:t>المواد الأولية</a:t>
            </a:r>
          </a:p>
          <a:p>
            <a:pPr algn="r" eaLnBrk="1" hangingPunct="1">
              <a:buFontTx/>
              <a:buNone/>
            </a:pPr>
            <a:r>
              <a:rPr lang="ar-SA" smtClean="0"/>
              <a:t>تتشابه المواد الأولية المستخدمة في تصنيع نوعي المحافظ حيث يحوي كلاهما على الجيلاتين، الماء، الملونات، و مواد أخرى اختيارية مثل المواد المساعدة لعملية التصنيع و المواد الحافظة بالإضافة لذلك تحوي المحافظ اللينة على ملدنات مختلفة.</a:t>
            </a:r>
          </a:p>
          <a:p>
            <a:pPr algn="r" eaLnBrk="1" hangingPunct="1">
              <a:buFontTx/>
              <a:buNone/>
            </a:pPr>
            <a:r>
              <a:rPr lang="ar-SA" smtClean="0"/>
              <a:t>في السنوات الأخيرة ازداد استخدام الهيدروكسي بروبيل متيل سيللوز لإنتاج قشرة ذات محتوى منخفض من الرطوبة.</a:t>
            </a:r>
          </a:p>
          <a:p>
            <a:pPr algn="r" eaLnBrk="1" hangingPunct="1">
              <a:buFontTx/>
              <a:buNone/>
            </a:pPr>
            <a:endParaRPr lang="en-US"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4" descr="Soft_Gel_Encapsulation_Machine[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p:cNvSpPr>
            <a:spLocks noGrp="1" noRot="1" noChangeArrowheads="1"/>
          </p:cNvSpPr>
          <p:nvPr>
            <p:ph type="title" idx="4294967295"/>
          </p:nvPr>
        </p:nvSpPr>
        <p:spPr/>
        <p:txBody>
          <a:bodyPr/>
          <a:lstStyle/>
          <a:p>
            <a:pPr eaLnBrk="1" hangingPunct="1"/>
            <a:endParaRPr lang="ar-DZ" smtClean="0"/>
          </a:p>
        </p:txBody>
      </p:sp>
      <p:pic>
        <p:nvPicPr>
          <p:cNvPr id="46083" name="صورة 1" descr="kde-300.gif (21411 bytes)"/>
          <p:cNvPicPr>
            <a:picLocks noGrp="1" noChangeAspect="1" noChangeArrowheads="1"/>
          </p:cNvPicPr>
          <p:nvPr>
            <p:ph idx="4294967295"/>
          </p:nvPr>
        </p:nvPicPr>
        <p:blipFill>
          <a:blip r:embed="rId2" cstate="print"/>
          <a:srcRect/>
          <a:stretch>
            <a:fillRect/>
          </a:stretch>
        </p:blipFill>
        <p:spPr>
          <a:xfrm>
            <a:off x="0" y="0"/>
            <a:ext cx="9144000" cy="6858000"/>
          </a:xfr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rrowheads="1"/>
          </p:cNvSpPr>
          <p:nvPr>
            <p:ph type="title" idx="4294967295"/>
          </p:nvPr>
        </p:nvSpPr>
        <p:spPr>
          <a:noFill/>
        </p:spPr>
        <p:txBody>
          <a:bodyPr/>
          <a:lstStyle/>
          <a:p>
            <a:pPr eaLnBrk="1" hangingPunct="1"/>
            <a:r>
              <a:rPr lang="ar-SA" smtClean="0">
                <a:solidFill>
                  <a:srgbClr val="FF66CC"/>
                </a:solidFill>
              </a:rPr>
              <a:t>تجفيف الكبسولات</a:t>
            </a:r>
            <a:endParaRPr lang="en-US" smtClean="0">
              <a:solidFill>
                <a:srgbClr val="FF66CC"/>
              </a:solidFill>
            </a:endParaRPr>
          </a:p>
        </p:txBody>
      </p:sp>
      <p:sp>
        <p:nvSpPr>
          <p:cNvPr id="48131" name="Rectangle 3"/>
          <p:cNvSpPr>
            <a:spLocks noGrp="1" noChangeArrowheads="1"/>
          </p:cNvSpPr>
          <p:nvPr>
            <p:ph type="body" sz="half" idx="4294967295"/>
          </p:nvPr>
        </p:nvSpPr>
        <p:spPr>
          <a:xfrm>
            <a:off x="457200" y="1600200"/>
            <a:ext cx="8229600" cy="2185988"/>
          </a:xfrm>
          <a:noFill/>
        </p:spPr>
        <p:txBody>
          <a:bodyPr/>
          <a:lstStyle/>
          <a:p>
            <a:pPr algn="r" eaLnBrk="1" hangingPunct="1">
              <a:lnSpc>
                <a:spcPct val="90000"/>
              </a:lnSpc>
              <a:buNone/>
            </a:pPr>
            <a:r>
              <a:rPr lang="ar-SA" sz="2400" dirty="0" err="1" smtClean="0"/>
              <a:t>ان</a:t>
            </a:r>
            <a:r>
              <a:rPr lang="ar-SA" sz="2400" dirty="0" smtClean="0"/>
              <a:t> الرطوبة المتبقية في المحافظ (5-8 % وزن/وزن) </a:t>
            </a:r>
          </a:p>
          <a:p>
            <a:pPr algn="r" eaLnBrk="1" hangingPunct="1">
              <a:lnSpc>
                <a:spcPct val="90000"/>
              </a:lnSpc>
              <a:buNone/>
            </a:pPr>
            <a:r>
              <a:rPr lang="ar-SA" sz="2400" dirty="0" smtClean="0"/>
              <a:t>تضبط درجة الحرارة بين 20- 22 </a:t>
            </a:r>
            <a:r>
              <a:rPr lang="ar-SA" sz="2400" dirty="0" err="1" smtClean="0"/>
              <a:t>م</a:t>
            </a:r>
            <a:r>
              <a:rPr lang="ar-SA" sz="2400" dirty="0" smtClean="0"/>
              <a:t> </a:t>
            </a:r>
          </a:p>
          <a:p>
            <a:pPr algn="r" eaLnBrk="1" hangingPunct="1">
              <a:lnSpc>
                <a:spcPct val="90000"/>
              </a:lnSpc>
              <a:buNone/>
            </a:pPr>
            <a:r>
              <a:rPr lang="ar-SA" sz="2400" dirty="0" smtClean="0"/>
              <a:t> وتضبط الرطوبة إلى مقدار 40% في وحدات العمل </a:t>
            </a:r>
          </a:p>
          <a:p>
            <a:pPr algn="r" eaLnBrk="1" hangingPunct="1">
              <a:lnSpc>
                <a:spcPct val="90000"/>
              </a:lnSpc>
              <a:buNone/>
            </a:pPr>
            <a:r>
              <a:rPr lang="ar-SA" sz="2400" dirty="0" smtClean="0"/>
              <a:t>وبمجال 20- 30% في وحدات التجفيف.</a:t>
            </a:r>
          </a:p>
          <a:p>
            <a:pPr algn="r" eaLnBrk="1" hangingPunct="1">
              <a:lnSpc>
                <a:spcPct val="90000"/>
              </a:lnSpc>
              <a:buNone/>
            </a:pPr>
            <a:r>
              <a:rPr lang="ar-SA" sz="2400" dirty="0" smtClean="0"/>
              <a:t> يمثل التجفيف خطوة طويلة وحرجة في العملية (يوم – اسبوع)</a:t>
            </a:r>
            <a:r>
              <a:rPr lang="en-US" sz="2400" dirty="0" smtClean="0"/>
              <a:t> </a:t>
            </a:r>
          </a:p>
        </p:txBody>
      </p:sp>
      <p:pic>
        <p:nvPicPr>
          <p:cNvPr id="48132" name="صورة 16" descr="http://www.pharmagel.it/tumbledryer.GIF"/>
          <p:cNvPicPr>
            <a:picLocks noChangeAspect="1" noChangeArrowheads="1"/>
          </p:cNvPicPr>
          <p:nvPr/>
        </p:nvPicPr>
        <p:blipFill>
          <a:blip r:embed="rId2" cstate="print"/>
          <a:srcRect/>
          <a:stretch>
            <a:fillRect/>
          </a:stretch>
        </p:blipFill>
        <p:spPr bwMode="auto">
          <a:xfrm>
            <a:off x="1042988" y="3716338"/>
            <a:ext cx="3343275" cy="3141662"/>
          </a:xfrm>
          <a:prstGeom prst="rect">
            <a:avLst/>
          </a:prstGeom>
          <a:noFill/>
          <a:ln w="9525">
            <a:noFill/>
            <a:miter lim="800000"/>
            <a:headEnd/>
            <a:tailEnd/>
          </a:ln>
        </p:spPr>
      </p:pic>
      <p:pic>
        <p:nvPicPr>
          <p:cNvPr id="48133" name="صورة 17" descr="http://www.pharmagel.it/dryingtunnel.GIF"/>
          <p:cNvPicPr>
            <a:picLocks noChangeAspect="1" noChangeArrowheads="1"/>
          </p:cNvPicPr>
          <p:nvPr/>
        </p:nvPicPr>
        <p:blipFill>
          <a:blip r:embed="rId3" cstate="print"/>
          <a:srcRect/>
          <a:stretch>
            <a:fillRect/>
          </a:stretch>
        </p:blipFill>
        <p:spPr bwMode="auto">
          <a:xfrm>
            <a:off x="5508625" y="3789363"/>
            <a:ext cx="3240088" cy="3068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ar-SA" b="1" smtClean="0">
                <a:solidFill>
                  <a:schemeClr val="accent2"/>
                </a:solidFill>
              </a:rPr>
              <a:t>صياغة المحافظ اللينة</a:t>
            </a:r>
            <a:endParaRPr lang="en-US" b="1" smtClean="0">
              <a:solidFill>
                <a:schemeClr val="accent2"/>
              </a:solidFill>
            </a:endParaRPr>
          </a:p>
        </p:txBody>
      </p:sp>
      <p:sp>
        <p:nvSpPr>
          <p:cNvPr id="49155" name="Rectangle 3"/>
          <p:cNvSpPr>
            <a:spLocks noGrp="1" noChangeArrowheads="1"/>
          </p:cNvSpPr>
          <p:nvPr>
            <p:ph type="body" idx="1"/>
          </p:nvPr>
        </p:nvSpPr>
        <p:spPr>
          <a:xfrm>
            <a:off x="457200" y="1143000"/>
            <a:ext cx="8229600" cy="4525963"/>
          </a:xfrm>
        </p:spPr>
        <p:txBody>
          <a:bodyPr/>
          <a:lstStyle/>
          <a:p>
            <a:pPr algn="r" eaLnBrk="1" hangingPunct="1">
              <a:buFontTx/>
              <a:buNone/>
            </a:pPr>
            <a:r>
              <a:rPr lang="ar-SA" smtClean="0"/>
              <a:t>صيغة قشرة الجيلاتين:</a:t>
            </a:r>
          </a:p>
          <a:p>
            <a:pPr algn="r" eaLnBrk="1" hangingPunct="1">
              <a:buFontTx/>
              <a:buNone/>
            </a:pPr>
            <a:r>
              <a:rPr lang="ar-SA" smtClean="0"/>
              <a:t>-الجيلاتين: الأكثر استخداما هو الجيلاتين ب، يشكل حوالي 40% من كتلة المحلول الجيلاتيني المنصهر.</a:t>
            </a:r>
          </a:p>
          <a:p>
            <a:pPr algn="r" eaLnBrk="1" hangingPunct="1">
              <a:buFontTx/>
              <a:buNone/>
            </a:pPr>
            <a:r>
              <a:rPr lang="ar-SA" smtClean="0"/>
              <a:t>-الملدنات: 20-30% مثل الغليسيرول، السوربيتول و البروبيلن غليكول.</a:t>
            </a:r>
          </a:p>
          <a:p>
            <a:pPr algn="r" eaLnBrk="1" hangingPunct="1">
              <a:buFontTx/>
              <a:buNone/>
            </a:pPr>
            <a:r>
              <a:rPr lang="ar-SA" smtClean="0"/>
              <a:t>-الماء: 30-40%، الرطوبة المتبقية بعد التجفيف 5-8% وزن/ وزن.</a:t>
            </a:r>
          </a:p>
          <a:p>
            <a:pPr algn="r" eaLnBrk="1" hangingPunct="1">
              <a:buFontTx/>
              <a:buNone/>
            </a:pPr>
            <a:r>
              <a:rPr lang="ar-SA" smtClean="0"/>
              <a:t>-الملونات و المعتمات.</a:t>
            </a:r>
          </a:p>
          <a:p>
            <a:pPr algn="r" eaLnBrk="1" hangingPunct="1">
              <a:buFontTx/>
              <a:buNone/>
            </a:pPr>
            <a:endParaRPr lang="en-US"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err="1" smtClean="0">
                <a:solidFill>
                  <a:schemeClr val="tx2"/>
                </a:solidFill>
                <a:latin typeface="+mj-lt"/>
                <a:ea typeface="+mj-ea"/>
                <a:cs typeface="+mj-cs"/>
              </a:rPr>
              <a:t>Plasticising</a:t>
            </a:r>
            <a:r>
              <a:rPr lang="en-US" dirty="0" smtClean="0">
                <a:solidFill>
                  <a:schemeClr val="tx2"/>
                </a:solidFill>
                <a:latin typeface="+mj-lt"/>
                <a:ea typeface="+mj-ea"/>
                <a:cs typeface="+mj-cs"/>
              </a:rPr>
              <a:t> agents</a:t>
            </a:r>
            <a:endParaRPr lang="en-US" dirty="0"/>
          </a:p>
        </p:txBody>
      </p:sp>
      <p:sp>
        <p:nvSpPr>
          <p:cNvPr id="3" name="عنصر نائب للمحتوى 2"/>
          <p:cNvSpPr>
            <a:spLocks noGrp="1"/>
          </p:cNvSpPr>
          <p:nvPr>
            <p:ph idx="1"/>
          </p:nvPr>
        </p:nvSpPr>
        <p:spPr>
          <a:xfrm>
            <a:off x="381000" y="1371600"/>
            <a:ext cx="8229600" cy="4525963"/>
          </a:xfrm>
        </p:spPr>
        <p:txBody>
          <a:bodyPr>
            <a:normAutofit fontScale="92500"/>
          </a:bodyPr>
          <a:lstStyle/>
          <a:p>
            <a:pPr>
              <a:buNone/>
            </a:pPr>
            <a:r>
              <a:rPr lang="en-US" sz="2000" dirty="0" smtClean="0">
                <a:solidFill>
                  <a:schemeClr val="tx1"/>
                </a:solidFill>
                <a:latin typeface="+mn-lt"/>
                <a:ea typeface="+mn-ea"/>
                <a:cs typeface="+mn-cs"/>
              </a:rPr>
              <a:t>the mechanical properties of the soft</a:t>
            </a:r>
            <a:r>
              <a:rPr lang="syr-SY" sz="2000" dirty="0" smtClean="0">
                <a:solidFill>
                  <a:schemeClr val="tx1"/>
                </a:solidFill>
                <a:latin typeface="+mn-lt"/>
                <a:ea typeface="+mn-ea"/>
                <a:cs typeface="+mn-cs"/>
              </a:rPr>
              <a:t> </a:t>
            </a:r>
            <a:r>
              <a:rPr lang="en-US" sz="2000" dirty="0" smtClean="0">
                <a:solidFill>
                  <a:schemeClr val="tx1"/>
                </a:solidFill>
                <a:latin typeface="+mn-lt"/>
                <a:ea typeface="+mn-ea"/>
                <a:cs typeface="+mn-cs"/>
              </a:rPr>
              <a:t>gelatin capsule are controlled by the inclusion (and</a:t>
            </a:r>
            <a:r>
              <a:rPr lang="syr-SY" sz="2000" dirty="0" smtClean="0">
                <a:solidFill>
                  <a:schemeClr val="tx1"/>
                </a:solidFill>
                <a:latin typeface="+mn-lt"/>
                <a:ea typeface="+mn-ea"/>
                <a:cs typeface="+mn-cs"/>
              </a:rPr>
              <a:t> </a:t>
            </a:r>
            <a:r>
              <a:rPr lang="en-US" sz="2000" dirty="0" smtClean="0">
                <a:solidFill>
                  <a:schemeClr val="tx1"/>
                </a:solidFill>
                <a:latin typeface="+mn-lt"/>
                <a:ea typeface="+mn-ea"/>
                <a:cs typeface="+mn-cs"/>
              </a:rPr>
              <a:t>concentration) of </a:t>
            </a:r>
            <a:r>
              <a:rPr lang="en-US" sz="2000" dirty="0" err="1" smtClean="0">
                <a:solidFill>
                  <a:schemeClr val="tx1"/>
                </a:solidFill>
                <a:latin typeface="+mn-lt"/>
                <a:ea typeface="+mn-ea"/>
                <a:cs typeface="+mn-cs"/>
              </a:rPr>
              <a:t>plasticisers</a:t>
            </a:r>
            <a:r>
              <a:rPr lang="en-US" sz="2000" dirty="0" smtClean="0">
                <a:solidFill>
                  <a:schemeClr val="tx1"/>
                </a:solidFill>
                <a:latin typeface="+mn-lt"/>
                <a:ea typeface="+mn-ea"/>
                <a:cs typeface="+mn-cs"/>
              </a:rPr>
              <a:t>. For this purpose polyhydric</a:t>
            </a:r>
            <a:r>
              <a:rPr lang="syr-SY" sz="2000" dirty="0" smtClean="0">
                <a:solidFill>
                  <a:schemeClr val="tx1"/>
                </a:solidFill>
                <a:latin typeface="+mn-lt"/>
                <a:ea typeface="+mn-ea"/>
                <a:cs typeface="+mn-cs"/>
              </a:rPr>
              <a:t> </a:t>
            </a:r>
            <a:r>
              <a:rPr lang="en-US" sz="2000" dirty="0" smtClean="0">
                <a:solidFill>
                  <a:schemeClr val="tx1"/>
                </a:solidFill>
                <a:latin typeface="+mn-lt"/>
                <a:ea typeface="+mn-ea"/>
                <a:cs typeface="+mn-cs"/>
              </a:rPr>
              <a:t>alcohols, principally glycerol or </a:t>
            </a:r>
            <a:r>
              <a:rPr lang="en-US" sz="2000" dirty="0" err="1" smtClean="0">
                <a:solidFill>
                  <a:schemeClr val="tx1"/>
                </a:solidFill>
                <a:latin typeface="+mn-lt"/>
                <a:ea typeface="+mn-ea"/>
                <a:cs typeface="+mn-cs"/>
              </a:rPr>
              <a:t>sorbitol</a:t>
            </a:r>
            <a:r>
              <a:rPr lang="en-US" sz="2000" dirty="0" smtClean="0">
                <a:solidFill>
                  <a:schemeClr val="tx1"/>
                </a:solidFill>
                <a:latin typeface="+mn-lt"/>
                <a:ea typeface="+mn-ea"/>
                <a:cs typeface="+mn-cs"/>
              </a:rPr>
              <a:t> or</a:t>
            </a:r>
            <a:r>
              <a:rPr lang="syr-SY" sz="2000" dirty="0" smtClean="0">
                <a:solidFill>
                  <a:schemeClr val="tx1"/>
                </a:solidFill>
                <a:latin typeface="+mn-lt"/>
                <a:ea typeface="+mn-ea"/>
                <a:cs typeface="+mn-cs"/>
              </a:rPr>
              <a:t> </a:t>
            </a:r>
            <a:r>
              <a:rPr lang="en-US" sz="2000" dirty="0" smtClean="0">
                <a:solidFill>
                  <a:schemeClr val="tx1"/>
                </a:solidFill>
                <a:latin typeface="+mn-lt"/>
                <a:ea typeface="+mn-ea"/>
                <a:cs typeface="+mn-cs"/>
              </a:rPr>
              <a:t>mixtures of these, are</a:t>
            </a:r>
            <a:r>
              <a:rPr lang="syr-SY" sz="2000" dirty="0" smtClean="0">
                <a:solidFill>
                  <a:schemeClr val="tx1"/>
                </a:solidFill>
                <a:latin typeface="+mn-lt"/>
                <a:ea typeface="+mn-ea"/>
                <a:cs typeface="+mn-cs"/>
              </a:rPr>
              <a:t> </a:t>
            </a:r>
            <a:r>
              <a:rPr lang="en-US" sz="2000" dirty="0" smtClean="0">
                <a:solidFill>
                  <a:schemeClr val="tx1"/>
                </a:solidFill>
                <a:latin typeface="+mn-lt"/>
                <a:ea typeface="+mn-ea"/>
                <a:cs typeface="+mn-cs"/>
              </a:rPr>
              <a:t>used. The concentration of </a:t>
            </a:r>
            <a:r>
              <a:rPr lang="en-US" sz="2000" dirty="0" err="1" smtClean="0">
                <a:solidFill>
                  <a:schemeClr val="tx1"/>
                </a:solidFill>
                <a:latin typeface="+mn-lt"/>
                <a:ea typeface="+mn-ea"/>
                <a:cs typeface="+mn-cs"/>
              </a:rPr>
              <a:t>plasticiser</a:t>
            </a:r>
            <a:r>
              <a:rPr lang="en-US" sz="2000" dirty="0" smtClean="0">
                <a:solidFill>
                  <a:schemeClr val="tx1"/>
                </a:solidFill>
                <a:latin typeface="+mn-lt"/>
                <a:ea typeface="+mn-ea"/>
                <a:cs typeface="+mn-cs"/>
              </a:rPr>
              <a:t> is generally 20–30% w/w of the wet mass (refer to the manufacturing method below). This</a:t>
            </a:r>
            <a:r>
              <a:rPr lang="syr-SY" sz="2000" dirty="0" smtClean="0">
                <a:solidFill>
                  <a:schemeClr val="tx1"/>
                </a:solidFill>
                <a:latin typeface="+mn-lt"/>
                <a:ea typeface="+mn-ea"/>
                <a:cs typeface="+mn-cs"/>
              </a:rPr>
              <a:t> </a:t>
            </a:r>
            <a:r>
              <a:rPr lang="en-US" sz="2000" dirty="0" smtClean="0">
                <a:solidFill>
                  <a:schemeClr val="tx1"/>
                </a:solidFill>
                <a:latin typeface="+mn-lt"/>
                <a:ea typeface="+mn-ea"/>
                <a:cs typeface="+mn-cs"/>
              </a:rPr>
              <a:t>concentration range is an important determinant of the</a:t>
            </a:r>
            <a:r>
              <a:rPr lang="syr-SY" sz="2000" dirty="0" smtClean="0">
                <a:solidFill>
                  <a:schemeClr val="tx1"/>
                </a:solidFill>
                <a:latin typeface="+mn-lt"/>
                <a:ea typeface="+mn-ea"/>
                <a:cs typeface="+mn-cs"/>
              </a:rPr>
              <a:t> </a:t>
            </a:r>
            <a:r>
              <a:rPr lang="en-US" sz="2000" dirty="0" smtClean="0">
                <a:solidFill>
                  <a:schemeClr val="tx1"/>
                </a:solidFill>
                <a:latin typeface="+mn-lt"/>
                <a:ea typeface="+mn-ea"/>
                <a:cs typeface="+mn-cs"/>
              </a:rPr>
              <a:t>mechanical properties of the soft gelatin capsule. </a:t>
            </a:r>
          </a:p>
          <a:p>
            <a:pPr>
              <a:buNone/>
            </a:pPr>
            <a:endParaRPr lang="en-US" sz="2000" dirty="0" smtClean="0">
              <a:solidFill>
                <a:schemeClr val="tx1"/>
              </a:solidFill>
              <a:latin typeface="+mn-lt"/>
              <a:ea typeface="+mn-ea"/>
              <a:cs typeface="+mn-cs"/>
            </a:endParaRPr>
          </a:p>
          <a:p>
            <a:pPr>
              <a:buNone/>
            </a:pPr>
            <a:r>
              <a:rPr lang="en-US" sz="2000" dirty="0" smtClean="0">
                <a:solidFill>
                  <a:schemeClr val="tx1"/>
                </a:solidFill>
                <a:latin typeface="+mn-lt"/>
                <a:ea typeface="+mn-ea"/>
                <a:cs typeface="+mn-cs"/>
              </a:rPr>
              <a:t>Concentrations</a:t>
            </a:r>
            <a:r>
              <a:rPr lang="en-US" sz="2000" dirty="0" smtClean="0"/>
              <a:t> </a:t>
            </a:r>
            <a:r>
              <a:rPr lang="en-US" sz="2000" dirty="0" smtClean="0">
                <a:solidFill>
                  <a:schemeClr val="tx1"/>
                </a:solidFill>
                <a:latin typeface="+mn-lt"/>
                <a:ea typeface="+mn-ea"/>
                <a:cs typeface="+mn-cs"/>
              </a:rPr>
              <a:t>in excess of 30% w/w will result in the capsule being too flexible</a:t>
            </a:r>
            <a:r>
              <a:rPr lang="syr-SY" sz="2000" dirty="0" smtClean="0">
                <a:solidFill>
                  <a:schemeClr val="tx1"/>
                </a:solidFill>
                <a:latin typeface="+mn-lt"/>
                <a:ea typeface="+mn-ea"/>
                <a:cs typeface="+mn-cs"/>
              </a:rPr>
              <a:t> </a:t>
            </a:r>
            <a:r>
              <a:rPr lang="en-US" sz="2000" dirty="0" smtClean="0">
                <a:solidFill>
                  <a:schemeClr val="tx1"/>
                </a:solidFill>
                <a:latin typeface="+mn-lt"/>
                <a:ea typeface="+mn-ea"/>
                <a:cs typeface="+mn-cs"/>
              </a:rPr>
              <a:t>and tacky whereas capsules in which the concentration of</a:t>
            </a:r>
            <a:r>
              <a:rPr lang="syr-SY"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plasticiser</a:t>
            </a:r>
            <a:r>
              <a:rPr lang="en-US" sz="2000" dirty="0" smtClean="0">
                <a:solidFill>
                  <a:schemeClr val="tx1"/>
                </a:solidFill>
                <a:latin typeface="+mn-lt"/>
                <a:ea typeface="+mn-ea"/>
                <a:cs typeface="+mn-cs"/>
              </a:rPr>
              <a:t> is below 20% w/w will be too brittle. In both scenarios</a:t>
            </a:r>
            <a:r>
              <a:rPr lang="syr-SY" sz="2000" dirty="0" smtClean="0">
                <a:solidFill>
                  <a:schemeClr val="tx1"/>
                </a:solidFill>
                <a:latin typeface="+mn-lt"/>
                <a:ea typeface="+mn-ea"/>
                <a:cs typeface="+mn-cs"/>
              </a:rPr>
              <a:t> </a:t>
            </a:r>
            <a:r>
              <a:rPr lang="en-US" sz="2000" dirty="0" smtClean="0">
                <a:solidFill>
                  <a:schemeClr val="tx1"/>
                </a:solidFill>
                <a:latin typeface="+mn-lt"/>
                <a:ea typeface="+mn-ea"/>
                <a:cs typeface="+mn-cs"/>
              </a:rPr>
              <a:t>splitting of the capsule shell may occur either on storage or</a:t>
            </a:r>
            <a:r>
              <a:rPr lang="syr-SY" sz="2000" dirty="0" smtClean="0">
                <a:solidFill>
                  <a:schemeClr val="tx1"/>
                </a:solidFill>
                <a:latin typeface="+mn-lt"/>
                <a:ea typeface="+mn-ea"/>
                <a:cs typeface="+mn-cs"/>
              </a:rPr>
              <a:t> </a:t>
            </a:r>
            <a:r>
              <a:rPr lang="en-US" sz="2000" dirty="0" smtClean="0">
                <a:solidFill>
                  <a:schemeClr val="tx1"/>
                </a:solidFill>
                <a:latin typeface="+mn-lt"/>
                <a:ea typeface="+mn-ea"/>
                <a:cs typeface="+mn-cs"/>
              </a:rPr>
              <a:t>during use. The hardness of the finished (dried) soft gelatin</a:t>
            </a:r>
            <a:r>
              <a:rPr lang="syr-SY" sz="2000" dirty="0" smtClean="0">
                <a:solidFill>
                  <a:schemeClr val="tx1"/>
                </a:solidFill>
                <a:latin typeface="+mn-lt"/>
                <a:ea typeface="+mn-ea"/>
                <a:cs typeface="+mn-cs"/>
              </a:rPr>
              <a:t> </a:t>
            </a:r>
            <a:r>
              <a:rPr lang="en-US" sz="2000" dirty="0" smtClean="0">
                <a:solidFill>
                  <a:schemeClr val="tx1"/>
                </a:solidFill>
                <a:latin typeface="+mn-lt"/>
                <a:ea typeface="+mn-ea"/>
                <a:cs typeface="+mn-cs"/>
              </a:rPr>
              <a:t>capsule is specifically defined by the ratio of the </a:t>
            </a:r>
            <a:r>
              <a:rPr lang="en-US" sz="2000" dirty="0" err="1" smtClean="0">
                <a:solidFill>
                  <a:schemeClr val="tx1"/>
                </a:solidFill>
                <a:latin typeface="+mn-lt"/>
                <a:ea typeface="+mn-ea"/>
                <a:cs typeface="+mn-cs"/>
              </a:rPr>
              <a:t>plasticiser</a:t>
            </a:r>
            <a:r>
              <a:rPr lang="en-US" sz="2000" dirty="0" smtClean="0">
                <a:solidFill>
                  <a:schemeClr val="tx1"/>
                </a:solidFill>
                <a:latin typeface="+mn-lt"/>
                <a:ea typeface="+mn-ea"/>
                <a:cs typeface="+mn-cs"/>
              </a:rPr>
              <a:t> to</a:t>
            </a:r>
            <a:r>
              <a:rPr lang="syr-SY" sz="2000" dirty="0" smtClean="0">
                <a:solidFill>
                  <a:schemeClr val="tx1"/>
                </a:solidFill>
                <a:latin typeface="+mn-lt"/>
                <a:ea typeface="+mn-ea"/>
                <a:cs typeface="+mn-cs"/>
              </a:rPr>
              <a:t> </a:t>
            </a:r>
            <a:r>
              <a:rPr lang="en-US" sz="2000" dirty="0" smtClean="0">
                <a:solidFill>
                  <a:schemeClr val="tx1"/>
                </a:solidFill>
                <a:latin typeface="+mn-lt"/>
                <a:ea typeface="+mn-ea"/>
                <a:cs typeface="+mn-cs"/>
              </a:rPr>
              <a:t>gelatin, with ratios of 0.4:1.0 and 0.8:1.0 offering extremes of the</a:t>
            </a:r>
            <a:r>
              <a:rPr lang="syr-SY" sz="2000" dirty="0" smtClean="0">
                <a:solidFill>
                  <a:schemeClr val="tx1"/>
                </a:solidFill>
                <a:latin typeface="+mn-lt"/>
                <a:ea typeface="+mn-ea"/>
                <a:cs typeface="+mn-cs"/>
              </a:rPr>
              <a:t> </a:t>
            </a:r>
            <a:r>
              <a:rPr lang="en-US" sz="2000" dirty="0" smtClean="0">
                <a:solidFill>
                  <a:schemeClr val="tx1"/>
                </a:solidFill>
                <a:latin typeface="+mn-lt"/>
                <a:ea typeface="+mn-ea"/>
                <a:cs typeface="+mn-cs"/>
              </a:rPr>
              <a:t>typically mechanical properties (hard and soft, respectively).</a:t>
            </a:r>
            <a:endParaRPr lang="en-US" sz="20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Water</a:t>
            </a:r>
            <a:endParaRPr lang="en-US" dirty="0"/>
          </a:p>
        </p:txBody>
      </p:sp>
      <p:sp>
        <p:nvSpPr>
          <p:cNvPr id="3" name="عنصر نائب للمحتوى 2"/>
          <p:cNvSpPr>
            <a:spLocks noGrp="1"/>
          </p:cNvSpPr>
          <p:nvPr>
            <p:ph idx="1"/>
          </p:nvPr>
        </p:nvSpPr>
        <p:spPr/>
        <p:txBody>
          <a:bodyPr/>
          <a:lstStyle/>
          <a:p>
            <a:pPr>
              <a:buNone/>
            </a:pPr>
            <a:r>
              <a:rPr lang="en-US" sz="2000" dirty="0" smtClean="0">
                <a:solidFill>
                  <a:schemeClr val="tx1"/>
                </a:solidFill>
                <a:latin typeface="+mn-lt"/>
                <a:ea typeface="+mn-ea"/>
                <a:cs typeface="+mn-cs"/>
              </a:rPr>
              <a:t>Water is required both during the manufacturing process (to</a:t>
            </a:r>
          </a:p>
          <a:p>
            <a:pPr>
              <a:buNone/>
            </a:pPr>
            <a:r>
              <a:rPr lang="en-US" sz="2000" dirty="0" smtClean="0">
                <a:solidFill>
                  <a:schemeClr val="tx1"/>
                </a:solidFill>
                <a:latin typeface="+mn-lt"/>
                <a:ea typeface="+mn-ea"/>
                <a:cs typeface="+mn-cs"/>
              </a:rPr>
              <a:t>facilitate manufacture) and in the finished product to ensure that</a:t>
            </a:r>
          </a:p>
          <a:p>
            <a:pPr>
              <a:buNone/>
            </a:pPr>
            <a:r>
              <a:rPr lang="en-US" sz="2000" dirty="0" smtClean="0">
                <a:solidFill>
                  <a:schemeClr val="tx1"/>
                </a:solidFill>
                <a:latin typeface="+mn-lt"/>
                <a:ea typeface="+mn-ea"/>
                <a:cs typeface="+mn-cs"/>
              </a:rPr>
              <a:t>the capsule is flexible. Initially during manufacture of the soft</a:t>
            </a:r>
          </a:p>
          <a:p>
            <a:pPr>
              <a:buNone/>
            </a:pPr>
            <a:r>
              <a:rPr lang="en-US" sz="2000" dirty="0" smtClean="0">
                <a:solidFill>
                  <a:schemeClr val="tx1"/>
                </a:solidFill>
                <a:latin typeface="+mn-lt"/>
                <a:ea typeface="+mn-ea"/>
                <a:cs typeface="+mn-cs"/>
              </a:rPr>
              <a:t>gelatin capsules the concentration of water is between 30 and</a:t>
            </a:r>
          </a:p>
          <a:p>
            <a:pPr>
              <a:buNone/>
            </a:pPr>
            <a:r>
              <a:rPr lang="en-US" sz="2000" dirty="0" smtClean="0">
                <a:solidFill>
                  <a:schemeClr val="tx1"/>
                </a:solidFill>
                <a:latin typeface="+mn-lt"/>
                <a:ea typeface="+mn-ea"/>
                <a:cs typeface="+mn-cs"/>
              </a:rPr>
              <a:t>40% w/w of the wet mass; however, following formation of the</a:t>
            </a:r>
          </a:p>
          <a:p>
            <a:pPr>
              <a:buNone/>
            </a:pPr>
            <a:r>
              <a:rPr lang="en-US" sz="2000" dirty="0" smtClean="0">
                <a:solidFill>
                  <a:schemeClr val="tx1"/>
                </a:solidFill>
                <a:latin typeface="+mn-lt"/>
                <a:ea typeface="+mn-ea"/>
                <a:cs typeface="+mn-cs"/>
              </a:rPr>
              <a:t>capsule, the product is exposed to controlled drying, resulting in</a:t>
            </a:r>
          </a:p>
          <a:p>
            <a:pPr>
              <a:buNone/>
            </a:pPr>
            <a:r>
              <a:rPr lang="en-US" sz="2000" dirty="0" smtClean="0">
                <a:solidFill>
                  <a:schemeClr val="tx1"/>
                </a:solidFill>
                <a:latin typeface="+mn-lt"/>
                <a:ea typeface="+mn-ea"/>
                <a:cs typeface="+mn-cs"/>
              </a:rPr>
              <a:t>a final capsule water content of 5–8% w/w. If the capsule is</a:t>
            </a:r>
          </a:p>
          <a:p>
            <a:pPr>
              <a:buNone/>
            </a:pPr>
            <a:r>
              <a:rPr lang="en-US" sz="2000" dirty="0" err="1" smtClean="0">
                <a:solidFill>
                  <a:schemeClr val="tx1"/>
                </a:solidFill>
                <a:latin typeface="+mn-lt"/>
                <a:ea typeface="+mn-ea"/>
                <a:cs typeface="+mn-cs"/>
              </a:rPr>
              <a:t>overdried</a:t>
            </a:r>
            <a:r>
              <a:rPr lang="en-US" sz="2000" dirty="0" smtClean="0">
                <a:solidFill>
                  <a:schemeClr val="tx1"/>
                </a:solidFill>
                <a:latin typeface="+mn-lt"/>
                <a:ea typeface="+mn-ea"/>
                <a:cs typeface="+mn-cs"/>
              </a:rPr>
              <a:t> a brittle product will result.</a:t>
            </a:r>
            <a:endParaRPr lang="en-US" sz="20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aseline="0" dirty="0" smtClean="0">
                <a:latin typeface="FranklinGothicITCbyBT-Demi"/>
              </a:rPr>
              <a:t>Miscellaneous </a:t>
            </a:r>
            <a:r>
              <a:rPr lang="en-US" baseline="0" dirty="0" err="1" smtClean="0">
                <a:latin typeface="FranklinGothicITCbyBT-Demi"/>
              </a:rPr>
              <a:t>excipients</a:t>
            </a:r>
            <a:r>
              <a:rPr lang="en-US" baseline="0" dirty="0" smtClean="0">
                <a:latin typeface="FranklinGothicITCbyBT-Demi"/>
              </a:rPr>
              <a:t/>
            </a:r>
            <a:br>
              <a:rPr lang="en-US" baseline="0" dirty="0" smtClean="0">
                <a:latin typeface="FranklinGothicITCbyBT-Demi"/>
              </a:rPr>
            </a:br>
            <a:endParaRPr lang="en-US" dirty="0"/>
          </a:p>
        </p:txBody>
      </p:sp>
      <p:sp>
        <p:nvSpPr>
          <p:cNvPr id="3" name="عنصر نائب للمحتوى 2"/>
          <p:cNvSpPr>
            <a:spLocks noGrp="1"/>
          </p:cNvSpPr>
          <p:nvPr>
            <p:ph idx="1"/>
          </p:nvPr>
        </p:nvSpPr>
        <p:spPr/>
        <p:txBody>
          <a:bodyPr/>
          <a:lstStyle/>
          <a:p>
            <a:pPr>
              <a:buNone/>
            </a:pPr>
            <a:r>
              <a:rPr lang="en-US" sz="2800" baseline="0" dirty="0" smtClean="0">
                <a:latin typeface="Melior"/>
              </a:rPr>
              <a:t>As is the case for hard gelatin capsules, soft gelatin capsules may</a:t>
            </a:r>
            <a:r>
              <a:rPr lang="en-US" sz="2800" dirty="0" smtClean="0">
                <a:latin typeface="Melior"/>
              </a:rPr>
              <a:t> </a:t>
            </a:r>
            <a:r>
              <a:rPr lang="en-US" sz="2800" baseline="0" dirty="0" smtClean="0">
                <a:latin typeface="Melior"/>
              </a:rPr>
              <a:t>be </a:t>
            </a:r>
            <a:r>
              <a:rPr lang="en-US" sz="2800" baseline="0" dirty="0" err="1" smtClean="0">
                <a:latin typeface="Melior"/>
              </a:rPr>
              <a:t>coloured</a:t>
            </a:r>
            <a:r>
              <a:rPr lang="en-US" sz="2800" baseline="0" dirty="0" smtClean="0">
                <a:latin typeface="Melior"/>
              </a:rPr>
              <a:t> or opaque, the chosen </a:t>
            </a:r>
            <a:r>
              <a:rPr lang="en-US" sz="2800" baseline="0" dirty="0" err="1" smtClean="0">
                <a:latin typeface="Melior"/>
              </a:rPr>
              <a:t>colour</a:t>
            </a:r>
            <a:r>
              <a:rPr lang="en-US" sz="2800" baseline="0" dirty="0" smtClean="0">
                <a:latin typeface="Melior"/>
              </a:rPr>
              <a:t>(s)/</a:t>
            </a:r>
            <a:r>
              <a:rPr lang="en-US" sz="2800" baseline="0" dirty="0" err="1" smtClean="0">
                <a:latin typeface="Melior"/>
              </a:rPr>
              <a:t>opacifiers</a:t>
            </a:r>
            <a:r>
              <a:rPr lang="en-US" sz="2800" baseline="0" dirty="0" smtClean="0">
                <a:latin typeface="Melior"/>
              </a:rPr>
              <a:t> being</a:t>
            </a:r>
            <a:r>
              <a:rPr lang="en-US" sz="2800" dirty="0" smtClean="0">
                <a:latin typeface="Melior"/>
              </a:rPr>
              <a:t> </a:t>
            </a:r>
            <a:r>
              <a:rPr lang="en-US" sz="2800" baseline="0" dirty="0" smtClean="0">
                <a:latin typeface="Melior"/>
              </a:rPr>
              <a:t>added during the manufacturing process. Titanium dioxide is</a:t>
            </a:r>
          </a:p>
          <a:p>
            <a:pPr>
              <a:buNone/>
            </a:pPr>
            <a:r>
              <a:rPr lang="en-US" sz="2800" baseline="0" dirty="0" smtClean="0">
                <a:latin typeface="Melior"/>
              </a:rPr>
              <a:t>primarily used as an </a:t>
            </a:r>
            <a:r>
              <a:rPr lang="en-US" sz="2800" baseline="0" dirty="0" err="1" smtClean="0">
                <a:latin typeface="Melior"/>
              </a:rPr>
              <a:t>opacifier</a:t>
            </a:r>
            <a:r>
              <a:rPr lang="en-US" sz="2800" baseline="0" dirty="0" smtClean="0">
                <a:latin typeface="Melior"/>
              </a:rPr>
              <a:t> for capsules. In addition, if</a:t>
            </a:r>
            <a:r>
              <a:rPr lang="en-US" sz="2800" dirty="0" smtClean="0">
                <a:latin typeface="Melior"/>
              </a:rPr>
              <a:t> </a:t>
            </a:r>
            <a:r>
              <a:rPr lang="en-US" sz="2800" baseline="0" dirty="0" smtClean="0">
                <a:latin typeface="Melior"/>
              </a:rPr>
              <a:t>required, </a:t>
            </a:r>
            <a:r>
              <a:rPr lang="en-US" sz="2800" baseline="0" dirty="0" err="1" smtClean="0">
                <a:latin typeface="Melior"/>
              </a:rPr>
              <a:t>flavouring</a:t>
            </a:r>
            <a:r>
              <a:rPr lang="en-US" sz="2800" baseline="0" dirty="0" smtClean="0">
                <a:latin typeface="Melior"/>
              </a:rPr>
              <a:t> agents may be added to the capsule shell.</a:t>
            </a:r>
            <a:endParaRPr lang="en-US" sz="28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endParaRPr lang="ar-SY" smtClean="0"/>
          </a:p>
        </p:txBody>
      </p:sp>
      <p:sp>
        <p:nvSpPr>
          <p:cNvPr id="50179" name="Rectangle 3"/>
          <p:cNvSpPr>
            <a:spLocks noGrp="1" noChangeArrowheads="1"/>
          </p:cNvSpPr>
          <p:nvPr>
            <p:ph type="body" idx="1"/>
          </p:nvPr>
        </p:nvSpPr>
        <p:spPr>
          <a:xfrm>
            <a:off x="457200" y="457200"/>
            <a:ext cx="8229600" cy="5029200"/>
          </a:xfrm>
        </p:spPr>
        <p:txBody>
          <a:bodyPr/>
          <a:lstStyle/>
          <a:p>
            <a:pPr algn="r" eaLnBrk="1" hangingPunct="1">
              <a:lnSpc>
                <a:spcPct val="80000"/>
              </a:lnSpc>
              <a:buFontTx/>
              <a:buNone/>
            </a:pPr>
            <a:r>
              <a:rPr lang="ar-SA" b="1" smtClean="0">
                <a:solidFill>
                  <a:schemeClr val="accent2"/>
                </a:solidFill>
              </a:rPr>
              <a:t>صياغة سوائل التعبئة ضمن المحافظ اللينة</a:t>
            </a:r>
          </a:p>
          <a:p>
            <a:pPr algn="r" eaLnBrk="1" hangingPunct="1">
              <a:lnSpc>
                <a:spcPct val="80000"/>
              </a:lnSpc>
              <a:buFontTx/>
              <a:buNone/>
            </a:pPr>
            <a:r>
              <a:rPr lang="ar-SA" sz="2000" smtClean="0"/>
              <a:t>يمكن ادخال الدواء اما في القشرة الخارجية أو ضمن سائل التعبئة للمحافظ اللينة و هو الأكثر شيوعا.</a:t>
            </a:r>
          </a:p>
          <a:p>
            <a:pPr algn="r" eaLnBrk="1" hangingPunct="1">
              <a:lnSpc>
                <a:spcPct val="80000"/>
              </a:lnSpc>
              <a:buFontTx/>
              <a:buNone/>
            </a:pPr>
            <a:r>
              <a:rPr lang="ar-SA" sz="2000" smtClean="0"/>
              <a:t>ان اختيار مكونات صيغة التعبئة يخضع لمجموعة من الشروط منها:</a:t>
            </a:r>
          </a:p>
          <a:p>
            <a:pPr algn="r" eaLnBrk="1" hangingPunct="1">
              <a:lnSpc>
                <a:spcPct val="80000"/>
              </a:lnSpc>
              <a:buFontTx/>
              <a:buNone/>
            </a:pPr>
            <a:r>
              <a:rPr lang="ar-SA" sz="2000" smtClean="0"/>
              <a:t>-المقدرة على حل المادة الدوائية.</a:t>
            </a:r>
          </a:p>
          <a:p>
            <a:pPr algn="r" eaLnBrk="1" hangingPunct="1">
              <a:lnSpc>
                <a:spcPct val="80000"/>
              </a:lnSpc>
              <a:buFontTx/>
              <a:buNone/>
            </a:pPr>
            <a:r>
              <a:rPr lang="ar-SA" sz="2000" smtClean="0"/>
              <a:t>-سرعة التبعثر ضمن سوائل القناة الهضمية بعد تحطم القشرة الخارجية و تحرر المحتوى الداخلي.</a:t>
            </a:r>
          </a:p>
          <a:p>
            <a:pPr algn="r" eaLnBrk="1" hangingPunct="1">
              <a:lnSpc>
                <a:spcPct val="80000"/>
              </a:lnSpc>
              <a:buFontTx/>
              <a:buNone/>
            </a:pPr>
            <a:r>
              <a:rPr lang="ar-SA" sz="2000" smtClean="0"/>
              <a:t>-المقدرة على الحفاظ على الدواء بشكل منحل ضمن سوائل القناة الهضمية.</a:t>
            </a:r>
          </a:p>
          <a:p>
            <a:pPr algn="r" eaLnBrk="1" hangingPunct="1">
              <a:lnSpc>
                <a:spcPct val="80000"/>
              </a:lnSpc>
              <a:buFontTx/>
              <a:buNone/>
            </a:pPr>
            <a:r>
              <a:rPr lang="ar-SA" sz="2000" smtClean="0"/>
              <a:t>-التوافق مع القشرة الخارجية للمحافظ.</a:t>
            </a:r>
          </a:p>
          <a:p>
            <a:pPr algn="r" eaLnBrk="1" hangingPunct="1">
              <a:lnSpc>
                <a:spcPct val="80000"/>
              </a:lnSpc>
              <a:buFontTx/>
              <a:buNone/>
            </a:pPr>
            <a:r>
              <a:rPr lang="ar-SA" sz="2000" smtClean="0"/>
              <a:t>-المقدرة على تحسين سرعة و كمية الدواء الممتص.</a:t>
            </a:r>
          </a:p>
          <a:p>
            <a:pPr algn="r" eaLnBrk="1" hangingPunct="1">
              <a:lnSpc>
                <a:spcPct val="80000"/>
              </a:lnSpc>
              <a:buFontTx/>
              <a:buNone/>
            </a:pPr>
            <a:endParaRPr lang="ar-SA" sz="2000" smtClean="0"/>
          </a:p>
          <a:p>
            <a:pPr algn="r" eaLnBrk="1" hangingPunct="1">
              <a:lnSpc>
                <a:spcPct val="80000"/>
              </a:lnSpc>
              <a:buFontTx/>
              <a:buNone/>
            </a:pPr>
            <a:r>
              <a:rPr lang="ar-SA" sz="2000" smtClean="0"/>
              <a:t>أنماط قوالب تعبئة المحافظ اللينة:</a:t>
            </a:r>
          </a:p>
          <a:p>
            <a:pPr algn="r" eaLnBrk="1" hangingPunct="1">
              <a:lnSpc>
                <a:spcPct val="80000"/>
              </a:lnSpc>
              <a:buFontTx/>
              <a:buNone/>
            </a:pPr>
            <a:r>
              <a:rPr lang="ar-SA" sz="2000" smtClean="0"/>
              <a:t>- الزيوت/ السوائل المحبة للدسم: فيتامين د، الستيروئيدات بشكل محلول ضمن زيت فول الصويا.</a:t>
            </a:r>
          </a:p>
          <a:p>
            <a:pPr algn="r" eaLnBrk="1" hangingPunct="1">
              <a:lnSpc>
                <a:spcPct val="80000"/>
              </a:lnSpc>
              <a:buFontTx/>
              <a:buNone/>
            </a:pPr>
            <a:r>
              <a:rPr lang="ar-SA" sz="2000" smtClean="0"/>
              <a:t>- السوائل المحبة للماء: بولي اتيلن غليكول 400.</a:t>
            </a:r>
          </a:p>
          <a:p>
            <a:pPr algn="r" eaLnBrk="1" hangingPunct="1">
              <a:lnSpc>
                <a:spcPct val="80000"/>
              </a:lnSpc>
              <a:buFontTx/>
              <a:buNone/>
            </a:pPr>
            <a:r>
              <a:rPr lang="ar-SA" sz="2000" smtClean="0"/>
              <a:t>- الزيوت ذاتية الاستحلاب.</a:t>
            </a:r>
          </a:p>
          <a:p>
            <a:pPr algn="r" eaLnBrk="1" hangingPunct="1">
              <a:lnSpc>
                <a:spcPct val="80000"/>
              </a:lnSpc>
              <a:buFontTx/>
              <a:buNone/>
            </a:pPr>
            <a:r>
              <a:rPr lang="ar-SA" sz="2000" smtClean="0"/>
              <a:t>- المعلقات.</a:t>
            </a:r>
          </a:p>
          <a:p>
            <a:pPr algn="r" eaLnBrk="1" hangingPunct="1">
              <a:lnSpc>
                <a:spcPct val="80000"/>
              </a:lnSpc>
              <a:buFontTx/>
              <a:buNone/>
            </a:pPr>
            <a:r>
              <a:rPr lang="ar-SA" sz="2000" smtClean="0"/>
              <a:t>- </a:t>
            </a:r>
            <a:r>
              <a:rPr lang="en-US" sz="2000" smtClean="0"/>
              <a:t>Microemulsions and nanoemulsions.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dirty="0" smtClean="0">
                <a:solidFill>
                  <a:schemeClr val="tx1"/>
                </a:solidFill>
                <a:latin typeface="+mj-lt"/>
                <a:ea typeface="+mj-ea"/>
                <a:cs typeface="+mj-cs"/>
              </a:rPr>
              <a:t>Self-emulsifying systems</a:t>
            </a:r>
            <a:br>
              <a:rPr lang="en-US" dirty="0" smtClean="0">
                <a:solidFill>
                  <a:schemeClr val="tx1"/>
                </a:solidFill>
                <a:latin typeface="+mj-lt"/>
                <a:ea typeface="+mj-ea"/>
                <a:cs typeface="+mj-cs"/>
              </a:rPr>
            </a:br>
            <a:endParaRPr lang="en-US" dirty="0"/>
          </a:p>
        </p:txBody>
      </p:sp>
      <p:sp>
        <p:nvSpPr>
          <p:cNvPr id="3" name="عنصر نائب للمحتوى 2"/>
          <p:cNvSpPr>
            <a:spLocks noGrp="1"/>
          </p:cNvSpPr>
          <p:nvPr>
            <p:ph idx="1"/>
          </p:nvPr>
        </p:nvSpPr>
        <p:spPr/>
        <p:txBody>
          <a:bodyPr/>
          <a:lstStyle/>
          <a:p>
            <a:pPr>
              <a:buNone/>
            </a:pPr>
            <a:r>
              <a:rPr lang="en-US" sz="2800" dirty="0" smtClean="0">
                <a:solidFill>
                  <a:schemeClr val="tx1"/>
                </a:solidFill>
                <a:latin typeface="+mn-lt"/>
                <a:ea typeface="+mn-ea"/>
                <a:cs typeface="+mn-cs"/>
              </a:rPr>
              <a:t>Self-emulsifying systems are </a:t>
            </a:r>
            <a:r>
              <a:rPr lang="en-US" sz="2800" dirty="0" err="1" smtClean="0">
                <a:solidFill>
                  <a:schemeClr val="tx1"/>
                </a:solidFill>
                <a:latin typeface="+mn-lt"/>
                <a:ea typeface="+mn-ea"/>
                <a:cs typeface="+mn-cs"/>
              </a:rPr>
              <a:t>lipophilic</a:t>
            </a:r>
            <a:r>
              <a:rPr lang="en-US" sz="2800" dirty="0" smtClean="0">
                <a:solidFill>
                  <a:schemeClr val="tx1"/>
                </a:solidFill>
                <a:latin typeface="+mn-lt"/>
                <a:ea typeface="+mn-ea"/>
                <a:cs typeface="+mn-cs"/>
              </a:rPr>
              <a:t> liquids that contain a nonionic emulsifying agent (e.g. the </a:t>
            </a:r>
            <a:r>
              <a:rPr lang="en-US" sz="2800" dirty="0" err="1" smtClean="0">
                <a:solidFill>
                  <a:schemeClr val="tx1"/>
                </a:solidFill>
                <a:latin typeface="+mn-lt"/>
                <a:ea typeface="+mn-ea"/>
                <a:cs typeface="+mn-cs"/>
              </a:rPr>
              <a:t>Tween</a:t>
            </a:r>
            <a:r>
              <a:rPr lang="en-US" sz="2800" dirty="0" smtClean="0">
                <a:solidFill>
                  <a:schemeClr val="tx1"/>
                </a:solidFill>
                <a:latin typeface="+mn-lt"/>
                <a:ea typeface="+mn-ea"/>
                <a:cs typeface="+mn-cs"/>
              </a:rPr>
              <a:t> series). Following release into the gastrointestinal tract, the fill material rapidly emulsifies into small droplets (with high surface area) and, in so doing, enhances the dissolution and hence absorption of the therapeutic agent</a:t>
            </a:r>
            <a:endParaRPr lang="en-US" sz="28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Other </a:t>
            </a:r>
            <a:r>
              <a:rPr lang="en-US" dirty="0" err="1" smtClean="0"/>
              <a:t>excipents</a:t>
            </a:r>
            <a:endParaRPr lang="en-US" dirty="0"/>
          </a:p>
        </p:txBody>
      </p:sp>
      <p:sp>
        <p:nvSpPr>
          <p:cNvPr id="3" name="عنصر نائب للمحتوى 2"/>
          <p:cNvSpPr>
            <a:spLocks noGrp="1"/>
          </p:cNvSpPr>
          <p:nvPr>
            <p:ph idx="1"/>
          </p:nvPr>
        </p:nvSpPr>
        <p:spPr/>
        <p:txBody>
          <a:bodyPr/>
          <a:lstStyle/>
          <a:p>
            <a:pPr>
              <a:buNone/>
            </a:pPr>
            <a:r>
              <a:rPr lang="en-US" dirty="0" smtClean="0">
                <a:solidFill>
                  <a:schemeClr val="tx1"/>
                </a:solidFill>
                <a:latin typeface="+mn-lt"/>
                <a:ea typeface="+mn-ea"/>
                <a:cs typeface="+mn-cs"/>
              </a:rPr>
              <a:t>■ viscosity-modifying agents</a:t>
            </a:r>
          </a:p>
          <a:p>
            <a:pPr>
              <a:buNone/>
            </a:pPr>
            <a:r>
              <a:rPr lang="en-US" dirty="0" smtClean="0">
                <a:solidFill>
                  <a:schemeClr val="tx1"/>
                </a:solidFill>
                <a:latin typeface="+mn-lt"/>
                <a:ea typeface="+mn-ea"/>
                <a:cs typeface="+mn-cs"/>
              </a:rPr>
              <a:t>■ surface-active agents</a:t>
            </a:r>
          </a:p>
          <a:p>
            <a:pPr>
              <a:buNone/>
            </a:pPr>
            <a:r>
              <a:rPr lang="en-US" dirty="0" smtClean="0">
                <a:solidFill>
                  <a:schemeClr val="tx1"/>
                </a:solidFill>
                <a:latin typeface="+mn-lt"/>
                <a:ea typeface="+mn-ea"/>
                <a:cs typeface="+mn-cs"/>
              </a:rPr>
              <a:t>■ </a:t>
            </a:r>
            <a:r>
              <a:rPr lang="en-US" dirty="0" err="1" smtClean="0">
                <a:solidFill>
                  <a:schemeClr val="tx1"/>
                </a:solidFill>
                <a:latin typeface="+mn-lt"/>
                <a:ea typeface="+mn-ea"/>
                <a:cs typeface="+mn-cs"/>
              </a:rPr>
              <a:t>colours</a:t>
            </a:r>
            <a:endParaRPr lang="en-US" dirty="0" smtClean="0">
              <a:solidFill>
                <a:schemeClr val="tx1"/>
              </a:solidFill>
              <a:latin typeface="+mn-lt"/>
              <a:ea typeface="+mn-ea"/>
              <a:cs typeface="+mn-cs"/>
            </a:endParaRPr>
          </a:p>
          <a:p>
            <a:pPr>
              <a:buNone/>
            </a:pPr>
            <a:r>
              <a:rPr lang="en-US" dirty="0" smtClean="0">
                <a:solidFill>
                  <a:schemeClr val="tx1"/>
                </a:solidFill>
                <a:latin typeface="+mn-lt"/>
                <a:ea typeface="+mn-ea"/>
                <a:cs typeface="+mn-cs"/>
              </a:rPr>
              <a:t>■ co-solvents (and other </a:t>
            </a:r>
            <a:r>
              <a:rPr lang="en-US" dirty="0" err="1" smtClean="0">
                <a:solidFill>
                  <a:schemeClr val="tx1"/>
                </a:solidFill>
                <a:latin typeface="+mn-lt"/>
                <a:ea typeface="+mn-ea"/>
                <a:cs typeface="+mn-cs"/>
              </a:rPr>
              <a:t>solubilising</a:t>
            </a:r>
            <a:r>
              <a:rPr lang="en-US" dirty="0" smtClean="0">
                <a:solidFill>
                  <a:schemeClr val="tx1"/>
                </a:solidFill>
                <a:latin typeface="+mn-lt"/>
                <a:ea typeface="+mn-ea"/>
                <a:cs typeface="+mn-cs"/>
              </a:rPr>
              <a:t> agents).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endParaRPr lang="ar-SY" smtClean="0"/>
          </a:p>
        </p:txBody>
      </p:sp>
      <p:sp>
        <p:nvSpPr>
          <p:cNvPr id="14339" name="Rectangle 3"/>
          <p:cNvSpPr>
            <a:spLocks noGrp="1" noChangeArrowheads="1"/>
          </p:cNvSpPr>
          <p:nvPr>
            <p:ph type="body" idx="1"/>
          </p:nvPr>
        </p:nvSpPr>
        <p:spPr>
          <a:xfrm>
            <a:off x="381000" y="381000"/>
            <a:ext cx="8229600" cy="6477000"/>
          </a:xfrm>
        </p:spPr>
        <p:txBody>
          <a:bodyPr>
            <a:normAutofit fontScale="77500" lnSpcReduction="20000"/>
          </a:bodyPr>
          <a:lstStyle/>
          <a:p>
            <a:pPr algn="r" eaLnBrk="1" hangingPunct="1">
              <a:buFontTx/>
              <a:buNone/>
            </a:pPr>
            <a:r>
              <a:rPr lang="ar-SY" sz="2400" dirty="0" smtClean="0"/>
              <a:t>مزيج من البروتينات يستخلص من كولاجين الحيوانات.</a:t>
            </a:r>
            <a:r>
              <a:rPr lang="en-US" sz="2400" dirty="0" smtClean="0"/>
              <a:t> </a:t>
            </a:r>
            <a:r>
              <a:rPr lang="ar-SA" sz="2400" dirty="0" smtClean="0"/>
              <a:t>-</a:t>
            </a:r>
            <a:r>
              <a:rPr lang="ar-SA" sz="2400" dirty="0" err="1" smtClean="0"/>
              <a:t>الجيلاتين</a:t>
            </a:r>
            <a:r>
              <a:rPr lang="ar-SA" sz="2400" dirty="0" smtClean="0"/>
              <a:t>:</a:t>
            </a:r>
          </a:p>
          <a:p>
            <a:pPr algn="r" eaLnBrk="1" hangingPunct="1">
              <a:buFontTx/>
              <a:buNone/>
            </a:pPr>
            <a:r>
              <a:rPr lang="ar-SA" sz="2600" dirty="0" smtClean="0"/>
              <a:t>استخدم منذ القديم في تصنيع المحافظ </a:t>
            </a:r>
            <a:r>
              <a:rPr lang="ar-SA" sz="2600" dirty="0" err="1" smtClean="0"/>
              <a:t>و</a:t>
            </a:r>
            <a:r>
              <a:rPr lang="ar-SA" sz="2600" dirty="0" smtClean="0"/>
              <a:t> ذلك لأنه يتمتع بالخواص التالية:</a:t>
            </a:r>
          </a:p>
          <a:p>
            <a:pPr algn="r" eaLnBrk="1" hangingPunct="1">
              <a:buFontTx/>
              <a:buNone/>
            </a:pPr>
            <a:r>
              <a:rPr lang="ar-SA" sz="2600" dirty="0" smtClean="0"/>
              <a:t>1- غير سام، يستخدم بشكل واسع في الصناعات الغذائية.</a:t>
            </a:r>
          </a:p>
          <a:p>
            <a:pPr algn="r" eaLnBrk="1" hangingPunct="1">
              <a:buFontTx/>
              <a:buNone/>
            </a:pPr>
            <a:r>
              <a:rPr lang="ar-SA" sz="2600" dirty="0" smtClean="0"/>
              <a:t>2-سريع الانحلال في السوائل </a:t>
            </a:r>
            <a:r>
              <a:rPr lang="ar-SA" sz="2600" dirty="0" err="1" smtClean="0"/>
              <a:t>الفيزيولوجية</a:t>
            </a:r>
            <a:r>
              <a:rPr lang="ar-SA" sz="2600" dirty="0" smtClean="0"/>
              <a:t> عند درجة حرارة الجسم.</a:t>
            </a:r>
          </a:p>
          <a:p>
            <a:pPr algn="r" eaLnBrk="1" hangingPunct="1">
              <a:buFontTx/>
              <a:buNone/>
            </a:pPr>
            <a:r>
              <a:rPr lang="ar-SY" sz="2600" dirty="0" smtClean="0"/>
              <a:t>3- يعطي سائلا عند التسخين </a:t>
            </a:r>
            <a:r>
              <a:rPr lang="ar-SY" sz="2600" dirty="0" err="1" smtClean="0"/>
              <a:t>و</a:t>
            </a:r>
            <a:r>
              <a:rPr lang="ar-SY" sz="2600" dirty="0" smtClean="0"/>
              <a:t> </a:t>
            </a:r>
            <a:r>
              <a:rPr lang="ar-SY" sz="2600" dirty="0" err="1" smtClean="0"/>
              <a:t>يتهلم</a:t>
            </a:r>
            <a:r>
              <a:rPr lang="ar-SY" sz="2600" dirty="0" smtClean="0"/>
              <a:t> عند انخفاض درجة الحرارة</a:t>
            </a:r>
          </a:p>
          <a:p>
            <a:pPr algn="r" eaLnBrk="1" hangingPunct="1">
              <a:buFontTx/>
              <a:buNone/>
            </a:pPr>
            <a:r>
              <a:rPr lang="ar-SY" sz="2600" dirty="0" smtClean="0"/>
              <a:t>4</a:t>
            </a:r>
            <a:r>
              <a:rPr lang="ar-SA" sz="2600" dirty="0" smtClean="0"/>
              <a:t>-مادة جيدة لتشكيل الأفلام حيث يعطي أفلام مرنة.</a:t>
            </a:r>
          </a:p>
          <a:p>
            <a:pPr algn="r" eaLnBrk="1" hangingPunct="1">
              <a:buFontTx/>
              <a:buNone/>
            </a:pPr>
            <a:r>
              <a:rPr lang="ar-SA" sz="2600" dirty="0" err="1" smtClean="0"/>
              <a:t>ان</a:t>
            </a:r>
            <a:r>
              <a:rPr lang="ar-SA" sz="2600" dirty="0" smtClean="0"/>
              <a:t> </a:t>
            </a:r>
            <a:r>
              <a:rPr lang="ar-SA" sz="2600" dirty="0" err="1" smtClean="0"/>
              <a:t>الجيلاتين</a:t>
            </a:r>
            <a:r>
              <a:rPr lang="ar-SA" sz="2600" dirty="0" smtClean="0"/>
              <a:t> هو مادة ذات منشأ طبيعي تحضر بواسطة </a:t>
            </a:r>
            <a:r>
              <a:rPr lang="ar-SY" sz="2600" dirty="0" err="1" smtClean="0"/>
              <a:t>حلمهة</a:t>
            </a:r>
            <a:r>
              <a:rPr lang="ar-SY" sz="2600" dirty="0" smtClean="0"/>
              <a:t> </a:t>
            </a:r>
            <a:r>
              <a:rPr lang="ar-SA" sz="2600" dirty="0" smtClean="0"/>
              <a:t>الكولاجين </a:t>
            </a:r>
            <a:r>
              <a:rPr lang="ar-SA" sz="2600" dirty="0" err="1" smtClean="0"/>
              <a:t>و</a:t>
            </a:r>
            <a:r>
              <a:rPr lang="ar-SA" sz="2600" dirty="0" smtClean="0"/>
              <a:t> هو المكون </a:t>
            </a:r>
            <a:r>
              <a:rPr lang="ar-SA" sz="2600" dirty="0" err="1" smtClean="0"/>
              <a:t>البروتيني</a:t>
            </a:r>
            <a:r>
              <a:rPr lang="ar-SA" sz="2600" dirty="0" smtClean="0"/>
              <a:t> الرئيسي للأنسجة الرابطة (جلود الحيوانات و عظامها).</a:t>
            </a:r>
          </a:p>
          <a:p>
            <a:pPr algn="r" eaLnBrk="1" hangingPunct="1">
              <a:buFontTx/>
              <a:buNone/>
            </a:pPr>
            <a:r>
              <a:rPr lang="ar-SA" sz="2600" dirty="0" smtClean="0"/>
              <a:t>: </a:t>
            </a:r>
            <a:r>
              <a:rPr lang="ar-SY" sz="2600" dirty="0" err="1" smtClean="0"/>
              <a:t>حلمهة</a:t>
            </a:r>
            <a:r>
              <a:rPr lang="ar-SY" sz="2600" dirty="0" smtClean="0"/>
              <a:t> </a:t>
            </a:r>
            <a:r>
              <a:rPr lang="ar-SA" sz="2600" dirty="0" err="1" smtClean="0"/>
              <a:t>حامضية</a:t>
            </a:r>
            <a:r>
              <a:rPr lang="ar-SY" sz="2600" dirty="0" smtClean="0"/>
              <a:t> (نقطة التعادل الكهربائي 7-9)</a:t>
            </a:r>
            <a:r>
              <a:rPr lang="ar-SA" sz="2600" dirty="0" smtClean="0"/>
              <a:t>.</a:t>
            </a:r>
            <a:r>
              <a:rPr lang="en-US" sz="2600" dirty="0" smtClean="0"/>
              <a:t>A </a:t>
            </a:r>
            <a:r>
              <a:rPr lang="ar-SA" sz="2600" dirty="0" smtClean="0"/>
              <a:t>نمط </a:t>
            </a:r>
          </a:p>
          <a:p>
            <a:pPr algn="r" eaLnBrk="1" hangingPunct="1">
              <a:buFontTx/>
              <a:buNone/>
            </a:pPr>
            <a:r>
              <a:rPr lang="ar-SA" sz="2600" dirty="0" smtClean="0"/>
              <a:t>: </a:t>
            </a:r>
            <a:r>
              <a:rPr lang="ar-SY" sz="2600" dirty="0" err="1" smtClean="0"/>
              <a:t>حلمهة</a:t>
            </a:r>
            <a:r>
              <a:rPr lang="ar-SY" sz="2600" dirty="0" smtClean="0"/>
              <a:t> </a:t>
            </a:r>
            <a:r>
              <a:rPr lang="ar-SA" sz="2600" dirty="0" smtClean="0"/>
              <a:t>قلوية</a:t>
            </a:r>
            <a:r>
              <a:rPr lang="ar-SY" sz="2600" dirty="0" smtClean="0"/>
              <a:t> (نقطة التعادل الكهربائي 4.7-5.3</a:t>
            </a:r>
            <a:r>
              <a:rPr lang="ar-SA" sz="2600" dirty="0" smtClean="0"/>
              <a:t>. </a:t>
            </a:r>
            <a:r>
              <a:rPr lang="en-US" sz="2600" dirty="0" smtClean="0"/>
              <a:t>B </a:t>
            </a:r>
            <a:r>
              <a:rPr lang="ar-SA" sz="2600" dirty="0" smtClean="0"/>
              <a:t>نمط </a:t>
            </a:r>
          </a:p>
          <a:p>
            <a:pPr algn="r" eaLnBrk="1" hangingPunct="1">
              <a:buFontTx/>
              <a:buNone/>
            </a:pPr>
            <a:r>
              <a:rPr lang="ar-SA" sz="2600" dirty="0" smtClean="0"/>
              <a:t>من أهم خصائص </a:t>
            </a:r>
            <a:r>
              <a:rPr lang="ar-SA" sz="2600" dirty="0" err="1" smtClean="0"/>
              <a:t>الجيلاتين</a:t>
            </a:r>
            <a:r>
              <a:rPr lang="ar-SA" sz="2600" dirty="0" smtClean="0"/>
              <a:t> الهامة بالنسبة لصناعة المحافظ هي اللزوجة </a:t>
            </a:r>
            <a:r>
              <a:rPr lang="ar-SA" sz="2600" dirty="0" err="1" smtClean="0"/>
              <a:t>و</a:t>
            </a:r>
            <a:r>
              <a:rPr lang="ar-SA" sz="2600" dirty="0" smtClean="0"/>
              <a:t> قوة </a:t>
            </a:r>
            <a:r>
              <a:rPr lang="ar-SA" sz="2600" dirty="0" err="1" smtClean="0"/>
              <a:t>بلووم</a:t>
            </a:r>
            <a:r>
              <a:rPr lang="ar-SA" sz="2600" dirty="0" smtClean="0"/>
              <a:t>.</a:t>
            </a:r>
          </a:p>
          <a:p>
            <a:pPr algn="r" eaLnBrk="1" hangingPunct="1">
              <a:buFontTx/>
              <a:buNone/>
            </a:pPr>
            <a:r>
              <a:rPr lang="ar-SA" sz="2600" dirty="0" smtClean="0"/>
              <a:t>محافظ صلبة : قوة بلووم 200-250 غ.</a:t>
            </a:r>
          </a:p>
          <a:p>
            <a:pPr algn="r" eaLnBrk="1" hangingPunct="1">
              <a:buFontTx/>
              <a:buNone/>
            </a:pPr>
            <a:r>
              <a:rPr lang="ar-SA" sz="2600" dirty="0" smtClean="0"/>
              <a:t>محافظ لينة: قوة </a:t>
            </a:r>
            <a:r>
              <a:rPr lang="ar-SA" sz="2600" dirty="0" err="1" smtClean="0"/>
              <a:t>بلووم</a:t>
            </a:r>
            <a:r>
              <a:rPr lang="ar-SA" sz="2600" dirty="0" smtClean="0"/>
              <a:t> 150 </a:t>
            </a:r>
            <a:r>
              <a:rPr lang="ar-SA" sz="2600" dirty="0" err="1" smtClean="0"/>
              <a:t>غ</a:t>
            </a:r>
            <a:r>
              <a:rPr lang="ar-SA" sz="2600" dirty="0" smtClean="0"/>
              <a:t>.</a:t>
            </a:r>
          </a:p>
          <a:p>
            <a:pPr algn="r" eaLnBrk="1" hangingPunct="1">
              <a:buFontTx/>
              <a:buNone/>
            </a:pPr>
            <a:r>
              <a:rPr lang="ar-SA" sz="2600" dirty="0" smtClean="0"/>
              <a:t>-الملونات: </a:t>
            </a:r>
            <a:r>
              <a:rPr lang="ar-SA" sz="2600" dirty="0" err="1" smtClean="0"/>
              <a:t>و</a:t>
            </a:r>
            <a:r>
              <a:rPr lang="ar-SA" sz="2600" dirty="0" smtClean="0"/>
              <a:t> تقسم </a:t>
            </a:r>
            <a:r>
              <a:rPr lang="ar-SA" sz="2600" dirty="0" err="1" smtClean="0"/>
              <a:t>الى</a:t>
            </a:r>
            <a:r>
              <a:rPr lang="ar-SA" sz="2600" dirty="0" smtClean="0"/>
              <a:t> ملونات </a:t>
            </a:r>
            <a:r>
              <a:rPr lang="ar-SA" sz="2600" dirty="0" err="1" smtClean="0"/>
              <a:t>ذوابة</a:t>
            </a:r>
            <a:r>
              <a:rPr lang="ar-SA" sz="2600" dirty="0" smtClean="0"/>
              <a:t> بالماء </a:t>
            </a:r>
            <a:r>
              <a:rPr lang="ar-SA" sz="2600" dirty="0" err="1" smtClean="0"/>
              <a:t>و</a:t>
            </a:r>
            <a:r>
              <a:rPr lang="ar-SA" sz="2600" dirty="0" smtClean="0"/>
              <a:t> أصبغة لا </a:t>
            </a:r>
            <a:r>
              <a:rPr lang="ar-SA" sz="2600" dirty="0" err="1" smtClean="0"/>
              <a:t>ذوابة</a:t>
            </a:r>
            <a:r>
              <a:rPr lang="ar-SA" sz="2600" dirty="0" smtClean="0"/>
              <a:t>.</a:t>
            </a:r>
          </a:p>
          <a:p>
            <a:pPr algn="r" eaLnBrk="1" hangingPunct="1">
              <a:buFontTx/>
              <a:buNone/>
            </a:pPr>
            <a:r>
              <a:rPr lang="ar-SA" sz="2600" dirty="0" smtClean="0"/>
              <a:t>الملونات </a:t>
            </a:r>
            <a:r>
              <a:rPr lang="ar-SA" sz="2600" dirty="0" err="1" smtClean="0"/>
              <a:t>الذوابة</a:t>
            </a:r>
            <a:r>
              <a:rPr lang="ar-SA" sz="2600" dirty="0" smtClean="0"/>
              <a:t>: ملونات </a:t>
            </a:r>
            <a:r>
              <a:rPr lang="ar-SA" sz="2600" dirty="0" err="1" smtClean="0"/>
              <a:t>الأزو</a:t>
            </a:r>
            <a:r>
              <a:rPr lang="ar-SA" sz="2600" dirty="0" smtClean="0"/>
              <a:t> و ملونات </a:t>
            </a:r>
            <a:r>
              <a:rPr lang="ar-SA" sz="2600" dirty="0" err="1" smtClean="0"/>
              <a:t>اللاأزو</a:t>
            </a:r>
            <a:r>
              <a:rPr lang="ar-SA" sz="2600" dirty="0" smtClean="0"/>
              <a:t> و أهمها </a:t>
            </a:r>
            <a:r>
              <a:rPr lang="ar-SA" sz="2600" dirty="0" err="1" smtClean="0"/>
              <a:t>الاريتروزين</a:t>
            </a:r>
            <a:r>
              <a:rPr lang="ar-SA" sz="2600" dirty="0" smtClean="0"/>
              <a:t>، </a:t>
            </a:r>
            <a:r>
              <a:rPr lang="ar-SA" sz="2600" dirty="0" err="1" smtClean="0"/>
              <a:t>أنديغو</a:t>
            </a:r>
            <a:r>
              <a:rPr lang="ar-SA" sz="2600" dirty="0" smtClean="0"/>
              <a:t> </a:t>
            </a:r>
            <a:r>
              <a:rPr lang="ar-SA" sz="2600" dirty="0" err="1" smtClean="0"/>
              <a:t>كارمين</a:t>
            </a:r>
            <a:r>
              <a:rPr lang="ar-SA" sz="2600" dirty="0" smtClean="0"/>
              <a:t> و اصفر </a:t>
            </a:r>
            <a:r>
              <a:rPr lang="ar-SA" sz="2600" dirty="0" err="1" smtClean="0"/>
              <a:t>الكينولين</a:t>
            </a:r>
            <a:r>
              <a:rPr lang="ar-SA" sz="2600" dirty="0" smtClean="0"/>
              <a:t>.</a:t>
            </a:r>
          </a:p>
          <a:p>
            <a:pPr algn="r" eaLnBrk="1" hangingPunct="1">
              <a:buFontTx/>
              <a:buNone/>
            </a:pPr>
            <a:r>
              <a:rPr lang="ar-SA" sz="2600" dirty="0" err="1" smtClean="0"/>
              <a:t>الأصبغة</a:t>
            </a:r>
            <a:r>
              <a:rPr lang="ar-SA" sz="2600" dirty="0" smtClean="0"/>
              <a:t> الغير منحلة: ثنائي أكسيد الحديد </a:t>
            </a:r>
            <a:r>
              <a:rPr lang="ar-SA" sz="2600" dirty="0" err="1" smtClean="0"/>
              <a:t>و</a:t>
            </a:r>
            <a:r>
              <a:rPr lang="ar-SA" sz="2600" dirty="0" smtClean="0"/>
              <a:t> ثنائي أكسيد </a:t>
            </a:r>
            <a:r>
              <a:rPr lang="ar-SA" sz="2600" dirty="0" err="1" smtClean="0"/>
              <a:t>التيتانيوم</a:t>
            </a:r>
            <a:r>
              <a:rPr lang="ar-SA" sz="2600" dirty="0" smtClean="0"/>
              <a:t>.</a:t>
            </a:r>
          </a:p>
          <a:p>
            <a:pPr algn="r" eaLnBrk="1" hangingPunct="1">
              <a:buFontTx/>
              <a:buNone/>
            </a:pPr>
            <a:endParaRPr lang="ar-SA" sz="2600" dirty="0" smtClean="0"/>
          </a:p>
          <a:p>
            <a:pPr algn="r" eaLnBrk="1" hangingPunct="1">
              <a:buFontTx/>
              <a:buNone/>
            </a:pPr>
            <a:r>
              <a:rPr lang="ar-SA" sz="2600" dirty="0" smtClean="0"/>
              <a:t>-مواد مساعدة: مثل </a:t>
            </a:r>
            <a:r>
              <a:rPr lang="ar-SA" sz="2600" dirty="0" err="1" smtClean="0"/>
              <a:t>لوريل</a:t>
            </a:r>
            <a:r>
              <a:rPr lang="ar-SA" sz="2600" dirty="0" smtClean="0"/>
              <a:t> </a:t>
            </a:r>
            <a:r>
              <a:rPr lang="ar-SA" sz="2600" dirty="0" err="1" smtClean="0"/>
              <a:t>سلفات</a:t>
            </a:r>
            <a:r>
              <a:rPr lang="ar-SA" sz="2600" dirty="0" smtClean="0"/>
              <a:t> الصوديوم.</a:t>
            </a:r>
          </a:p>
          <a:p>
            <a:pPr algn="r" eaLnBrk="1" hangingPunct="1">
              <a:buFontTx/>
              <a:buNone/>
            </a:pPr>
            <a:r>
              <a:rPr lang="ar-SA" sz="2600" dirty="0" smtClean="0"/>
              <a:t>- مواد حافظة.</a:t>
            </a:r>
            <a:endParaRPr lang="en-US" sz="2600"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endParaRPr lang="ar-SY" smtClean="0"/>
          </a:p>
        </p:txBody>
      </p:sp>
      <p:sp>
        <p:nvSpPr>
          <p:cNvPr id="51203" name="Rectangle 3"/>
          <p:cNvSpPr>
            <a:spLocks noGrp="1" noChangeArrowheads="1"/>
          </p:cNvSpPr>
          <p:nvPr>
            <p:ph type="body" idx="1"/>
          </p:nvPr>
        </p:nvSpPr>
        <p:spPr>
          <a:xfrm>
            <a:off x="304800" y="228600"/>
            <a:ext cx="8229600" cy="4525963"/>
          </a:xfrm>
        </p:spPr>
        <p:txBody>
          <a:bodyPr/>
          <a:lstStyle/>
          <a:p>
            <a:pPr algn="r" eaLnBrk="1" hangingPunct="1">
              <a:lnSpc>
                <a:spcPct val="80000"/>
              </a:lnSpc>
              <a:buFontTx/>
              <a:buNone/>
            </a:pPr>
            <a:r>
              <a:rPr lang="en-US" sz="2000" dirty="0" smtClean="0"/>
              <a:t> </a:t>
            </a:r>
            <a:r>
              <a:rPr lang="ar-SA" b="1" dirty="0" smtClean="0">
                <a:solidFill>
                  <a:schemeClr val="accent2"/>
                </a:solidFill>
              </a:rPr>
              <a:t>الفحوص المطبقة</a:t>
            </a:r>
          </a:p>
          <a:p>
            <a:pPr algn="r" eaLnBrk="1" hangingPunct="1">
              <a:lnSpc>
                <a:spcPct val="80000"/>
              </a:lnSpc>
              <a:buFontTx/>
              <a:buNone/>
            </a:pPr>
            <a:r>
              <a:rPr lang="ar-SA" sz="2000" dirty="0" smtClean="0"/>
              <a:t>1- أثناء التصنيع:</a:t>
            </a:r>
          </a:p>
          <a:p>
            <a:pPr algn="r" eaLnBrk="1" hangingPunct="1">
              <a:lnSpc>
                <a:spcPct val="80000"/>
              </a:lnSpc>
              <a:buFontTx/>
              <a:buNone/>
            </a:pPr>
            <a:r>
              <a:rPr lang="ar-SA" sz="2000" dirty="0" smtClean="0"/>
              <a:t>- سماكة شرائط </a:t>
            </a:r>
            <a:r>
              <a:rPr lang="ar-SA" sz="2000" dirty="0" err="1" smtClean="0"/>
              <a:t>الجيلاتين</a:t>
            </a:r>
            <a:r>
              <a:rPr lang="ar-SA" sz="2000" dirty="0" smtClean="0"/>
              <a:t>.</a:t>
            </a:r>
          </a:p>
          <a:p>
            <a:pPr algn="r" eaLnBrk="1" hangingPunct="1">
              <a:lnSpc>
                <a:spcPct val="80000"/>
              </a:lnSpc>
              <a:buFontTx/>
              <a:buNone/>
            </a:pPr>
            <a:r>
              <a:rPr lang="ar-SA" sz="2000" dirty="0" smtClean="0"/>
              <a:t>- وزن التعبئة ووزن القشرة.</a:t>
            </a:r>
          </a:p>
          <a:p>
            <a:pPr algn="r" eaLnBrk="1" hangingPunct="1">
              <a:lnSpc>
                <a:spcPct val="80000"/>
              </a:lnSpc>
              <a:buFontTx/>
              <a:buNone/>
            </a:pPr>
            <a:r>
              <a:rPr lang="ar-SA" sz="2000" dirty="0" smtClean="0"/>
              <a:t>-رطوبة القشرة </a:t>
            </a:r>
            <a:r>
              <a:rPr lang="ar-SA" sz="2000" dirty="0" err="1" smtClean="0"/>
              <a:t>و</a:t>
            </a:r>
            <a:r>
              <a:rPr lang="ar-SA" sz="2000" dirty="0" smtClean="0"/>
              <a:t> </a:t>
            </a:r>
            <a:r>
              <a:rPr lang="ar-SA" sz="2000" dirty="0" err="1" smtClean="0"/>
              <a:t>قساوة</a:t>
            </a:r>
            <a:r>
              <a:rPr lang="ar-SA" sz="2000" dirty="0" smtClean="0"/>
              <a:t> المحافظ بعد التجفيف.</a:t>
            </a:r>
          </a:p>
          <a:p>
            <a:pPr algn="r" eaLnBrk="1" hangingPunct="1">
              <a:lnSpc>
                <a:spcPct val="80000"/>
              </a:lnSpc>
              <a:buFontTx/>
              <a:buNone/>
            </a:pPr>
            <a:endParaRPr lang="ar-SA" sz="2000" dirty="0" smtClean="0"/>
          </a:p>
          <a:p>
            <a:pPr algn="r" eaLnBrk="1" hangingPunct="1">
              <a:lnSpc>
                <a:spcPct val="80000"/>
              </a:lnSpc>
              <a:buFontTx/>
              <a:buNone/>
            </a:pPr>
            <a:r>
              <a:rPr lang="ar-SA" sz="2000" dirty="0" smtClean="0"/>
              <a:t>2-على المنتج النهائي:</a:t>
            </a:r>
          </a:p>
          <a:p>
            <a:pPr algn="r" eaLnBrk="1" hangingPunct="1">
              <a:lnSpc>
                <a:spcPct val="80000"/>
              </a:lnSpc>
              <a:buFontTx/>
              <a:buNone/>
            </a:pPr>
            <a:r>
              <a:rPr lang="ar-SA" sz="2000" dirty="0" smtClean="0"/>
              <a:t>- المظهر.</a:t>
            </a:r>
          </a:p>
          <a:p>
            <a:pPr algn="r" eaLnBrk="1" hangingPunct="1">
              <a:lnSpc>
                <a:spcPct val="80000"/>
              </a:lnSpc>
              <a:buFontTx/>
              <a:buNone/>
            </a:pPr>
            <a:r>
              <a:rPr lang="ar-SA" sz="2000" dirty="0" smtClean="0"/>
              <a:t>-فحص التحرر في الزجاج.</a:t>
            </a:r>
          </a:p>
          <a:p>
            <a:pPr algn="r" eaLnBrk="1" hangingPunct="1">
              <a:lnSpc>
                <a:spcPct val="80000"/>
              </a:lnSpc>
              <a:buFontTx/>
              <a:buNone/>
            </a:pPr>
            <a:r>
              <a:rPr lang="ar-SA" sz="2000" dirty="0" smtClean="0"/>
              <a:t>-كمية المادة الفعالة.</a:t>
            </a:r>
          </a:p>
          <a:p>
            <a:pPr algn="r" eaLnBrk="1" hangingPunct="1">
              <a:lnSpc>
                <a:spcPct val="80000"/>
              </a:lnSpc>
              <a:buFontTx/>
              <a:buNone/>
            </a:pPr>
            <a:r>
              <a:rPr lang="ar-SA" sz="2000" dirty="0" smtClean="0"/>
              <a:t>-تجانس الوزن</a:t>
            </a:r>
            <a:r>
              <a:rPr lang="ar-SY" sz="2000" dirty="0" smtClean="0"/>
              <a:t> و المحتوى</a:t>
            </a:r>
            <a:r>
              <a:rPr lang="ar-SA" sz="2000" dirty="0" smtClean="0"/>
              <a:t>.</a:t>
            </a:r>
          </a:p>
          <a:p>
            <a:pPr algn="r" eaLnBrk="1" hangingPunct="1">
              <a:lnSpc>
                <a:spcPct val="80000"/>
              </a:lnSpc>
              <a:buFontTx/>
              <a:buNone/>
            </a:pPr>
            <a:r>
              <a:rPr lang="ar-SA" sz="2000" dirty="0" smtClean="0"/>
              <a:t>-الفحص الجرثومي.</a:t>
            </a:r>
            <a:endParaRPr lang="en-US" sz="2000" dirty="0"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rrowheads="1"/>
          </p:cNvSpPr>
          <p:nvPr>
            <p:ph type="title" idx="4294967295"/>
          </p:nvPr>
        </p:nvSpPr>
        <p:spPr>
          <a:noFill/>
        </p:spPr>
        <p:txBody>
          <a:bodyPr/>
          <a:lstStyle/>
          <a:p>
            <a:pPr eaLnBrk="1" hangingPunct="1"/>
            <a:r>
              <a:rPr lang="ar-SA" smtClean="0">
                <a:solidFill>
                  <a:srgbClr val="FF66CC"/>
                </a:solidFill>
              </a:rPr>
              <a:t>المتطلبات الدستورية للكبسولات</a:t>
            </a:r>
            <a:r>
              <a:rPr lang="en-US" smtClean="0"/>
              <a:t> </a:t>
            </a:r>
          </a:p>
        </p:txBody>
      </p:sp>
      <p:pic>
        <p:nvPicPr>
          <p:cNvPr id="52227" name="Picture 7" descr="PSG-152-production_small"/>
          <p:cNvPicPr>
            <a:picLocks noGrp="1" noChangeAspect="1" noChangeArrowheads="1"/>
          </p:cNvPicPr>
          <p:nvPr>
            <p:ph sz="quarter" idx="4294967295"/>
          </p:nvPr>
        </p:nvPicPr>
        <p:blipFill>
          <a:blip r:embed="rId2" cstate="print"/>
          <a:srcRect/>
          <a:stretch>
            <a:fillRect/>
          </a:stretch>
        </p:blipFill>
        <p:spPr>
          <a:xfrm>
            <a:off x="684213" y="2205038"/>
            <a:ext cx="3743325" cy="3168650"/>
          </a:xfrm>
        </p:spPr>
      </p:pic>
      <p:sp>
        <p:nvSpPr>
          <p:cNvPr id="52228" name="Rectangle 3"/>
          <p:cNvSpPr>
            <a:spLocks noGrp="1" noChangeArrowheads="1"/>
          </p:cNvSpPr>
          <p:nvPr>
            <p:ph type="body" sz="half" idx="4294967295"/>
          </p:nvPr>
        </p:nvSpPr>
        <p:spPr>
          <a:xfrm>
            <a:off x="4648200" y="1600200"/>
            <a:ext cx="4038600" cy="4525963"/>
          </a:xfrm>
          <a:noFill/>
        </p:spPr>
        <p:txBody>
          <a:bodyPr/>
          <a:lstStyle/>
          <a:p>
            <a:pPr eaLnBrk="1" hangingPunct="1">
              <a:buFontTx/>
              <a:buNone/>
            </a:pPr>
            <a:r>
              <a:rPr lang="ar-SA" sz="2800" smtClean="0">
                <a:solidFill>
                  <a:srgbClr val="74F2E3"/>
                </a:solidFill>
              </a:rPr>
              <a:t>1- اختبار المظهر الخارجي</a:t>
            </a:r>
            <a:r>
              <a:rPr lang="en-US" sz="2800" smtClean="0"/>
              <a:t> </a:t>
            </a:r>
          </a:p>
        </p:txBody>
      </p:sp>
      <p:pic>
        <p:nvPicPr>
          <p:cNvPr id="52229" name="Picture 8" descr="http://www.fujicapsule.com/english/system/rotary/image/image5.jpg"/>
          <p:cNvPicPr>
            <a:picLocks noGrp="1" noChangeAspect="1" noChangeArrowheads="1"/>
          </p:cNvPicPr>
          <p:nvPr>
            <p:ph sz="quarter" idx="4294967295"/>
          </p:nvPr>
        </p:nvPicPr>
        <p:blipFill>
          <a:blip r:embed="rId3" r:link="rId4" cstate="print"/>
          <a:srcRect/>
          <a:stretch>
            <a:fillRect/>
          </a:stretch>
        </p:blipFill>
        <p:spPr>
          <a:xfrm>
            <a:off x="4787900" y="3141663"/>
            <a:ext cx="3313113" cy="2303462"/>
          </a:xfr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rrowheads="1"/>
          </p:cNvSpPr>
          <p:nvPr>
            <p:ph type="title" idx="4294967295"/>
          </p:nvPr>
        </p:nvSpPr>
        <p:spPr>
          <a:noFill/>
        </p:spPr>
        <p:txBody>
          <a:bodyPr/>
          <a:lstStyle/>
          <a:p>
            <a:pPr eaLnBrk="1" hangingPunct="1"/>
            <a:r>
              <a:rPr lang="ar-SA" smtClean="0">
                <a:solidFill>
                  <a:srgbClr val="FF66CC"/>
                </a:solidFill>
              </a:rPr>
              <a:t>المتطلبات الدستورية للكبسولات</a:t>
            </a:r>
            <a:endParaRPr lang="en-US" smtClean="0">
              <a:solidFill>
                <a:srgbClr val="FF66CC"/>
              </a:solidFill>
            </a:endParaRPr>
          </a:p>
        </p:txBody>
      </p:sp>
      <p:pic>
        <p:nvPicPr>
          <p:cNvPr id="53251" name="صورة 589"/>
          <p:cNvPicPr>
            <a:picLocks noGrp="1" noChangeAspect="1" noChangeArrowheads="1"/>
          </p:cNvPicPr>
          <p:nvPr>
            <p:ph sz="quarter" idx="4294967295"/>
          </p:nvPr>
        </p:nvPicPr>
        <p:blipFill>
          <a:blip r:embed="rId2" cstate="print"/>
          <a:srcRect/>
          <a:stretch>
            <a:fillRect/>
          </a:stretch>
        </p:blipFill>
        <p:spPr>
          <a:xfrm>
            <a:off x="395288" y="2492375"/>
            <a:ext cx="3995737" cy="3384550"/>
          </a:xfrm>
          <a:noFill/>
        </p:spPr>
      </p:pic>
      <p:sp>
        <p:nvSpPr>
          <p:cNvPr id="53252" name="Rectangle 3"/>
          <p:cNvSpPr>
            <a:spLocks noGrp="1" noChangeArrowheads="1"/>
          </p:cNvSpPr>
          <p:nvPr>
            <p:ph type="body" sz="half" idx="4294967295"/>
          </p:nvPr>
        </p:nvSpPr>
        <p:spPr>
          <a:xfrm>
            <a:off x="4648200" y="1600200"/>
            <a:ext cx="4038600" cy="4525963"/>
          </a:xfrm>
          <a:noFill/>
        </p:spPr>
        <p:txBody>
          <a:bodyPr/>
          <a:lstStyle/>
          <a:p>
            <a:pPr eaLnBrk="1" hangingPunct="1">
              <a:buFontTx/>
              <a:buNone/>
            </a:pPr>
            <a:r>
              <a:rPr lang="ar-SA" sz="2800" smtClean="0">
                <a:solidFill>
                  <a:srgbClr val="74F2E3"/>
                </a:solidFill>
              </a:rPr>
              <a:t>2- اختبار تفتت الكبسولات وانحلالها:</a:t>
            </a:r>
            <a:r>
              <a:rPr lang="en-US" sz="2800" smtClean="0">
                <a:solidFill>
                  <a:srgbClr val="74F2E3"/>
                </a:solidFill>
              </a:rPr>
              <a:t> </a:t>
            </a:r>
          </a:p>
        </p:txBody>
      </p:sp>
      <p:pic>
        <p:nvPicPr>
          <p:cNvPr id="53253" name="Picture 6" descr="untitled"/>
          <p:cNvPicPr>
            <a:picLocks noGrp="1" noChangeAspect="1" noChangeArrowheads="1"/>
          </p:cNvPicPr>
          <p:nvPr>
            <p:ph sz="quarter" idx="4294967295"/>
          </p:nvPr>
        </p:nvPicPr>
        <p:blipFill>
          <a:blip r:embed="rId3" cstate="print"/>
          <a:srcRect/>
          <a:stretch>
            <a:fillRect/>
          </a:stretch>
        </p:blipFill>
        <p:spPr>
          <a:xfrm>
            <a:off x="4572000" y="2565400"/>
            <a:ext cx="3960813" cy="338455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endParaRPr lang="ar-SY" smtClean="0"/>
          </a:p>
        </p:txBody>
      </p:sp>
      <p:sp>
        <p:nvSpPr>
          <p:cNvPr id="15363" name="Rectangle 3"/>
          <p:cNvSpPr>
            <a:spLocks noGrp="1" noChangeArrowheads="1"/>
          </p:cNvSpPr>
          <p:nvPr>
            <p:ph type="body" idx="1"/>
          </p:nvPr>
        </p:nvSpPr>
        <p:spPr>
          <a:xfrm>
            <a:off x="304800" y="381000"/>
            <a:ext cx="8229600" cy="4525963"/>
          </a:xfrm>
        </p:spPr>
        <p:txBody>
          <a:bodyPr/>
          <a:lstStyle/>
          <a:p>
            <a:pPr algn="ctr" eaLnBrk="1" hangingPunct="1">
              <a:buFontTx/>
              <a:buNone/>
            </a:pPr>
            <a:r>
              <a:rPr lang="ar-SA" sz="4000" b="1" smtClean="0">
                <a:solidFill>
                  <a:srgbClr val="FF0000"/>
                </a:solidFill>
              </a:rPr>
              <a:t>تصنيع المحافظ القاسية</a:t>
            </a:r>
          </a:p>
          <a:p>
            <a:pPr eaLnBrk="1" hangingPunct="1">
              <a:buFontTx/>
              <a:buNone/>
            </a:pPr>
            <a:endParaRPr lang="en-US" smtClean="0"/>
          </a:p>
        </p:txBody>
      </p:sp>
      <p:pic>
        <p:nvPicPr>
          <p:cNvPr id="15364" name="Picture 4"/>
          <p:cNvPicPr>
            <a:picLocks noChangeAspect="1" noChangeArrowheads="1"/>
          </p:cNvPicPr>
          <p:nvPr/>
        </p:nvPicPr>
        <p:blipFill>
          <a:blip r:embed="rId2" cstate="print"/>
          <a:srcRect/>
          <a:stretch>
            <a:fillRect/>
          </a:stretch>
        </p:blipFill>
        <p:spPr bwMode="auto">
          <a:xfrm>
            <a:off x="1600200" y="1143000"/>
            <a:ext cx="6453188" cy="5267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endParaRPr lang="ar-SY" smtClean="0"/>
          </a:p>
        </p:txBody>
      </p:sp>
      <p:sp>
        <p:nvSpPr>
          <p:cNvPr id="16387" name="Rectangle 3"/>
          <p:cNvSpPr>
            <a:spLocks noGrp="1" noChangeArrowheads="1"/>
          </p:cNvSpPr>
          <p:nvPr>
            <p:ph type="body" sz="half" idx="1"/>
          </p:nvPr>
        </p:nvSpPr>
        <p:spPr>
          <a:xfrm>
            <a:off x="323528" y="1988840"/>
            <a:ext cx="4186238" cy="4525963"/>
          </a:xfrm>
        </p:spPr>
        <p:txBody>
          <a:bodyPr/>
          <a:lstStyle/>
          <a:p>
            <a:pPr>
              <a:buNone/>
            </a:pPr>
            <a:r>
              <a:rPr lang="ar-SA" sz="2800" dirty="0" smtClean="0"/>
              <a:t>.</a:t>
            </a:r>
            <a:r>
              <a:rPr lang="ar-SY" sz="2800" dirty="0" smtClean="0"/>
              <a:t> حالما يتم استلام المواد الأولية بعد تحريرها من مخبر الرقابة يتم مزج </a:t>
            </a:r>
            <a:r>
              <a:rPr lang="ar-SY" sz="2800" dirty="0" err="1" smtClean="0"/>
              <a:t>الجيلاتين</a:t>
            </a:r>
            <a:r>
              <a:rPr lang="ar-SY" sz="2800" dirty="0" smtClean="0"/>
              <a:t> و الماء الساخن منزوع </a:t>
            </a:r>
            <a:r>
              <a:rPr lang="ar-SY" sz="2800" dirty="0" err="1" smtClean="0"/>
              <a:t>الشوارد</a:t>
            </a:r>
            <a:r>
              <a:rPr lang="ar-SY" sz="2800" dirty="0" smtClean="0"/>
              <a:t> في وعاء من </a:t>
            </a:r>
            <a:r>
              <a:rPr lang="ar-SY" sz="2800" dirty="0" err="1" smtClean="0"/>
              <a:t>الستانلس</a:t>
            </a:r>
            <a:r>
              <a:rPr lang="ar-SY" sz="2800" dirty="0" smtClean="0"/>
              <a:t> </a:t>
            </a:r>
            <a:r>
              <a:rPr lang="ar-SY" sz="2800" dirty="0" err="1" smtClean="0"/>
              <a:t>ستيل</a:t>
            </a:r>
            <a:r>
              <a:rPr lang="ar-SY" sz="2800" dirty="0" smtClean="0"/>
              <a:t> تحت ضغط </a:t>
            </a:r>
            <a:r>
              <a:rPr lang="en-US" sz="2800" dirty="0" smtClean="0"/>
              <a:t> </a:t>
            </a:r>
            <a:r>
              <a:rPr lang="ar-SY" sz="2800" dirty="0" smtClean="0"/>
              <a:t> منخفض بتركيز 35-40 %</a:t>
            </a:r>
            <a:endParaRPr lang="en-US" sz="2800" dirty="0" smtClean="0"/>
          </a:p>
          <a:p>
            <a:pPr eaLnBrk="1" hangingPunct="1">
              <a:buNone/>
            </a:pPr>
            <a:endParaRPr lang="en-US" sz="2800" dirty="0" smtClean="0"/>
          </a:p>
        </p:txBody>
      </p:sp>
      <p:pic>
        <p:nvPicPr>
          <p:cNvPr id="16388" name="Picture 4" descr="step1"/>
          <p:cNvPicPr>
            <a:picLocks noGrp="1" noChangeAspect="1" noChangeArrowheads="1"/>
          </p:cNvPicPr>
          <p:nvPr>
            <p:ph sz="half" idx="2"/>
          </p:nvPr>
        </p:nvPicPr>
        <p:blipFill>
          <a:blip r:embed="rId2" cstate="print"/>
          <a:srcRect/>
          <a:stretch>
            <a:fillRect/>
          </a:stretch>
        </p:blipFill>
        <p:spPr>
          <a:xfrm>
            <a:off x="4572000" y="981075"/>
            <a:ext cx="4211638" cy="5111750"/>
          </a:xfr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endParaRPr lang="ar-SY" smtClean="0"/>
          </a:p>
        </p:txBody>
      </p:sp>
      <p:sp>
        <p:nvSpPr>
          <p:cNvPr id="17411" name="Rectangle 3"/>
          <p:cNvSpPr>
            <a:spLocks noGrp="1" noChangeArrowheads="1"/>
          </p:cNvSpPr>
          <p:nvPr>
            <p:ph type="body" sz="half" idx="1"/>
          </p:nvPr>
        </p:nvSpPr>
        <p:spPr>
          <a:xfrm>
            <a:off x="457200" y="1600200"/>
            <a:ext cx="4033838" cy="4525963"/>
          </a:xfrm>
        </p:spPr>
        <p:txBody>
          <a:bodyPr/>
          <a:lstStyle/>
          <a:p>
            <a:pPr algn="r">
              <a:buNone/>
            </a:pPr>
            <a:r>
              <a:rPr lang="ar-SY" sz="2800" dirty="0" smtClean="0"/>
              <a:t>بعد تخزينه لفترة من الزمن ضمن خزانات خاصة يتم نقله إلى أوعية تغذية من </a:t>
            </a:r>
            <a:r>
              <a:rPr lang="ar-SY" sz="2800" dirty="0" err="1" smtClean="0"/>
              <a:t>الستانلس</a:t>
            </a:r>
            <a:r>
              <a:rPr lang="ar-SY" sz="2800" dirty="0" smtClean="0"/>
              <a:t> </a:t>
            </a:r>
            <a:r>
              <a:rPr lang="ar-SY" sz="2800" dirty="0" err="1" smtClean="0"/>
              <a:t>ستيل</a:t>
            </a:r>
            <a:endParaRPr lang="en-US" sz="2800" dirty="0" smtClean="0"/>
          </a:p>
          <a:p>
            <a:pPr eaLnBrk="1" hangingPunct="1">
              <a:buNone/>
            </a:pPr>
            <a:endParaRPr lang="en-US" sz="2800" dirty="0" smtClean="0"/>
          </a:p>
        </p:txBody>
      </p:sp>
      <p:pic>
        <p:nvPicPr>
          <p:cNvPr id="17412" name="Picture 4" descr="step2"/>
          <p:cNvPicPr>
            <a:picLocks noGrp="1" noChangeAspect="1" noChangeArrowheads="1"/>
          </p:cNvPicPr>
          <p:nvPr>
            <p:ph sz="half" idx="2"/>
          </p:nvPr>
        </p:nvPicPr>
        <p:blipFill>
          <a:blip r:embed="rId2" cstate="print"/>
          <a:srcRect/>
          <a:stretch>
            <a:fillRect/>
          </a:stretch>
        </p:blipFill>
        <p:spPr>
          <a:xfrm>
            <a:off x="4643438" y="1484313"/>
            <a:ext cx="3708400" cy="4767262"/>
          </a:xfr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endParaRPr lang="ar-SY" smtClean="0"/>
          </a:p>
        </p:txBody>
      </p:sp>
      <p:sp>
        <p:nvSpPr>
          <p:cNvPr id="18435" name="Rectangle 3"/>
          <p:cNvSpPr>
            <a:spLocks noGrp="1" noChangeArrowheads="1"/>
          </p:cNvSpPr>
          <p:nvPr>
            <p:ph type="body" sz="half" idx="1"/>
          </p:nvPr>
        </p:nvSpPr>
        <p:spPr>
          <a:xfrm>
            <a:off x="457200" y="1600200"/>
            <a:ext cx="4033838" cy="4525963"/>
          </a:xfrm>
        </p:spPr>
        <p:txBody>
          <a:bodyPr/>
          <a:lstStyle/>
          <a:p>
            <a:pPr algn="r">
              <a:lnSpc>
                <a:spcPct val="90000"/>
              </a:lnSpc>
              <a:buNone/>
            </a:pPr>
            <a:r>
              <a:rPr lang="ar-SY" sz="2800" dirty="0" smtClean="0"/>
              <a:t>تتم بعد ذلك إضافة الملونات </a:t>
            </a:r>
            <a:r>
              <a:rPr lang="ar-SY" sz="2800" dirty="0" err="1" smtClean="0"/>
              <a:t>و</a:t>
            </a:r>
            <a:r>
              <a:rPr lang="ar-SY" sz="2800" dirty="0" smtClean="0"/>
              <a:t> المعتمات </a:t>
            </a:r>
            <a:r>
              <a:rPr lang="ar-SY" sz="2800" dirty="0" err="1" smtClean="0"/>
              <a:t>و</a:t>
            </a:r>
            <a:r>
              <a:rPr lang="ar-SY" sz="2800" dirty="0" smtClean="0"/>
              <a:t> </a:t>
            </a:r>
            <a:r>
              <a:rPr lang="ar-SY" sz="2800" dirty="0" err="1" smtClean="0"/>
              <a:t>الملدنات</a:t>
            </a:r>
            <a:r>
              <a:rPr lang="ar-SY" sz="2800" dirty="0" smtClean="0"/>
              <a:t> و المواد الحافظة </a:t>
            </a:r>
            <a:r>
              <a:rPr lang="ar-SY" sz="2800" dirty="0" err="1" smtClean="0"/>
              <a:t>و</a:t>
            </a:r>
            <a:r>
              <a:rPr lang="ar-SY" sz="2800" dirty="0" smtClean="0"/>
              <a:t> باقي </a:t>
            </a:r>
            <a:r>
              <a:rPr lang="ar-SY" sz="2800" dirty="0" err="1" smtClean="0"/>
              <a:t>السواغات</a:t>
            </a:r>
            <a:r>
              <a:rPr lang="ar-SY" sz="2800" dirty="0" smtClean="0"/>
              <a:t> إلى المحلول </a:t>
            </a:r>
            <a:r>
              <a:rPr lang="ar-SY" sz="2800" dirty="0" err="1" smtClean="0"/>
              <a:t>الجيلاتيني</a:t>
            </a:r>
            <a:r>
              <a:rPr lang="ar-SY" sz="2800" dirty="0" smtClean="0"/>
              <a:t> الموجود ضمن أوعية التغذية </a:t>
            </a:r>
            <a:r>
              <a:rPr lang="ar-SY" sz="2800" dirty="0" err="1" smtClean="0"/>
              <a:t>و</a:t>
            </a:r>
            <a:r>
              <a:rPr lang="ar-SY" sz="2800" dirty="0" smtClean="0"/>
              <a:t> التي تستخدم فيما بعد لتغذية </a:t>
            </a:r>
            <a:r>
              <a:rPr lang="ar-SY" sz="2800" dirty="0" err="1" smtClean="0"/>
              <a:t>ألة</a:t>
            </a:r>
            <a:r>
              <a:rPr lang="ar-SY" sz="2800" dirty="0" smtClean="0"/>
              <a:t> التصنيع بالمحلول </a:t>
            </a:r>
            <a:r>
              <a:rPr lang="ar-SY" sz="2800" dirty="0" err="1" smtClean="0"/>
              <a:t>الجيلاتيني</a:t>
            </a:r>
            <a:r>
              <a:rPr lang="ar-SY" sz="2800" dirty="0" smtClean="0"/>
              <a:t> بواسطة الجاذبية.</a:t>
            </a:r>
            <a:endParaRPr lang="en-US" sz="2800" dirty="0" smtClean="0"/>
          </a:p>
          <a:p>
            <a:pPr eaLnBrk="1" hangingPunct="1">
              <a:lnSpc>
                <a:spcPct val="90000"/>
              </a:lnSpc>
              <a:buNone/>
            </a:pPr>
            <a:endParaRPr lang="en-US" sz="2800" dirty="0" smtClean="0"/>
          </a:p>
        </p:txBody>
      </p:sp>
      <p:pic>
        <p:nvPicPr>
          <p:cNvPr id="18436" name="Picture 4" descr="step3"/>
          <p:cNvPicPr>
            <a:picLocks noGrp="1" noChangeAspect="1" noChangeArrowheads="1"/>
          </p:cNvPicPr>
          <p:nvPr>
            <p:ph sz="half" idx="2"/>
          </p:nvPr>
        </p:nvPicPr>
        <p:blipFill>
          <a:blip r:embed="rId2" cstate="print"/>
          <a:srcRect/>
          <a:stretch>
            <a:fillRect/>
          </a:stretch>
        </p:blipFill>
        <p:spPr>
          <a:xfrm>
            <a:off x="5003800" y="1125538"/>
            <a:ext cx="3529013" cy="5295900"/>
          </a:xfr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282</TotalTime>
  <Words>2295</Words>
  <Application>Microsoft Office PowerPoint</Application>
  <PresentationFormat>عرض على الشاشة (3:4)‏</PresentationFormat>
  <Paragraphs>242</Paragraphs>
  <Slides>52</Slides>
  <Notes>0</Notes>
  <HiddenSlides>0</HiddenSlides>
  <MMClips>0</MMClips>
  <ScaleCrop>false</ScaleCrop>
  <HeadingPairs>
    <vt:vector size="8" baseType="variant">
      <vt:variant>
        <vt:lpstr>الخطوط المستخدمة</vt:lpstr>
      </vt:variant>
      <vt:variant>
        <vt:i4>6</vt:i4>
      </vt:variant>
      <vt:variant>
        <vt:lpstr>نسق</vt:lpstr>
      </vt:variant>
      <vt:variant>
        <vt:i4>1</vt:i4>
      </vt:variant>
      <vt:variant>
        <vt:lpstr>خوادم OLE مضمنة</vt:lpstr>
      </vt:variant>
      <vt:variant>
        <vt:i4>1</vt:i4>
      </vt:variant>
      <vt:variant>
        <vt:lpstr>عناوين الشرائح</vt:lpstr>
      </vt:variant>
      <vt:variant>
        <vt:i4>52</vt:i4>
      </vt:variant>
    </vt:vector>
  </HeadingPairs>
  <TitlesOfParts>
    <vt:vector size="60" baseType="lpstr">
      <vt:lpstr>Arial</vt:lpstr>
      <vt:lpstr>Calibri</vt:lpstr>
      <vt:lpstr>Estrangelo Edessa</vt:lpstr>
      <vt:lpstr>FranklinGothicITCbyBT-Demi</vt:lpstr>
      <vt:lpstr>Melior</vt:lpstr>
      <vt:lpstr>Times New Roman</vt:lpstr>
      <vt:lpstr>سمة Office</vt:lpstr>
      <vt:lpstr>Package</vt:lpstr>
      <vt:lpstr>المحافظ Capsula الصندوق الصغير</vt:lpstr>
      <vt:lpstr>Frequency distribution of dosage form types manufactured in the UK</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تعبئة المحافظ الصلبة</vt:lpstr>
      <vt:lpstr>عرض تقديمي في PowerPoint</vt:lpstr>
      <vt:lpstr>عرض تقديمي في PowerPoint</vt:lpstr>
      <vt:lpstr>عرض تقديمي في PowerPoint</vt:lpstr>
      <vt:lpstr>آلة تعبئة المحافظ</vt:lpstr>
      <vt:lpstr>Auger filling machine Dependant machine</vt:lpstr>
      <vt:lpstr>Independent machine Dosator type machine </vt:lpstr>
      <vt:lpstr>عرض تقديمي في PowerPoint</vt:lpstr>
      <vt:lpstr>عرض تقديمي في PowerPoint</vt:lpstr>
      <vt:lpstr>عرض تقديمي في PowerPoint</vt:lpstr>
      <vt:lpstr>عرض تقديمي في PowerPoint</vt:lpstr>
      <vt:lpstr>عرض تقديمي في PowerPoint</vt:lpstr>
      <vt:lpstr>المحافظ اللينة  Soft gelatin capsules Softgels</vt:lpstr>
      <vt:lpstr>عرض تقديمي في PowerPoint</vt:lpstr>
      <vt:lpstr>عرض تقديمي في PowerPoint</vt:lpstr>
      <vt:lpstr>أسباب و مبررات اختيار المحافظ اللينة كشكل صيدلي</vt:lpstr>
      <vt:lpstr>عرض تقديمي في PowerPoint</vt:lpstr>
      <vt:lpstr>تصنيع المحافظ اللينة</vt:lpstr>
      <vt:lpstr>عرض تقديمي في PowerPoint</vt:lpstr>
      <vt:lpstr>عرض تقديمي في PowerPoint</vt:lpstr>
      <vt:lpstr>تجفيف الكبسولات</vt:lpstr>
      <vt:lpstr>صياغة المحافظ اللينة</vt:lpstr>
      <vt:lpstr>Plasticising agents</vt:lpstr>
      <vt:lpstr>Water</vt:lpstr>
      <vt:lpstr>Miscellaneous excipients </vt:lpstr>
      <vt:lpstr>عرض تقديمي في PowerPoint</vt:lpstr>
      <vt:lpstr>Self-emulsifying systems </vt:lpstr>
      <vt:lpstr>Other excipents</vt:lpstr>
      <vt:lpstr>عرض تقديمي في PowerPoint</vt:lpstr>
      <vt:lpstr>المتطلبات الدستورية للكبسولات </vt:lpstr>
      <vt:lpstr>المتطلبات الدستورية للكبسولات</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المحافظ</dc:title>
  <dc:creator>User</dc:creator>
  <cp:lastModifiedBy>Dr.Wassim</cp:lastModifiedBy>
  <cp:revision>20</cp:revision>
  <dcterms:created xsi:type="dcterms:W3CDTF">2011-02-16T18:35:48Z</dcterms:created>
  <dcterms:modified xsi:type="dcterms:W3CDTF">2005-02-27T14:19:29Z</dcterms:modified>
</cp:coreProperties>
</file>