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494" r:id="rId2"/>
    <p:sldId id="543" r:id="rId3"/>
    <p:sldId id="569" r:id="rId4"/>
    <p:sldId id="579" r:id="rId5"/>
    <p:sldId id="597" r:id="rId6"/>
    <p:sldId id="592" r:id="rId7"/>
    <p:sldId id="573" r:id="rId8"/>
    <p:sldId id="574" r:id="rId9"/>
    <p:sldId id="581" r:id="rId10"/>
    <p:sldId id="582" r:id="rId11"/>
    <p:sldId id="584" r:id="rId12"/>
    <p:sldId id="586" r:id="rId13"/>
    <p:sldId id="575" r:id="rId14"/>
    <p:sldId id="583" r:id="rId15"/>
    <p:sldId id="576" r:id="rId16"/>
    <p:sldId id="580" r:id="rId17"/>
    <p:sldId id="593" r:id="rId18"/>
    <p:sldId id="587" r:id="rId19"/>
    <p:sldId id="588" r:id="rId20"/>
    <p:sldId id="589" r:id="rId21"/>
    <p:sldId id="594" r:id="rId22"/>
    <p:sldId id="595" r:id="rId23"/>
    <p:sldId id="596" r:id="rId24"/>
    <p:sldId id="585" r:id="rId25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90000"/>
      </a:lnSpc>
      <a:spcBef>
        <a:spcPct val="20000"/>
      </a:spcBef>
      <a:spcAft>
        <a:spcPct val="0"/>
      </a:spcAft>
      <a:buClr>
        <a:schemeClr val="bg2"/>
      </a:buClr>
      <a:buSzPct val="80000"/>
      <a:buChar char="•"/>
      <a:defRPr sz="28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lr>
        <a:schemeClr val="bg2"/>
      </a:buClr>
      <a:buSzPct val="80000"/>
      <a:buChar char="•"/>
      <a:defRPr sz="28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lr>
        <a:schemeClr val="bg2"/>
      </a:buClr>
      <a:buSzPct val="80000"/>
      <a:buChar char="•"/>
      <a:defRPr sz="28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lr>
        <a:schemeClr val="bg2"/>
      </a:buClr>
      <a:buSzPct val="80000"/>
      <a:buChar char="•"/>
      <a:defRPr sz="28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lr>
        <a:schemeClr val="bg2"/>
      </a:buClr>
      <a:buSzPct val="80000"/>
      <a:buChar char="•"/>
      <a:defRPr sz="28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C54F3B"/>
    <a:srgbClr val="4AA9B6"/>
    <a:srgbClr val="CCCCFF"/>
    <a:srgbClr val="FFFF99"/>
    <a:srgbClr val="C0C0C0"/>
    <a:srgbClr val="DDDDDD"/>
    <a:srgbClr val="D0D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9822" autoAdjust="0"/>
  </p:normalViewPr>
  <p:slideViewPr>
    <p:cSldViewPr>
      <p:cViewPr varScale="1">
        <p:scale>
          <a:sx n="67" d="100"/>
          <a:sy n="67" d="100"/>
        </p:scale>
        <p:origin x="119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1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1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1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80E8B0AE-3632-41BA-9B68-63AB269CA4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07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00">
                <a:latin typeface="Arial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8BC1DBF9-EAB9-433B-AB0D-75C3E32382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632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6A579F-EA92-4E85-BED3-08C5EE83CD5C}" type="slidenum">
              <a:rPr lang="en-US" smtClean="0">
                <a:ea typeface="ＭＳ Ｐゴシック"/>
                <a:cs typeface="ＭＳ Ｐゴシック"/>
              </a:rPr>
              <a:pPr/>
              <a:t>1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2597885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11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339574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12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218925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13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4564070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14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2401101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15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052330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20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3368813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21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9570640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22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28466202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23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4179133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24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979863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2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186703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3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329741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4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2712842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6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384916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7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652411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8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31281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9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892443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ACE027-1058-4274-953F-132071C08C7E}" type="slidenum">
              <a:rPr lang="en-US" smtClean="0">
                <a:ea typeface="ＭＳ Ｐゴシック"/>
                <a:cs typeface="ＭＳ Ｐゴシック"/>
              </a:rPr>
              <a:pPr/>
              <a:t>10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492638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822325"/>
            <a:ext cx="7162800" cy="1143000"/>
          </a:xfrm>
        </p:spPr>
        <p:txBody>
          <a:bodyPr/>
          <a:lstStyle>
            <a:lvl1pPr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5863" y="3962400"/>
            <a:ext cx="3919537" cy="1752600"/>
          </a:xfrm>
        </p:spPr>
        <p:txBody>
          <a:bodyPr/>
          <a:lstStyle>
            <a:lvl1pPr marL="0" indent="0">
              <a:lnSpc>
                <a:spcPct val="90000"/>
              </a:lnSpc>
              <a:buFont typeface="Wingdings" pitchFamily="2" charset="2"/>
              <a:buNone/>
              <a:defRPr sz="22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 descr="D:\Datos\escritorio\Sin título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9" y="6172200"/>
            <a:ext cx="2208213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4" name="Picture 1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1" b="31308"/>
          <a:stretch/>
        </p:blipFill>
        <p:spPr bwMode="auto">
          <a:xfrm>
            <a:off x="33833" y="5749281"/>
            <a:ext cx="2328367" cy="72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4" name="Picture 1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1" b="31308"/>
          <a:stretch/>
        </p:blipFill>
        <p:spPr bwMode="auto">
          <a:xfrm>
            <a:off x="33833" y="5749281"/>
            <a:ext cx="2328367" cy="72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5" name="Picture 1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1" b="31308"/>
          <a:stretch/>
        </p:blipFill>
        <p:spPr bwMode="auto">
          <a:xfrm>
            <a:off x="33833" y="5739048"/>
            <a:ext cx="2328367" cy="72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7" name="Picture 1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1" b="31308"/>
          <a:stretch/>
        </p:blipFill>
        <p:spPr bwMode="auto">
          <a:xfrm>
            <a:off x="76788" y="5715000"/>
            <a:ext cx="2328367" cy="72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3" name="Picture 1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1" b="31308"/>
          <a:stretch/>
        </p:blipFill>
        <p:spPr bwMode="auto">
          <a:xfrm>
            <a:off x="76200" y="5715000"/>
            <a:ext cx="2328367" cy="72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Datos\escritorio\Sin título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451143"/>
            <a:ext cx="2208213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Datos\escritorio\Sin título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" y="5451143"/>
            <a:ext cx="2208213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blog.espol.edu.ec/allisoncastro/files/2014/08/ESPO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284" y="5907224"/>
            <a:ext cx="647042" cy="64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200" y="5781380"/>
            <a:ext cx="2133600" cy="6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ＭＳ Ｐゴシック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ＭＳ Ｐゴシック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ＭＳ Ｐゴシック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ＭＳ Ｐゴシック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ＭＳ Ｐゴシック"/>
          <a:cs typeface="ＭＳ Ｐゴシック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MS PGothic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MS PGothic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MS PGothic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80000"/>
        <a:buFont typeface="Wingdings" pitchFamily="2" charset="2"/>
        <a:buBlip>
          <a:blip r:embed="rId17"/>
        </a:buBlip>
        <a:defRPr sz="2800">
          <a:solidFill>
            <a:schemeClr val="tx1"/>
          </a:solidFill>
          <a:latin typeface="+mn-lt"/>
          <a:ea typeface="ＭＳ Ｐゴシック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–"/>
        <a:defRPr sz="2600">
          <a:solidFill>
            <a:schemeClr val="tx1"/>
          </a:solidFill>
          <a:latin typeface="+mn-lt"/>
          <a:ea typeface="ＭＳ Ｐゴシック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ＭＳ Ｐゴシック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  <a:ea typeface="ＭＳ Ｐゴシック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ＭＳ Ｐゴシック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mailto:jagodoy@espol.edu.ec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datos.bancomundial.org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ilo.org/global/topics/safety-and-health-at-work/lang--en/index.htm" TargetMode="External"/><Relationship Id="rId4" Type="http://schemas.openxmlformats.org/officeDocument/2006/relationships/hyperlink" Target="https://www.iso.org/obp/ui/#iso:std:iso:8995:-1:ed-1:v1:en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hyperlink" Target="https://www.scribd.com/doc/149032995/ISO-8995-Iluminacion-de-Puestos-de-Trabajo-en-Interiores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www.iso.org/obp/ui/#iso:std:iso:8995:-1:ed-1:v1:en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4800600"/>
            <a:ext cx="7391400" cy="1143000"/>
          </a:xfrm>
          <a:noFill/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Ing. Carolina Godoy, MSc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Direcci</a:t>
            </a:r>
            <a:r>
              <a:rPr lang="en-AU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ón</a:t>
            </a:r>
            <a:r>
              <a:rPr lang="en-A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electrónica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jagodoy</a:t>
            </a:r>
            <a:r>
              <a:rPr lang="es-ES" sz="20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@espol.edu.ec</a:t>
            </a:r>
            <a:endParaRPr lang="es-E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es-E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Celular</a:t>
            </a:r>
            <a:r>
              <a:rPr lang="en-A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0997889845</a:t>
            </a:r>
            <a:endParaRPr lang="en-US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s-EC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Facultad de Ingeniería en Electricidad y Computación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(FIEC)</a:t>
            </a:r>
          </a:p>
          <a:p>
            <a:pPr algn="ctr"/>
            <a:r>
              <a:rPr lang="es-EC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Guayaquil, Ecuador </a:t>
            </a:r>
            <a:endParaRPr lang="en-US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</a:pPr>
            <a:endParaRPr lang="en-US" sz="1600" b="0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1409700" y="434471"/>
            <a:ext cx="655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AU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Principios</a:t>
            </a:r>
            <a:r>
              <a:rPr lang="en-A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Seguridad</a:t>
            </a:r>
            <a:r>
              <a:rPr lang="en-A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1/4</a:t>
            </a:r>
            <a:endPara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blog.espol.edu.ec/allisoncastro/files/2014/08/ESPO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6" y="6060324"/>
            <a:ext cx="751794" cy="75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6150" y="1371600"/>
            <a:ext cx="2400300" cy="2857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33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Ambiente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57200" y="1266140"/>
            <a:ext cx="8153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Vibraciones</a:t>
            </a: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s-MX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s-MX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s-MX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://3.bp.blogspot.com/-pxdbf0OynuU/TaXOg5Ty0_I/AAAAAAAAAAU/z9W5uMi9RAQ/s1600/vibracion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066800"/>
            <a:ext cx="3990975" cy="286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https://i1.wp.com/image.slidesharecdn.com/4-vibracion-1232214361790990-3/95/4-vibracion-1-728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7" b="5909"/>
          <a:stretch/>
        </p:blipFill>
        <p:spPr bwMode="auto">
          <a:xfrm>
            <a:off x="2667000" y="2514600"/>
            <a:ext cx="3475355" cy="26656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102" name="Picture 6" descr="http://st.depositphotos.com/1023010/3418/i/950/depositphotos_34186081-Injury-on-work-construction-work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46634"/>
            <a:ext cx="2882106" cy="2882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rved Right Arrow 1"/>
          <p:cNvSpPr/>
          <p:nvPr/>
        </p:nvSpPr>
        <p:spPr bwMode="auto">
          <a:xfrm rot="3242123">
            <a:off x="3739600" y="1429810"/>
            <a:ext cx="1102177" cy="952930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6" name="Curved Right Arrow 15"/>
          <p:cNvSpPr/>
          <p:nvPr/>
        </p:nvSpPr>
        <p:spPr bwMode="auto">
          <a:xfrm rot="3242123">
            <a:off x="1187326" y="2380390"/>
            <a:ext cx="1102177" cy="1058595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0" y="5791200"/>
            <a:ext cx="304799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Daño</a:t>
            </a:r>
            <a:r>
              <a:rPr lang="en-A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A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tendones</a:t>
            </a:r>
            <a:r>
              <a:rPr lang="en-A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sz="1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columna</a:t>
            </a:r>
            <a:r>
              <a:rPr lang="en-A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vertebral, </a:t>
            </a:r>
            <a:r>
              <a:rPr lang="en-AU" sz="1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articulaciones</a:t>
            </a:r>
            <a:r>
              <a:rPr lang="en-AU" sz="1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entre </a:t>
            </a:r>
            <a:r>
              <a:rPr lang="en-AU" sz="14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otros</a:t>
            </a:r>
            <a:endParaRPr lang="en-AU" sz="1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1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33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Ambiente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</a:p>
        </p:txBody>
      </p:sp>
      <p:sp>
        <p:nvSpPr>
          <p:cNvPr id="2" name="Rectangle 1"/>
          <p:cNvSpPr/>
          <p:nvPr/>
        </p:nvSpPr>
        <p:spPr>
          <a:xfrm>
            <a:off x="271576" y="1257300"/>
            <a:ext cx="2267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Presión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Atmosférica</a:t>
            </a: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424" y="1626632"/>
            <a:ext cx="5371676" cy="3021568"/>
          </a:xfrm>
          <a:prstGeom prst="rect">
            <a:avLst/>
          </a:prstGeom>
        </p:spPr>
      </p:pic>
      <p:pic>
        <p:nvPicPr>
          <p:cNvPr id="5124" name="Picture 4" descr="http://mineriaenlinea.com/wp-content/uploads/2014/03/minero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352800"/>
            <a:ext cx="4953000" cy="322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42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1905000"/>
            <a:ext cx="6858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200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 no tener enfermedades de trabajo en las empresas es necesario que se tengan las mejores instalaciones y en buenas condiciones para que de esa forma este seguro el trabajador al realizar sus actividades así como la empresa al evitar pérdidas o reparaciones de herramientas o equipo así como los gastos de alguna incapacidad que pudiera generar alguna de las enfermedades causadas por las condiciones ambientales de trabajo.</a:t>
            </a:r>
            <a:endParaRPr lang="en-AU" sz="20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838200"/>
            <a:ext cx="424500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Ambiente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</a:p>
        </p:txBody>
      </p:sp>
    </p:spTree>
    <p:extLst>
      <p:ext uri="{BB962C8B-B14F-4D97-AF65-F5344CB8AC3E}">
        <p14:creationId xmlns:p14="http://schemas.microsoft.com/office/powerpoint/2010/main" val="235065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57200" y="590549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Accidentes de Trabajo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09562" y="1262062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>
              <a:buNone/>
            </a:pPr>
            <a:r>
              <a:rPr lang="es-ES" sz="18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Datos Estadísticos</a:t>
            </a:r>
            <a:r>
              <a:rPr lang="en-AU" sz="18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04800" y="1985963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>
              <a:buNone/>
            </a:pPr>
            <a:r>
              <a:rPr lang="es-ES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Cada 15 segundos, un trabajador muere por un accidente o una enfermedad relacionada a su trabajo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04800" y="2619375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>
              <a:buNone/>
            </a:pPr>
            <a:r>
              <a:rPr lang="es-ES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Cada 15 segundos, 153 trabajadores tienen un accidente relacionado a su trabajo 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304800" y="3267076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>
              <a:buNone/>
            </a:pPr>
            <a:r>
              <a:rPr lang="es-ES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Cada día, 6.300 personas mueren como resultado de accidentes o enfermedades ocupacionales, más de 2,3 millones de muertes al año. 317 millones de accidentes ocurren en el trabajo anualmente (</a:t>
            </a:r>
            <a:r>
              <a:rPr lang="es-ES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ILO,s</a:t>
            </a:r>
            <a:r>
              <a:rPr lang="es-ES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/f).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14325" y="3914777"/>
            <a:ext cx="868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 algn="ctr">
              <a:buNone/>
            </a:pP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humano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grande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el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impacto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económico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poca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seguridad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industrial se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4% del PIB global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</a:t>
            </a:r>
            <a:r>
              <a:rPr lang="en-A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año</a:t>
            </a:r>
            <a:endParaRPr lang="en-AU" sz="1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5105400"/>
            <a:ext cx="35814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dirty="0" smtClean="0">
                <a:solidFill>
                  <a:schemeClr val="accent6">
                    <a:lumMod val="75000"/>
                  </a:schemeClr>
                </a:solidFill>
              </a:rPr>
              <a:t>77.960.606.594.142</a:t>
            </a:r>
            <a:endParaRPr lang="en-A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29250" y="5095875"/>
            <a:ext cx="35814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dirty="0" smtClean="0">
                <a:solidFill>
                  <a:schemeClr val="accent6">
                    <a:lumMod val="75000"/>
                  </a:schemeClr>
                </a:solidFill>
              </a:rPr>
              <a:t>3.118.424.263.765</a:t>
            </a:r>
            <a:endParaRPr lang="en-A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71600" y="5709354"/>
            <a:ext cx="22098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800" dirty="0" smtClean="0">
                <a:solidFill>
                  <a:schemeClr val="accent6">
                    <a:lumMod val="75000"/>
                  </a:schemeClr>
                </a:solidFill>
              </a:rPr>
              <a:t>PIB global al 2014</a:t>
            </a:r>
            <a:endParaRPr lang="en-AU" sz="1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86400" y="5690304"/>
            <a:ext cx="295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800" dirty="0" smtClean="0">
                <a:solidFill>
                  <a:schemeClr val="accent6">
                    <a:lumMod val="75000"/>
                  </a:schemeClr>
                </a:solidFill>
              </a:rPr>
              <a:t>4% del PIB global al 2014</a:t>
            </a:r>
            <a:endParaRPr lang="en-AU" sz="1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587" y="5709354"/>
            <a:ext cx="809625" cy="8096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715000" y="6069152"/>
            <a:ext cx="2191626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A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Banco Mundial, 2014</a:t>
            </a:r>
            <a:endParaRPr lang="en-A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10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2" grpId="0"/>
      <p:bldP spid="16" grpId="0"/>
      <p:bldP spid="17" grpId="0"/>
      <p:bldP spid="18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81000" y="570994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Accidentes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2900" y="1751332"/>
            <a:ext cx="838200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ES" sz="1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 accidentes ocurren porque la gente comete actos incorrectos o porque los equipos, herramientas, maquinarias o lugares de trabajo no se encuentran en condiciones adecuadas</a:t>
            </a:r>
            <a:endParaRPr lang="en-AU" sz="18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429000"/>
            <a:ext cx="5238525" cy="189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1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0259" y="630177"/>
            <a:ext cx="394043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Accidentes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3805" y="1371600"/>
            <a:ext cx="189667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Causas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Directas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576" y="1846514"/>
            <a:ext cx="2146973" cy="2146973"/>
          </a:xfrm>
          <a:prstGeom prst="rect">
            <a:avLst/>
          </a:prstGeom>
        </p:spPr>
      </p:pic>
      <p:pic>
        <p:nvPicPr>
          <p:cNvPr id="6146" name="Picture 2" descr="http://imagenesdecasashermosas.com/wp-content/uploads/2015/10/iluminacion-industrial-led-colombi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471" y="1817939"/>
            <a:ext cx="4441686" cy="267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110576" y="5209824"/>
            <a:ext cx="170289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Insegura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19800" y="4835799"/>
            <a:ext cx="19812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Insegura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Curved Right Arrow 14"/>
          <p:cNvSpPr/>
          <p:nvPr/>
        </p:nvSpPr>
        <p:spPr bwMode="auto">
          <a:xfrm rot="983127">
            <a:off x="190500" y="3036009"/>
            <a:ext cx="1104900" cy="2432896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7" name="Curved Left Arrow 16"/>
          <p:cNvSpPr/>
          <p:nvPr/>
        </p:nvSpPr>
        <p:spPr bwMode="auto">
          <a:xfrm>
            <a:off x="7839079" y="2991340"/>
            <a:ext cx="952503" cy="2090093"/>
          </a:xfrm>
          <a:prstGeom prst="curvedLeftArrow">
            <a:avLst>
              <a:gd name="adj1" fmla="val 0"/>
              <a:gd name="adj2" fmla="val 50000"/>
              <a:gd name="adj3" fmla="val 25000"/>
            </a:avLst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844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7074" y="493333"/>
            <a:ext cx="394043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Accidentes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143000"/>
            <a:ext cx="183255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AU" sz="1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Causas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Básicas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http://thumbs.dreamstime.com/z/persona-3d-y-signo-de-interrogaci%C3%B3n-75189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0"/>
          <a:stretch/>
        </p:blipFill>
        <p:spPr bwMode="auto">
          <a:xfrm>
            <a:off x="832755" y="2070032"/>
            <a:ext cx="2620010" cy="25781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95800" y="1540657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Saber</a:t>
            </a: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5325" y="3106096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Poder</a:t>
            </a: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5800" y="4610032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Querer</a:t>
            </a: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0" y="1975746"/>
            <a:ext cx="21336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Improvisación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0" y="1001817"/>
            <a:ext cx="21336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Imitación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05475" y="1298937"/>
            <a:ext cx="21336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Inexperiencia</a:t>
            </a:r>
            <a:endParaRPr lang="en-A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5000" y="1649968"/>
            <a:ext cx="21336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Falta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destreza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86425" y="2999819"/>
            <a:ext cx="21336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Permanente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86425" y="3335677"/>
            <a:ext cx="21336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Temporal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91200" y="4255677"/>
            <a:ext cx="21336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Motivación</a:t>
            </a:r>
            <a:endParaRPr lang="en-A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Frustración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Regresión</a:t>
            </a:r>
            <a:endParaRPr lang="en-A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Fijación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086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478837"/>
            <a:ext cx="394043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Accidentes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143000"/>
            <a:ext cx="183255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AU" sz="1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Causas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Básicas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previews.123rf.com/images/robuart/robuart1410/robuart141000064/32488580-Retrato-vertical-de-un-trabajador-feliz-constructor-arquitecto-en-su-lugar-de-trabajo-con-herramient-Foto-de-archiv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68664"/>
            <a:ext cx="4086954" cy="408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486400" y="16764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Normas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Inexistentes</a:t>
            </a: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86400" y="22098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Normas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Inadecuadas</a:t>
            </a: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86400" y="27432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Desgaste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normal de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maquinaria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instalaciones</a:t>
            </a: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86400" y="3553599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Diseño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fabricación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instalación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defectuosa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maquinaria</a:t>
            </a: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1637" y="4535269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Uso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normal de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maquinarias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instalaciones</a:t>
            </a: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81637" y="523994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Acción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terceros</a:t>
            </a: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56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554390"/>
            <a:ext cx="6539932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Secuencia Cronológica de un Accidente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8288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Actividad</a:t>
            </a:r>
            <a:endParaRPr lang="en-AU" sz="2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5000" y="24384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Riesgo</a:t>
            </a:r>
            <a:endParaRPr lang="en-A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29718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Suceso</a:t>
            </a:r>
            <a:endParaRPr lang="en-A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8600" y="3581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rgbClr val="99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Consecuencias</a:t>
            </a:r>
            <a:endParaRPr lang="en-AU" sz="2000" dirty="0">
              <a:solidFill>
                <a:srgbClr val="9999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62600" y="43434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rgbClr val="4AA9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Lesiones</a:t>
            </a:r>
            <a:r>
              <a:rPr lang="en-AU" sz="2000" dirty="0" smtClean="0">
                <a:solidFill>
                  <a:srgbClr val="4AA9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AU" sz="2000" dirty="0" err="1" smtClean="0">
                <a:solidFill>
                  <a:srgbClr val="4AA9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Daños</a:t>
            </a:r>
            <a:r>
              <a:rPr lang="en-AU" sz="2000" dirty="0" smtClean="0">
                <a:solidFill>
                  <a:srgbClr val="4AA9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000" dirty="0" err="1" smtClean="0">
                <a:solidFill>
                  <a:srgbClr val="4AA9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Materiales</a:t>
            </a:r>
            <a:endParaRPr lang="en-AU" sz="2000" dirty="0">
              <a:solidFill>
                <a:srgbClr val="4AA9B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urved Left Arrow 11"/>
          <p:cNvSpPr/>
          <p:nvPr/>
        </p:nvSpPr>
        <p:spPr bwMode="auto">
          <a:xfrm rot="18461244">
            <a:off x="1669652" y="1124144"/>
            <a:ext cx="990600" cy="1408799"/>
          </a:xfrm>
          <a:prstGeom prst="curvedLeftArrow">
            <a:avLst>
              <a:gd name="adj1" fmla="val 0"/>
              <a:gd name="adj2" fmla="val 50000"/>
              <a:gd name="adj3" fmla="val 25000"/>
            </a:avLst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3" name="Curved Left Arrow 12"/>
          <p:cNvSpPr/>
          <p:nvPr/>
        </p:nvSpPr>
        <p:spPr bwMode="auto">
          <a:xfrm rot="18461244">
            <a:off x="2924384" y="1699836"/>
            <a:ext cx="990600" cy="1408799"/>
          </a:xfrm>
          <a:prstGeom prst="curvedLeftArrow">
            <a:avLst>
              <a:gd name="adj1" fmla="val 0"/>
              <a:gd name="adj2" fmla="val 50000"/>
              <a:gd name="adj3" fmla="val 25000"/>
            </a:avLst>
          </a:prstGeom>
          <a:solidFill>
            <a:srgbClr val="C54F3B"/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4" name="Curved Left Arrow 13"/>
          <p:cNvSpPr/>
          <p:nvPr/>
        </p:nvSpPr>
        <p:spPr bwMode="auto">
          <a:xfrm rot="18461244">
            <a:off x="4196971" y="2316329"/>
            <a:ext cx="990600" cy="1408799"/>
          </a:xfrm>
          <a:prstGeom prst="curvedLeftArrow">
            <a:avLst>
              <a:gd name="adj1" fmla="val 0"/>
              <a:gd name="adj2" fmla="val 50000"/>
              <a:gd name="adj3" fmla="val 25000"/>
            </a:avLst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5" name="Curved Left Arrow 14"/>
          <p:cNvSpPr/>
          <p:nvPr/>
        </p:nvSpPr>
        <p:spPr bwMode="auto">
          <a:xfrm rot="18461244">
            <a:off x="5657491" y="2960827"/>
            <a:ext cx="990600" cy="1408799"/>
          </a:xfrm>
          <a:prstGeom prst="curvedLeftArrow">
            <a:avLst>
              <a:gd name="adj1" fmla="val 0"/>
              <a:gd name="adj2" fmla="val 50000"/>
              <a:gd name="adj3" fmla="val 25000"/>
            </a:avLst>
          </a:prstGeom>
          <a:solidFill>
            <a:srgbClr val="9999FF"/>
          </a:solidFill>
          <a:ln w="9525" cap="flat" cmpd="sng" algn="ctr">
            <a:solidFill>
              <a:srgbClr val="99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pic>
        <p:nvPicPr>
          <p:cNvPr id="9218" name="Picture 2" descr="https://cuidadoresdementeycuerpo.files.wordpress.com/2012/09/9573335-paciente-en-yeso-despues-de-un-acciden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731782"/>
            <a:ext cx="1254674" cy="165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86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533400"/>
            <a:ext cx="6539932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Secuencia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Cronológica de un Accidente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1837057"/>
            <a:ext cx="2730235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Actividad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Construcción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http://thumbs.dreamstime.com/z/escena-de-la-construcci%C3%B3n-de-edificios-3931116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19"/>
          <a:stretch/>
        </p:blipFill>
        <p:spPr bwMode="auto">
          <a:xfrm>
            <a:off x="304800" y="2743200"/>
            <a:ext cx="4495800" cy="27087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105400" y="1828800"/>
            <a:ext cx="3615092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Actividad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Instalaciones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Eléctricas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www.hospitaldecaceres.es/images/evo/31/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184" y="2743200"/>
            <a:ext cx="4035425" cy="270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97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514600" y="2514600"/>
            <a:ext cx="6477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sz="4400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02128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 algn="ctr">
              <a:buNone/>
            </a:pPr>
            <a:r>
              <a:rPr lang="en-US" b="1" dirty="0" smtClean="0">
                <a:solidFill>
                  <a:schemeClr val="tx2"/>
                </a:solidFill>
                <a:latin typeface="Trebuchet MS" pitchFamily="34" charset="0"/>
                <a:cs typeface="Times New Roman" panose="02020603050405020304" pitchFamily="18" charset="0"/>
              </a:rPr>
              <a:t>Agenda de </a:t>
            </a:r>
            <a:r>
              <a:rPr lang="en-US" b="1" dirty="0" err="1" smtClean="0">
                <a:solidFill>
                  <a:schemeClr val="tx2"/>
                </a:solidFill>
                <a:latin typeface="Trebuchet MS" pitchFamily="34" charset="0"/>
                <a:cs typeface="Times New Roman" panose="02020603050405020304" pitchFamily="18" charset="0"/>
              </a:rPr>
              <a:t>Clase</a:t>
            </a:r>
            <a:endParaRPr lang="es-ES" sz="3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57200" y="1266140"/>
            <a:ext cx="8153400" cy="419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s-E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Objetivos de la clase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Ambiente de Trabajo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Accidentes en el Trabajo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Secuencia cronológica de un accidente (dinámica en clase)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Razones para prevenir accidentes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A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AU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Conclusiones</a:t>
            </a:r>
            <a:r>
              <a:rPr lang="en-A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A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A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AU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Referencias</a:t>
            </a:r>
            <a:r>
              <a:rPr lang="en-A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Bibliográficas</a:t>
            </a:r>
            <a:endParaRPr lang="es-ES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s-ES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s-ES" sz="1600" b="1" dirty="0">
              <a:solidFill>
                <a:schemeClr val="tx2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36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57200" y="1266140"/>
            <a:ext cx="8153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/>
              <a:t/>
            </a:r>
            <a:br>
              <a:rPr lang="es-ES" sz="2000" dirty="0"/>
            </a:br>
            <a:r>
              <a:rPr lang="es-ES" sz="2000" dirty="0"/>
              <a:t/>
            </a:r>
            <a:br>
              <a:rPr lang="es-ES" sz="2000" dirty="0"/>
            </a:br>
            <a:r>
              <a:rPr lang="es-ES" sz="2000" dirty="0"/>
              <a:t/>
            </a:r>
            <a:br>
              <a:rPr lang="es-ES" sz="2000" dirty="0"/>
            </a:br>
            <a:endParaRPr lang="es-E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757434"/>
            <a:ext cx="5772606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Razones para prevenir accidentes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76400" y="2295653"/>
            <a:ext cx="1576072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Humano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76400" y="3666798"/>
            <a:ext cx="1832553" cy="1255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endParaRPr lang="en-AU" sz="1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>
              <a:buNone/>
            </a:pP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>
              <a:buNone/>
            </a:pPr>
            <a:endParaRPr lang="en-AU" sz="1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>
              <a:buNone/>
            </a:pP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Económico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seopressor.com/wp-content/uploads/2015/11/buyer-persona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842" y="1555962"/>
            <a:ext cx="4295775" cy="18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objetivismo.org/wp-content/uploads/2011/06/gold-dollar-sig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886199"/>
            <a:ext cx="2455099" cy="235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81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57200" y="1266140"/>
            <a:ext cx="8153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/>
              <a:t/>
            </a:r>
            <a:br>
              <a:rPr lang="es-ES" sz="2000" dirty="0"/>
            </a:br>
            <a:r>
              <a:rPr lang="es-ES" sz="2000" dirty="0"/>
              <a:t/>
            </a:r>
            <a:br>
              <a:rPr lang="es-ES" sz="2000" dirty="0"/>
            </a:br>
            <a:r>
              <a:rPr lang="es-ES" sz="2000" dirty="0"/>
              <a:t/>
            </a:r>
            <a:br>
              <a:rPr lang="es-ES" sz="2000" dirty="0"/>
            </a:br>
            <a:endParaRPr lang="es-E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757434"/>
            <a:ext cx="5772606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Razones para prevenir accidentes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3000" y="1866304"/>
            <a:ext cx="1576072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Humano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casterconcepts.mx/wp-content/uploads/2015/05/Signs-and-symptoms-200x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423" y="16002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150088" y="3912768"/>
            <a:ext cx="1494320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Lesiones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físicas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59830" y="3912768"/>
            <a:ext cx="1681871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Pérdida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trabajo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57123" y="3937462"/>
            <a:ext cx="3544560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Necesidad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atención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médica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inmediata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83758" y="4648200"/>
            <a:ext cx="2727029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Pérdida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autonomía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personal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231865" y="4654072"/>
            <a:ext cx="1385316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Rehabilitación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60558" y="4648200"/>
            <a:ext cx="1191352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Minusvalías</a:t>
            </a:r>
            <a:endParaRPr lang="en-A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 descr="https://chistesdiarios.wordpress.com/files/2007/01/funeral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90675"/>
            <a:ext cx="283845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46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57200" y="1266140"/>
            <a:ext cx="8153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/>
              <a:t/>
            </a:r>
            <a:br>
              <a:rPr lang="es-ES" sz="2000" dirty="0"/>
            </a:br>
            <a:r>
              <a:rPr lang="es-ES" sz="2000" dirty="0"/>
              <a:t/>
            </a:r>
            <a:br>
              <a:rPr lang="es-ES" sz="2000" dirty="0"/>
            </a:br>
            <a:r>
              <a:rPr lang="es-ES" sz="2000" dirty="0"/>
              <a:t/>
            </a:r>
            <a:br>
              <a:rPr lang="es-ES" sz="2000" dirty="0"/>
            </a:br>
            <a:endParaRPr lang="es-E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757434"/>
            <a:ext cx="5772606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Razones para prevenir accidentes</a:t>
            </a:r>
            <a:endParaRPr lang="en-A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3000" y="1866304"/>
            <a:ext cx="1832553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Económico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956" y="1295044"/>
            <a:ext cx="2314575" cy="233406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" y="3957654"/>
            <a:ext cx="1622047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Costos</a:t>
            </a:r>
            <a:r>
              <a:rPr lang="en-A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Directos</a:t>
            </a:r>
            <a:r>
              <a:rPr lang="en-A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AU" sz="1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648509" y="3663638"/>
            <a:ext cx="75533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Sueldo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892865" y="3680010"/>
            <a:ext cx="295946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Horas de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atención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compañeros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147777" y="4067370"/>
            <a:ext cx="158408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Atención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médica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74948" y="4067370"/>
            <a:ext cx="2109873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ambulancia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262577" y="3661008"/>
            <a:ext cx="239039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Penalización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accidente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53177" y="4067370"/>
            <a:ext cx="1608133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Daños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materiales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2400" y="5207483"/>
            <a:ext cx="1782347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Costos</a:t>
            </a:r>
            <a:r>
              <a:rPr lang="en-A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Indirectos</a:t>
            </a:r>
            <a:r>
              <a:rPr lang="en-A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AU" sz="1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785506" y="4975567"/>
            <a:ext cx="1965603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Costos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producción</a:t>
            </a:r>
            <a:endParaRPr lang="en-A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367791" y="4975567"/>
            <a:ext cx="3127779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Incremento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del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costo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seguros</a:t>
            </a:r>
            <a:endParaRPr lang="en-A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173770" y="5560921"/>
            <a:ext cx="2230867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Tiempo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</a:t>
            </a: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familiares</a:t>
            </a:r>
            <a:endParaRPr lang="en-A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525078" y="5536112"/>
            <a:ext cx="1984839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buNone/>
            </a:pPr>
            <a:r>
              <a:rPr lang="en-A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Imagen de la </a:t>
            </a:r>
            <a:r>
              <a:rPr lang="en-AU" sz="16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empresa</a:t>
            </a:r>
            <a:endParaRPr lang="en-AU" sz="16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18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33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Conclusiones</a:t>
            </a:r>
            <a:endParaRPr lang="en-US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57200" y="1266140"/>
            <a:ext cx="81534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 smtClean="0"/>
              <a:t>El ambiente de trabajo influye en el aspecto social sobre el trabajador.</a:t>
            </a:r>
          </a:p>
          <a:p>
            <a:pPr marL="342900" indent="-342900">
              <a:buFont typeface="Wingdings" panose="05000000000000000000" pitchFamily="2" charset="2"/>
              <a:buChar char="q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 smtClean="0"/>
              <a:t>Un accidente de trabajo implica costos económicos y humanos.</a:t>
            </a:r>
          </a:p>
          <a:p>
            <a:pPr marL="342900" indent="-342900">
              <a:buFont typeface="Wingdings" panose="05000000000000000000" pitchFamily="2" charset="2"/>
              <a:buChar char="q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 smtClean="0"/>
              <a:t>Es importante cumplir normas para reducir los accidentes de trabajo.</a:t>
            </a:r>
            <a:r>
              <a:rPr lang="es-ES" sz="2000" dirty="0"/>
              <a:t/>
            </a:r>
            <a:br>
              <a:rPr lang="es-ES" sz="2000" dirty="0"/>
            </a:br>
            <a:endParaRPr lang="es-E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4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33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 algn="ctr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Referencias Bibliográficas</a:t>
            </a:r>
            <a:endParaRPr lang="en-US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57200" y="1266140"/>
            <a:ext cx="8153400" cy="2840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Banco Mundial. 2014.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Disponible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http://datos.bancomundial.org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Visitada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 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10/05/2016.</a:t>
            </a:r>
            <a:endParaRPr lang="en-AU" sz="1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ISO. 2002. 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ISO 8995-1:2002(</a:t>
            </a:r>
            <a:r>
              <a:rPr lang="en-AU" sz="1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Disponible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https://www.iso.org/obp/ui/#iso:std:iso:8995:-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1:ed-1:v1:en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A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Visitada</a:t>
            </a:r>
            <a:r>
              <a:rPr lang="en-A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 10/05/2016.</a:t>
            </a:r>
          </a:p>
          <a:p>
            <a:pPr marL="342900" indent="-3429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ILO. s/f. Safety and health at work. </a:t>
            </a:r>
            <a:r>
              <a:rPr lang="en-AU" sz="1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Disponible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http://www.ilo.org/global/topics/safety-and-health-at-work/lang--en/index.htm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AU" sz="1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Visitada</a:t>
            </a:r>
            <a:r>
              <a:rPr lang="en-A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 10/05/2016.</a:t>
            </a:r>
          </a:p>
          <a:p>
            <a:pPr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2000" dirty="0"/>
              <a:t/>
            </a:r>
            <a:br>
              <a:rPr lang="es-ES" sz="2000" dirty="0"/>
            </a:br>
            <a:r>
              <a:rPr lang="es-ES" sz="2000" dirty="0"/>
              <a:t/>
            </a:r>
            <a:br>
              <a:rPr lang="es-ES" sz="2000" dirty="0"/>
            </a:br>
            <a:endParaRPr lang="es-E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13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514600" y="2514600"/>
            <a:ext cx="6477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sz="4400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02128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 algn="ctr">
              <a:buNone/>
            </a:pPr>
            <a:endParaRPr lang="es-ES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lvl="1" algn="ctr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Objetivos de la Clase</a:t>
            </a:r>
          </a:p>
          <a:p>
            <a:pPr lvl="1" algn="ctr">
              <a:buNone/>
            </a:pPr>
            <a:endParaRPr lang="en-US" b="1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33400" y="1880985"/>
            <a:ext cx="8153400" cy="154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s-ES" sz="16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lvl="1" indent="-342900" algn="just">
              <a:lnSpc>
                <a:spcPct val="80000"/>
              </a:lnSpc>
            </a:pPr>
            <a:r>
              <a:rPr lang="es-MX" altLang="es-E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Comprender el concepto de ambiente laboral en la seguridad industrial</a:t>
            </a:r>
          </a:p>
          <a:p>
            <a:pPr lvl="1" indent="-342900" algn="just">
              <a:lnSpc>
                <a:spcPct val="80000"/>
              </a:lnSpc>
            </a:pPr>
            <a:r>
              <a:rPr lang="es-MX" altLang="es-E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Conocer el esquema </a:t>
            </a:r>
            <a:r>
              <a:rPr lang="es-MX" altLang="es-ES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cronol</a:t>
            </a:r>
            <a:r>
              <a:rPr lang="en-AU" altLang="es-ES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ógico</a:t>
            </a:r>
            <a:r>
              <a:rPr lang="en-AU" altLang="es-E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un </a:t>
            </a:r>
            <a:r>
              <a:rPr lang="en-AU" altLang="es-ES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accidente</a:t>
            </a:r>
            <a:r>
              <a:rPr lang="en-AU" altLang="es-E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altLang="es-ES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laboral</a:t>
            </a:r>
            <a:endParaRPr lang="en-AU" altLang="es-ES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>
              <a:lnSpc>
                <a:spcPct val="80000"/>
              </a:lnSpc>
            </a:pPr>
            <a:r>
              <a:rPr lang="en-AU" altLang="es-ES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Aprender</a:t>
            </a:r>
            <a:r>
              <a:rPr lang="en-AU" altLang="es-E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las </a:t>
            </a:r>
            <a:r>
              <a:rPr lang="en-AU" altLang="es-ES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causas</a:t>
            </a:r>
            <a:r>
              <a:rPr lang="en-AU" altLang="es-E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AU" altLang="es-ES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</a:t>
            </a:r>
            <a:r>
              <a:rPr lang="en-AU" altLang="es-E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altLang="es-ES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accidentes</a:t>
            </a:r>
            <a:r>
              <a:rPr lang="en-AU" altLang="es-ES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altLang="es-ES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laborales</a:t>
            </a:r>
            <a:endParaRPr lang="en-AU" altLang="es-ES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1" algn="just">
              <a:lnSpc>
                <a:spcPct val="80000"/>
              </a:lnSpc>
              <a:buNone/>
            </a:pPr>
            <a:endParaRPr lang="es-MX" altLang="es-E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84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02128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 algn="ctr">
              <a:buNone/>
            </a:pPr>
            <a:endParaRPr lang="es-ES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lvl="1">
              <a:buNone/>
            </a:pP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Qué es el Ambiente de Trabajo</a:t>
            </a:r>
            <a:r>
              <a:rPr lang="en-A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s-ES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>
              <a:buNone/>
            </a:pPr>
            <a:endParaRPr lang="en-US" b="1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57200" y="1266140"/>
            <a:ext cx="81534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n-US" sz="1600" b="1" dirty="0" smtClean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2533471"/>
            <a:ext cx="2438400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s-E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ngloba </a:t>
            </a:r>
            <a:r>
              <a:rPr lang="es-E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todo </a:t>
            </a:r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aquello </a:t>
            </a:r>
            <a:r>
              <a:rPr lang="es-E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 rodea al </a:t>
            </a:r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trabajador, enfocado a los </a:t>
            </a:r>
            <a:r>
              <a:rPr lang="es-E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aspectos materiales, psicológicos y sociales.</a:t>
            </a:r>
            <a:endParaRPr lang="en-AU" sz="1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2647952"/>
            <a:ext cx="2438400" cy="53553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s-E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refiere a la seguridad y salud de los trabajadores</a:t>
            </a:r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ES" sz="1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3657600"/>
            <a:ext cx="2438400" cy="164352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</a:t>
            </a:r>
            <a:r>
              <a:rPr lang="es-E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conjunto de factores que actúan  sobre una persona en situación de trabajo en el cual se obtienen una serie de consecuencias para el trabajador como para la </a:t>
            </a:r>
            <a:r>
              <a:rPr lang="es-E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empresa.</a:t>
            </a:r>
            <a:endParaRPr lang="es-ES" sz="1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Down Arrow 9"/>
          <p:cNvSpPr/>
          <p:nvPr/>
        </p:nvSpPr>
        <p:spPr bwMode="auto">
          <a:xfrm>
            <a:off x="2209800" y="1658284"/>
            <a:ext cx="304800" cy="703916"/>
          </a:xfrm>
          <a:prstGeom prst="downArrow">
            <a:avLst>
              <a:gd name="adj1" fmla="val 0"/>
              <a:gd name="adj2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1" name="Down Arrow 10"/>
          <p:cNvSpPr/>
          <p:nvPr/>
        </p:nvSpPr>
        <p:spPr bwMode="auto">
          <a:xfrm>
            <a:off x="5791200" y="1658284"/>
            <a:ext cx="304800" cy="719640"/>
          </a:xfrm>
          <a:prstGeom prst="downArrow">
            <a:avLst>
              <a:gd name="adj1" fmla="val 0"/>
              <a:gd name="adj2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2" name="Curved Left Arrow 11"/>
          <p:cNvSpPr/>
          <p:nvPr/>
        </p:nvSpPr>
        <p:spPr bwMode="auto">
          <a:xfrm>
            <a:off x="7467600" y="2915717"/>
            <a:ext cx="609600" cy="1199083"/>
          </a:xfrm>
          <a:prstGeom prst="curvedLeftArrow">
            <a:avLst>
              <a:gd name="adj1" fmla="val 0"/>
              <a:gd name="adj2" fmla="val 51575"/>
              <a:gd name="adj3" fmla="val 25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4724400"/>
            <a:ext cx="3600450" cy="1266825"/>
          </a:xfrm>
          <a:prstGeom prst="rect">
            <a:avLst/>
          </a:prstGeom>
        </p:spPr>
      </p:pic>
      <p:sp>
        <p:nvSpPr>
          <p:cNvPr id="17" name="Down Arrow 16"/>
          <p:cNvSpPr/>
          <p:nvPr/>
        </p:nvSpPr>
        <p:spPr bwMode="auto">
          <a:xfrm>
            <a:off x="2209800" y="3931333"/>
            <a:ext cx="304800" cy="1096060"/>
          </a:xfrm>
          <a:prstGeom prst="downArrow">
            <a:avLst>
              <a:gd name="adj1" fmla="val 0"/>
              <a:gd name="adj2" fmla="val 5000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09600" y="6142268"/>
            <a:ext cx="8001000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https://www.youtube.com/watch?v=iFz93oke-GI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81200" y="118792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endParaRPr lang="en-A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19700" y="1181291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Seguridad</a:t>
            </a:r>
            <a:r>
              <a:rPr lang="en-A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A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87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9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66800"/>
            <a:ext cx="4038600" cy="30250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290" y="2244002"/>
            <a:ext cx="5040885" cy="37757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971800"/>
            <a:ext cx="42672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5360" y="712426"/>
            <a:ext cx="3947140" cy="29451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5941" y="1600200"/>
            <a:ext cx="6345709" cy="2762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000" y="911044"/>
            <a:ext cx="5615944" cy="3737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68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02128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 algn="ctr">
              <a:buNone/>
            </a:pPr>
            <a:endParaRPr lang="es-ES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lvl="1">
              <a:buNone/>
            </a:pPr>
            <a:endParaRPr lang="es-ES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None/>
            </a:pPr>
            <a:endParaRPr lang="es-ES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None/>
            </a:pP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Ambiente de Trabajo</a:t>
            </a:r>
          </a:p>
          <a:p>
            <a:pPr lvl="1">
              <a:buNone/>
            </a:pPr>
            <a:endParaRPr lang="en-US" sz="1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None/>
            </a:pPr>
            <a:endParaRPr lang="en-US" b="1" dirty="0">
              <a:solidFill>
                <a:schemeClr val="tx2"/>
              </a:solidFill>
              <a:latin typeface="Trebuchet MS" pitchFamily="34" charset="0"/>
            </a:endParaRPr>
          </a:p>
          <a:p>
            <a:pPr lvl="1">
              <a:buNone/>
            </a:pPr>
            <a:endParaRPr lang="en-US" b="1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57200" y="1266140"/>
            <a:ext cx="81534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n-US" sz="1600" b="1" dirty="0" smtClean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90500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es-E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 la OIT:</a:t>
            </a:r>
          </a:p>
          <a:p>
            <a:pPr algn="just">
              <a:buNone/>
            </a:pPr>
            <a:r>
              <a:rPr lang="es-E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</a:t>
            </a:r>
            <a:r>
              <a:rPr lang="es-E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conjunto de factores que influyen sobre el bienestar físico y mental de los trabajadores. </a:t>
            </a:r>
            <a:endParaRPr lang="es-ES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8400" y="29718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Iluminación</a:t>
            </a:r>
            <a:endParaRPr lang="en-A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8400" y="3363873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Ruido</a:t>
            </a:r>
            <a:endParaRPr lang="en-A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75" y="3786069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Ventilación</a:t>
            </a:r>
            <a:endParaRPr lang="en-A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00300" y="4231006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Vibraciones</a:t>
            </a:r>
            <a:endParaRPr lang="en-A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00300" y="4641117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A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Presión</a:t>
            </a:r>
            <a:r>
              <a:rPr lang="en-A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Atmosférica</a:t>
            </a:r>
            <a:endParaRPr lang="en-A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74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514600" y="2514600"/>
            <a:ext cx="6477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sz="4400" dirty="0">
              <a:solidFill>
                <a:schemeClr val="tx2"/>
              </a:solidFill>
              <a:latin typeface="Trebuchet MS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02128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 algn="ctr">
              <a:buNone/>
            </a:pPr>
            <a:endParaRPr lang="en-US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57200" y="1187928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Iluminación</a:t>
            </a:r>
            <a:endParaRPr lang="es-EC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2" descr="Resultado de imagen para pánico dibujo"/>
          <p:cNvSpPr>
            <a:spLocks noChangeAspect="1" noChangeArrowheads="1"/>
          </p:cNvSpPr>
          <p:nvPr/>
        </p:nvSpPr>
        <p:spPr bwMode="auto">
          <a:xfrm>
            <a:off x="5285435" y="3289647"/>
            <a:ext cx="2791765" cy="279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Rectangle 1"/>
          <p:cNvSpPr/>
          <p:nvPr/>
        </p:nvSpPr>
        <p:spPr>
          <a:xfrm>
            <a:off x="19050" y="592148"/>
            <a:ext cx="424500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buNone/>
            </a:pP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Ambiente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571" y="1524000"/>
            <a:ext cx="3673929" cy="2057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9221" y="2552700"/>
            <a:ext cx="2038350" cy="262073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371" y="3939948"/>
            <a:ext cx="1847850" cy="2466975"/>
          </a:xfrm>
          <a:prstGeom prst="rect">
            <a:avLst/>
          </a:prstGeom>
        </p:spPr>
      </p:pic>
      <p:sp>
        <p:nvSpPr>
          <p:cNvPr id="16" name="Curved Right Arrow 15"/>
          <p:cNvSpPr/>
          <p:nvPr/>
        </p:nvSpPr>
        <p:spPr bwMode="auto">
          <a:xfrm rot="2613903">
            <a:off x="3130585" y="1501662"/>
            <a:ext cx="1173771" cy="977011"/>
          </a:xfrm>
          <a:prstGeom prst="curvedRightArrow">
            <a:avLst>
              <a:gd name="adj1" fmla="val 0"/>
              <a:gd name="adj2" fmla="val 50000"/>
              <a:gd name="adj3" fmla="val 51745"/>
            </a:avLst>
          </a:prstGeom>
          <a:solidFill>
            <a:srgbClr val="9999FF"/>
          </a:solidFill>
          <a:ln w="9525" cap="flat" cmpd="sng" algn="ctr">
            <a:solidFill>
              <a:srgbClr val="99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8" name="Curved Right Arrow 17"/>
          <p:cNvSpPr/>
          <p:nvPr/>
        </p:nvSpPr>
        <p:spPr bwMode="auto">
          <a:xfrm rot="2613903">
            <a:off x="967614" y="2389641"/>
            <a:ext cx="1131210" cy="1828699"/>
          </a:xfrm>
          <a:prstGeom prst="curvedRightArrow">
            <a:avLst>
              <a:gd name="adj1" fmla="val 0"/>
              <a:gd name="adj2" fmla="val 50000"/>
              <a:gd name="adj3" fmla="val 51745"/>
            </a:avLst>
          </a:prstGeom>
          <a:solidFill>
            <a:srgbClr val="9999FF"/>
          </a:solidFill>
          <a:ln w="9525" cap="flat" cmpd="sng" algn="ctr">
            <a:solidFill>
              <a:srgbClr val="99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0888" y="6025153"/>
            <a:ext cx="296133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AU" sz="1600" dirty="0" err="1" smtClean="0">
                <a:solidFill>
                  <a:srgbClr val="99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Calidad</a:t>
            </a:r>
            <a:r>
              <a:rPr lang="en-AU" sz="1600" dirty="0" smtClean="0">
                <a:solidFill>
                  <a:srgbClr val="99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AU" sz="1600" dirty="0" err="1" smtClean="0">
                <a:solidFill>
                  <a:srgbClr val="99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Productividad</a:t>
            </a:r>
            <a:r>
              <a:rPr lang="en-AU" sz="1600" dirty="0" smtClean="0">
                <a:solidFill>
                  <a:srgbClr val="99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del </a:t>
            </a:r>
            <a:r>
              <a:rPr lang="en-AU" sz="1600" dirty="0" err="1" smtClean="0">
                <a:solidFill>
                  <a:srgbClr val="99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trabajador</a:t>
            </a:r>
            <a:endParaRPr lang="en-AU" sz="1600" dirty="0">
              <a:solidFill>
                <a:srgbClr val="9999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243" y="1502832"/>
            <a:ext cx="7566310" cy="4974167"/>
          </a:xfrm>
          <a:prstGeom prst="rect">
            <a:avLst/>
          </a:prstGeom>
        </p:spPr>
      </p:pic>
      <p:pic>
        <p:nvPicPr>
          <p:cNvPr id="1026" name="Picture 2" descr="http://www.dingelingenieria.com/images/uploads/iluminacion_ambientes2385c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386" y="1488925"/>
            <a:ext cx="5744137" cy="315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teslaenergy.cl/wp-content/uploads/2014/03/iluminacion-industrial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1" y="3552825"/>
            <a:ext cx="73152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219200" y="2595055"/>
            <a:ext cx="844265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ISO 8995</a:t>
            </a:r>
            <a:endParaRPr lang="en-AU" sz="1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90500" y="6326303"/>
            <a:ext cx="899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https://www.iso.org/obp/ui/#iso:std:iso:8995:-</a:t>
            </a:r>
            <a:r>
              <a:rPr lang="en-A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1:ed-1:v1:en</a:t>
            </a:r>
            <a:endParaRPr lang="en-A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A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</a:t>
            </a:r>
            <a:r>
              <a:rPr lang="en-A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www.scribd.com/doc/149032995/ISO-8995-Iluminacion-de-Puestos-de-Trabajo-en-Interiores</a:t>
            </a:r>
            <a:endParaRPr lang="en-A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94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7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33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>
              <a:buNone/>
            </a:pP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Ambiente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57200" y="1266140"/>
            <a:ext cx="8153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Ruido</a:t>
            </a:r>
            <a:r>
              <a:rPr lang="en-A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buNone/>
            </a:pP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s-MX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s-MX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s-MX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733549"/>
            <a:ext cx="4181476" cy="2787651"/>
          </a:xfrm>
          <a:prstGeom prst="rect">
            <a:avLst/>
          </a:prstGeom>
        </p:spPr>
      </p:pic>
      <p:pic>
        <p:nvPicPr>
          <p:cNvPr id="11" name="Picture 2" descr="http://cdn1.hubspot.com/hub/183362/file-3006922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514600"/>
            <a:ext cx="6096000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022" y="1885950"/>
            <a:ext cx="8098628" cy="392197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2595055"/>
            <a:ext cx="928085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15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Normativa</a:t>
            </a:r>
            <a:r>
              <a:rPr lang="en-AU" sz="1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AU" sz="1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87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533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>
              <a:buNone/>
            </a:pP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E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Ambiente </a:t>
            </a:r>
            <a:r>
              <a:rPr lang="es-E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Trabajo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57200" y="1266140"/>
            <a:ext cx="81534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AU" sz="20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Ventilación</a:t>
            </a: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n-A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es-MX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s-MX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s-MX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219200"/>
            <a:ext cx="4239589" cy="27575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2528291"/>
            <a:ext cx="2543175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825" y="4647603"/>
            <a:ext cx="3238500" cy="1857375"/>
          </a:xfrm>
          <a:prstGeom prst="rect">
            <a:avLst/>
          </a:prstGeom>
        </p:spPr>
      </p:pic>
      <p:sp>
        <p:nvSpPr>
          <p:cNvPr id="7" name="Curved Right Arrow 6"/>
          <p:cNvSpPr/>
          <p:nvPr/>
        </p:nvSpPr>
        <p:spPr bwMode="auto">
          <a:xfrm rot="3031839">
            <a:off x="3480519" y="1481668"/>
            <a:ext cx="1092834" cy="846664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2" name="Curved Right Arrow 11"/>
          <p:cNvSpPr/>
          <p:nvPr/>
        </p:nvSpPr>
        <p:spPr bwMode="auto">
          <a:xfrm rot="3031839">
            <a:off x="1651584" y="3344318"/>
            <a:ext cx="1092834" cy="1252931"/>
          </a:xfrm>
          <a:prstGeom prst="curvedRightArrow">
            <a:avLst>
              <a:gd name="adj1" fmla="val 0"/>
              <a:gd name="adj2" fmla="val 50000"/>
              <a:gd name="adj3" fmla="val 25000"/>
            </a:avLst>
          </a:prstGeom>
          <a:solidFill>
            <a:schemeClr val="accent5">
              <a:lumMod val="50000"/>
            </a:schemeClr>
          </a:solidFill>
          <a:ln w="952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09600" marR="0" indent="-609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Tx/>
              <a:buAutoNum type="arabicPeriod"/>
              <a:tabLst/>
            </a:pPr>
            <a:endParaRPr kumimoji="0" lang="en-A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3800" y="6096000"/>
            <a:ext cx="2373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AU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Incomodidad</a:t>
            </a:r>
            <a:endParaRPr lang="en-A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/>
          <p:nvPr/>
        </p:nvPicPr>
        <p:blipFill rotWithShape="1">
          <a:blip r:embed="rId6"/>
          <a:srcRect b="10368"/>
          <a:stretch/>
        </p:blipFill>
        <p:spPr bwMode="auto">
          <a:xfrm>
            <a:off x="1811020" y="876300"/>
            <a:ext cx="6751955" cy="47133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559" y="2692318"/>
            <a:ext cx="7386632" cy="3910570"/>
          </a:xfrm>
          <a:prstGeom prst="rect">
            <a:avLst/>
          </a:prstGeom>
        </p:spPr>
      </p:pic>
      <p:pic>
        <p:nvPicPr>
          <p:cNvPr id="3074" name="Picture 2" descr="https://encrypted-tbn0.gstatic.com/images?q=tbn:ANd9GcQ5YQCRXcMY0x8UbY1xOxWt0kguTk8KET_qfPr9RPRMhHjbj-2I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886" y="1383227"/>
            <a:ext cx="4510356" cy="362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1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/>
    </p:bldLst>
  </p:timing>
</p:sld>
</file>

<file path=ppt/theme/theme1.xml><?xml version="1.0" encoding="utf-8"?>
<a:theme xmlns:a="http://schemas.openxmlformats.org/drawingml/2006/main" name="New IEEE">
  <a:themeElements>
    <a:clrScheme name="New IEEE 13">
      <a:dk1>
        <a:srgbClr val="000000"/>
      </a:dk1>
      <a:lt1>
        <a:srgbClr val="FFFFFF"/>
      </a:lt1>
      <a:dk2>
        <a:srgbClr val="0F3D88"/>
      </a:dk2>
      <a:lt2>
        <a:srgbClr val="808080"/>
      </a:lt2>
      <a:accent1>
        <a:srgbClr val="FF8000"/>
      </a:accent1>
      <a:accent2>
        <a:srgbClr val="59B308"/>
      </a:accent2>
      <a:accent3>
        <a:srgbClr val="FFFFFF"/>
      </a:accent3>
      <a:accent4>
        <a:srgbClr val="000000"/>
      </a:accent4>
      <a:accent5>
        <a:srgbClr val="FFC0AA"/>
      </a:accent5>
      <a:accent6>
        <a:srgbClr val="50A206"/>
      </a:accent6>
      <a:hlink>
        <a:srgbClr val="0080FF"/>
      </a:hlink>
      <a:folHlink>
        <a:srgbClr val="800080"/>
      </a:folHlink>
    </a:clrScheme>
    <a:fontScheme name="New IEE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09600" marR="0" indent="-6096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>
            <a:schemeClr val="bg2"/>
          </a:buClr>
          <a:buSzPct val="80000"/>
          <a:buFontTx/>
          <a:buAutoNum type="arabicPeriod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09600" marR="0" indent="-6096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>
            <a:schemeClr val="bg2"/>
          </a:buClr>
          <a:buSzPct val="80000"/>
          <a:buFontTx/>
          <a:buAutoNum type="arabicPeriod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MS PGothic" pitchFamily="34" charset="-128"/>
          </a:defRPr>
        </a:defPPr>
      </a:lstStyle>
    </a:lnDef>
  </a:objectDefaults>
  <a:extraClrSchemeLst>
    <a:extraClrScheme>
      <a:clrScheme name="New IEE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IEE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IEE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IEE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IEE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IEE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IEE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IEE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IEE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IEE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IEE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IEE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IEEE 13">
        <a:dk1>
          <a:srgbClr val="000000"/>
        </a:dk1>
        <a:lt1>
          <a:srgbClr val="FFFFFF"/>
        </a:lt1>
        <a:dk2>
          <a:srgbClr val="0F3D88"/>
        </a:dk2>
        <a:lt2>
          <a:srgbClr val="808080"/>
        </a:lt2>
        <a:accent1>
          <a:srgbClr val="FF8000"/>
        </a:accent1>
        <a:accent2>
          <a:srgbClr val="59B308"/>
        </a:accent2>
        <a:accent3>
          <a:srgbClr val="FFFFFF"/>
        </a:accent3>
        <a:accent4>
          <a:srgbClr val="000000"/>
        </a:accent4>
        <a:accent5>
          <a:srgbClr val="FFC0AA"/>
        </a:accent5>
        <a:accent6>
          <a:srgbClr val="50A206"/>
        </a:accent6>
        <a:hlink>
          <a:srgbClr val="008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Xplore Initial Vendor Review</Template>
  <TotalTime>13102</TotalTime>
  <Words>740</Words>
  <Application>Microsoft Office PowerPoint</Application>
  <PresentationFormat>On-screen Show (4:3)</PresentationFormat>
  <Paragraphs>183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MS PGothic</vt:lpstr>
      <vt:lpstr>MS PGothic</vt:lpstr>
      <vt:lpstr>Arial</vt:lpstr>
      <vt:lpstr>Times New Roman</vt:lpstr>
      <vt:lpstr>Trebuchet MS</vt:lpstr>
      <vt:lpstr>Wingdings</vt:lpstr>
      <vt:lpstr>New IEEE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IEEE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of the ED 0208</dc:title>
  <dc:creator>Administrator</dc:creator>
  <cp:lastModifiedBy>Carolina Godoy</cp:lastModifiedBy>
  <cp:revision>871</cp:revision>
  <dcterms:created xsi:type="dcterms:W3CDTF">2008-02-06T18:32:01Z</dcterms:created>
  <dcterms:modified xsi:type="dcterms:W3CDTF">2016-10-19T16:20:49Z</dcterms:modified>
</cp:coreProperties>
</file>