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4" r:id="rId2"/>
    <p:sldId id="263" r:id="rId3"/>
    <p:sldId id="275" r:id="rId4"/>
    <p:sldId id="276" r:id="rId5"/>
    <p:sldId id="277" r:id="rId6"/>
    <p:sldId id="278" r:id="rId7"/>
    <p:sldId id="279" r:id="rId8"/>
    <p:sldId id="280" r:id="rId9"/>
    <p:sldId id="281" r:id="rId10"/>
    <p:sldId id="282" r:id="rId11"/>
    <p:sldId id="283" r:id="rId12"/>
    <p:sldId id="284" r:id="rId13"/>
  </p:sldIdLst>
  <p:sldSz cx="12192000" cy="6858000"/>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65"/>
  </p:normalViewPr>
  <p:slideViewPr>
    <p:cSldViewPr snapToGrid="0" snapToObjects="1">
      <p:cViewPr>
        <p:scale>
          <a:sx n="108" d="100"/>
          <a:sy n="108" d="100"/>
        </p:scale>
        <p:origin x="-1888" y="-13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Clic para editar título</a:t>
            </a:r>
            <a:endParaRPr lang="es-ES_tradn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_tradnl"/>
          </a:p>
        </p:txBody>
      </p:sp>
      <p:sp>
        <p:nvSpPr>
          <p:cNvPr id="4" name="Marcador de fecha 3"/>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616565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Clic para editar título</a:t>
            </a:r>
            <a:endParaRPr lang="es-ES_tradn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447540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Clic para editar título</a:t>
            </a:r>
            <a:endParaRPr lang="es-ES_tradn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131782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Clic para editar título</a:t>
            </a:r>
            <a:endParaRPr lang="es-ES_tradn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1914038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Clic para editar título</a:t>
            </a:r>
            <a:endParaRPr lang="es-ES_tradn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104135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Clic para editar título</a:t>
            </a:r>
            <a:endParaRPr lang="es-ES_tradnl"/>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Marcador de fecha 4"/>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6024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Clic para editar título</a:t>
            </a:r>
            <a:endParaRPr lang="es-ES_tradn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Marcador de fecha 6"/>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8" name="Marcador de pie de página 7"/>
          <p:cNvSpPr>
            <a:spLocks noGrp="1"/>
          </p:cNvSpPr>
          <p:nvPr>
            <p:ph type="ftr" sz="quarter" idx="11"/>
          </p:nvPr>
        </p:nvSpPr>
        <p:spPr/>
        <p:txBody>
          <a:bodyPr/>
          <a:lstStyle/>
          <a:p>
            <a:endParaRPr lang="es-ES_tradnl"/>
          </a:p>
        </p:txBody>
      </p:sp>
      <p:sp>
        <p:nvSpPr>
          <p:cNvPr id="9" name="Marcador de número de diapositiva 8"/>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329300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Clic para editar título</a:t>
            </a:r>
            <a:endParaRPr lang="es-ES_tradnl"/>
          </a:p>
        </p:txBody>
      </p:sp>
      <p:sp>
        <p:nvSpPr>
          <p:cNvPr id="3" name="Marcador de fecha 2"/>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4" name="Marcador de pie de página 3"/>
          <p:cNvSpPr>
            <a:spLocks noGrp="1"/>
          </p:cNvSpPr>
          <p:nvPr>
            <p:ph type="ftr" sz="quarter" idx="11"/>
          </p:nvPr>
        </p:nvSpPr>
        <p:spPr/>
        <p:txBody>
          <a:bodyPr/>
          <a:lstStyle/>
          <a:p>
            <a:endParaRPr lang="es-ES_tradnl"/>
          </a:p>
        </p:txBody>
      </p:sp>
      <p:sp>
        <p:nvSpPr>
          <p:cNvPr id="5" name="Marcador de número de diapositiva 4"/>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491758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3" name="Marcador de pie de página 2"/>
          <p:cNvSpPr>
            <a:spLocks noGrp="1"/>
          </p:cNvSpPr>
          <p:nvPr>
            <p:ph type="ftr" sz="quarter" idx="11"/>
          </p:nvPr>
        </p:nvSpPr>
        <p:spPr/>
        <p:txBody>
          <a:bodyPr/>
          <a:lstStyle/>
          <a:p>
            <a:endParaRPr lang="es-ES_tradnl"/>
          </a:p>
        </p:txBody>
      </p:sp>
      <p:sp>
        <p:nvSpPr>
          <p:cNvPr id="4" name="Marcador de número de diapositiva 3"/>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1471161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Clic para editar título</a:t>
            </a:r>
            <a:endParaRPr lang="es-ES_tradn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1839598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Clic para editar título</a:t>
            </a:r>
            <a:endParaRPr lang="es-ES_tradnl"/>
          </a:p>
        </p:txBody>
      </p:sp>
      <p:sp>
        <p:nvSpPr>
          <p:cNvPr id="3" name="Marcador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56BE8E56-5D95-974F-B909-B91562E5AA3D}" type="datetimeFigureOut">
              <a:rPr lang="es-ES_tradnl" smtClean="0"/>
              <a:t>20/05/16</a:t>
            </a:fld>
            <a:endParaRPr lang="es-ES_tradnl"/>
          </a:p>
        </p:txBody>
      </p:sp>
      <p:sp>
        <p:nvSpPr>
          <p:cNvPr id="6" name="Marcador de pie de página 5"/>
          <p:cNvSpPr>
            <a:spLocks noGrp="1"/>
          </p:cNvSpPr>
          <p:nvPr>
            <p:ph type="ftr" sz="quarter" idx="11"/>
          </p:nvPr>
        </p:nvSpPr>
        <p:spPr/>
        <p:txBody>
          <a:bodyPr/>
          <a:lstStyle/>
          <a:p>
            <a:endParaRPr lang="es-ES_tradnl"/>
          </a:p>
        </p:txBody>
      </p:sp>
      <p:sp>
        <p:nvSpPr>
          <p:cNvPr id="7" name="Marcador de número de diapositiva 6"/>
          <p:cNvSpPr>
            <a:spLocks noGrp="1"/>
          </p:cNvSpPr>
          <p:nvPr>
            <p:ph type="sldNum" sz="quarter" idx="12"/>
          </p:nvPr>
        </p:nvSpPr>
        <p:spPr/>
        <p:txBody>
          <a:body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8101085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Clic para editar título</a:t>
            </a:r>
            <a:endParaRPr lang="es-ES_tradn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BE8E56-5D95-974F-B909-B91562E5AA3D}" type="datetimeFigureOut">
              <a:rPr lang="es-ES_tradnl" smtClean="0"/>
              <a:t>20/05/16</a:t>
            </a:fld>
            <a:endParaRPr lang="es-ES_tradn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3F8377-B7D4-6E4C-B473-53CDED34D36D}" type="slidenum">
              <a:rPr lang="es-ES_tradnl" smtClean="0"/>
              <a:t>‹Nr.›</a:t>
            </a:fld>
            <a:endParaRPr lang="es-ES_tradnl"/>
          </a:p>
        </p:txBody>
      </p:sp>
    </p:spTree>
    <p:extLst>
      <p:ext uri="{BB962C8B-B14F-4D97-AF65-F5344CB8AC3E}">
        <p14:creationId xmlns:p14="http://schemas.microsoft.com/office/powerpoint/2010/main" val="1827192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familiaPPT-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89093605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Marcador de contenido 4"/>
          <p:cNvSpPr txBox="1">
            <a:spLocks/>
          </p:cNvSpPr>
          <p:nvPr/>
        </p:nvSpPr>
        <p:spPr>
          <a:xfrm>
            <a:off x="2656169" y="657159"/>
            <a:ext cx="9166917" cy="5519804"/>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514350" algn="just">
              <a:lnSpc>
                <a:spcPct val="100000"/>
              </a:lnSpc>
              <a:buFont typeface="+mj-lt"/>
              <a:buAutoNum type="alphaLcPeriod" startAt="5"/>
            </a:pPr>
            <a:r>
              <a:rPr lang="es-ES" dirty="0" smtClean="0"/>
              <a:t>El </a:t>
            </a:r>
            <a:r>
              <a:rPr lang="es-ES" dirty="0"/>
              <a:t>gran problema es que las personas gastan todo su sueldo para mantener un estilo de vida y, en una emergencia, entran en deudas, no consiguen ahorrar ni dar ofrendas. Al recibir el pago, primero separe su diezmo y ofrendas, </a:t>
            </a:r>
            <a:r>
              <a:rPr lang="es-ES" dirty="0" err="1"/>
              <a:t>después</a:t>
            </a:r>
            <a:r>
              <a:rPr lang="es-ES" dirty="0"/>
              <a:t> decida el valor que ahorrará y </a:t>
            </a:r>
            <a:r>
              <a:rPr lang="es-ES" dirty="0" err="1"/>
              <a:t>mándelo</a:t>
            </a:r>
            <a:r>
              <a:rPr lang="es-ES" dirty="0"/>
              <a:t> a un lugar destinado para ese fin. </a:t>
            </a:r>
            <a:r>
              <a:rPr lang="es-ES" dirty="0" err="1"/>
              <a:t>Después</a:t>
            </a:r>
            <a:r>
              <a:rPr lang="es-ES" dirty="0"/>
              <a:t>, determine </a:t>
            </a:r>
            <a:r>
              <a:rPr lang="es-ES" dirty="0" err="1"/>
              <a:t>cuál</a:t>
            </a:r>
            <a:r>
              <a:rPr lang="es-ES" dirty="0"/>
              <a:t> </a:t>
            </a:r>
            <a:r>
              <a:rPr lang="es-ES" dirty="0" err="1"/>
              <a:t>sera</a:t>
            </a:r>
            <a:r>
              <a:rPr lang="es-ES" dirty="0"/>
              <a:t>́ su estilo de vida (ropas, auto, entretenimiento). </a:t>
            </a:r>
            <a:r>
              <a:rPr lang="es-ES" i="1" dirty="0"/>
              <a:t>“Usted debiera cuidar de que sus gastos no excedan sus entradas. Limite sus deseos” </a:t>
            </a:r>
            <a:r>
              <a:rPr lang="es-ES" dirty="0"/>
              <a:t>(El hogar cristiano, p. 340). </a:t>
            </a:r>
          </a:p>
          <a:p>
            <a:pPr marL="514350" indent="-514350" algn="just">
              <a:lnSpc>
                <a:spcPct val="100000"/>
              </a:lnSpc>
              <a:buFont typeface="+mj-lt"/>
              <a:buAutoNum type="alphaLcPeriod" startAt="5"/>
            </a:pPr>
            <a:r>
              <a:rPr lang="es-ES" dirty="0" smtClean="0"/>
              <a:t>Nuestra </a:t>
            </a:r>
            <a:r>
              <a:rPr lang="es-ES" dirty="0"/>
              <a:t>fidelidad no es negociable. Lea el </a:t>
            </a:r>
            <a:r>
              <a:rPr lang="es-ES" dirty="0" err="1"/>
              <a:t>versículo</a:t>
            </a:r>
            <a:r>
              <a:rPr lang="es-ES" dirty="0"/>
              <a:t> 21. Negociar es un trueque, una permuta </a:t>
            </a:r>
            <a:r>
              <a:rPr lang="es-ES" dirty="0" err="1" smtClean="0"/>
              <a:t>recíproca</a:t>
            </a:r>
            <a:r>
              <a:rPr lang="es-ES" dirty="0" smtClean="0"/>
              <a:t> </a:t>
            </a:r>
            <a:r>
              <a:rPr lang="es-ES" dirty="0"/>
              <a:t>de cosas. No se puede pagar la </a:t>
            </a:r>
            <a:r>
              <a:rPr lang="es-ES" dirty="0" err="1"/>
              <a:t>bendición</a:t>
            </a:r>
            <a:r>
              <a:rPr lang="es-ES" dirty="0"/>
              <a:t>, ni comprarla. La fidelidad es una gratitud. </a:t>
            </a:r>
            <a:r>
              <a:rPr lang="es-ES" i="1" dirty="0"/>
              <a:t>“A </a:t>
            </a:r>
            <a:r>
              <a:rPr lang="es-ES" i="1" dirty="0" err="1"/>
              <a:t>través</a:t>
            </a:r>
            <a:r>
              <a:rPr lang="es-ES" i="1" dirty="0"/>
              <a:t> de Job vemos que vivir no es </a:t>
            </a:r>
            <a:r>
              <a:rPr lang="es-ES" i="1" dirty="0" err="1"/>
              <a:t>fácil</a:t>
            </a:r>
            <a:r>
              <a:rPr lang="es-ES" i="1" dirty="0"/>
              <a:t>, y puede implicar inclusive sufrimiento y </a:t>
            </a:r>
            <a:r>
              <a:rPr lang="es-ES" i="1" dirty="0" smtClean="0"/>
              <a:t>perplejidades </a:t>
            </a:r>
            <a:r>
              <a:rPr lang="es-ES" i="1" dirty="0"/>
              <a:t>[...] el sufrimiento es inevitable, pero la </a:t>
            </a:r>
            <a:r>
              <a:rPr lang="es-ES" i="1" dirty="0" err="1"/>
              <a:t>desesperación</a:t>
            </a:r>
            <a:r>
              <a:rPr lang="es-ES" i="1" dirty="0"/>
              <a:t> es </a:t>
            </a:r>
            <a:r>
              <a:rPr lang="es-ES" i="1" dirty="0" smtClean="0"/>
              <a:t>opcional</a:t>
            </a:r>
            <a:r>
              <a:rPr lang="es-ES" i="1" dirty="0"/>
              <a:t>” </a:t>
            </a:r>
            <a:r>
              <a:rPr lang="es-ES" dirty="0"/>
              <a:t>(</a:t>
            </a:r>
            <a:r>
              <a:rPr lang="es-ES" dirty="0" err="1"/>
              <a:t>Ozeas</a:t>
            </a:r>
            <a:r>
              <a:rPr lang="es-ES" dirty="0"/>
              <a:t> C. </a:t>
            </a:r>
            <a:r>
              <a:rPr lang="es-ES" dirty="0" err="1"/>
              <a:t>Moura</a:t>
            </a:r>
            <a:r>
              <a:rPr lang="es-ES" dirty="0"/>
              <a:t>, </a:t>
            </a:r>
            <a:r>
              <a:rPr lang="es-ES" dirty="0" err="1" smtClean="0"/>
              <a:t>Apostila</a:t>
            </a:r>
            <a:r>
              <a:rPr lang="es-ES" dirty="0" smtClean="0"/>
              <a:t> </a:t>
            </a:r>
            <a:r>
              <a:rPr lang="es-ES" dirty="0" err="1"/>
              <a:t>Livros</a:t>
            </a:r>
            <a:r>
              <a:rPr lang="es-ES" dirty="0"/>
              <a:t> </a:t>
            </a:r>
            <a:r>
              <a:rPr lang="es-ES" dirty="0" err="1"/>
              <a:t>Poéticos</a:t>
            </a:r>
            <a:r>
              <a:rPr lang="es-ES" dirty="0"/>
              <a:t>, p. 3). Debemos tener la seguridad de que en medio de los desastres de la vida, al final todo terminará bien. </a:t>
            </a:r>
            <a:r>
              <a:rPr lang="es-ES" i="1" dirty="0"/>
              <a:t>“Y bendijo </a:t>
            </a:r>
            <a:r>
              <a:rPr lang="es-ES" i="1" dirty="0" err="1"/>
              <a:t>Jehova</a:t>
            </a:r>
            <a:r>
              <a:rPr lang="es-ES" i="1" dirty="0"/>
              <a:t>́ el postrer estado de Job </a:t>
            </a:r>
            <a:r>
              <a:rPr lang="es-ES" i="1" dirty="0" err="1"/>
              <a:t>más</a:t>
            </a:r>
            <a:r>
              <a:rPr lang="es-ES" i="1" dirty="0"/>
              <a:t> que el primero; porque tuvo catorce mil ovejas, seis mil camellos, mil yuntas de </a:t>
            </a:r>
            <a:r>
              <a:rPr lang="es-ES" i="1" dirty="0" smtClean="0"/>
              <a:t>bueyes </a:t>
            </a:r>
            <a:r>
              <a:rPr lang="es-ES" i="1" dirty="0"/>
              <a:t>y mil asnas” </a:t>
            </a:r>
            <a:r>
              <a:rPr lang="es-ES" dirty="0"/>
              <a:t>(Job 42:12). </a:t>
            </a:r>
          </a:p>
        </p:txBody>
      </p:sp>
    </p:spTree>
    <p:extLst>
      <p:ext uri="{BB962C8B-B14F-4D97-AF65-F5344CB8AC3E}">
        <p14:creationId xmlns:p14="http://schemas.microsoft.com/office/powerpoint/2010/main" val="3762966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Marcador de contenido 4"/>
          <p:cNvSpPr txBox="1">
            <a:spLocks/>
          </p:cNvSpPr>
          <p:nvPr/>
        </p:nvSpPr>
        <p:spPr>
          <a:xfrm>
            <a:off x="2656169" y="657159"/>
            <a:ext cx="9166917" cy="551980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pPr>
            <a:r>
              <a:rPr lang="es-ES" b="1" dirty="0"/>
              <a:t>CONCLUSIÓN </a:t>
            </a:r>
            <a:endParaRPr lang="es-ES" dirty="0"/>
          </a:p>
          <a:p>
            <a:pPr marL="514350" indent="-514350" algn="just">
              <a:buFont typeface="+mj-lt"/>
              <a:buAutoNum type="alphaLcPeriod"/>
            </a:pPr>
            <a:r>
              <a:rPr lang="es-ES" dirty="0" smtClean="0"/>
              <a:t>Existe </a:t>
            </a:r>
            <a:r>
              <a:rPr lang="es-ES" dirty="0"/>
              <a:t>en el universo una batalla entre el bien y el mal que afecta </a:t>
            </a:r>
            <a:r>
              <a:rPr lang="es-ES" dirty="0" err="1"/>
              <a:t>también</a:t>
            </a:r>
            <a:r>
              <a:rPr lang="es-ES" dirty="0"/>
              <a:t> el sistema </a:t>
            </a:r>
            <a:r>
              <a:rPr lang="es-ES" dirty="0" err="1"/>
              <a:t>económico</a:t>
            </a:r>
            <a:r>
              <a:rPr lang="es-ES" dirty="0"/>
              <a:t>. Observe un momento la vida de </a:t>
            </a:r>
            <a:r>
              <a:rPr lang="es-ES" dirty="0" err="1"/>
              <a:t>Jesús</a:t>
            </a:r>
            <a:r>
              <a:rPr lang="es-ES" dirty="0"/>
              <a:t>: </a:t>
            </a:r>
            <a:r>
              <a:rPr lang="es-ES" i="1" dirty="0"/>
              <a:t>“Otra vez le llevó el diablo a un monte muy alto, y le mostró todos los reinos del mundo y la gloria de ellos, y le dijo: Todo esto te </a:t>
            </a:r>
            <a:r>
              <a:rPr lang="es-ES" i="1" dirty="0" err="1"/>
              <a:t>dare</a:t>
            </a:r>
            <a:r>
              <a:rPr lang="es-ES" i="1" dirty="0"/>
              <a:t>́, si </a:t>
            </a:r>
            <a:r>
              <a:rPr lang="es-ES" i="1" dirty="0" smtClean="0"/>
              <a:t>pos </a:t>
            </a:r>
            <a:r>
              <a:rPr lang="es-ES" i="1" dirty="0" err="1"/>
              <a:t>trado</a:t>
            </a:r>
            <a:r>
              <a:rPr lang="es-ES" i="1" dirty="0"/>
              <a:t> me adorares” </a:t>
            </a:r>
            <a:r>
              <a:rPr lang="es-ES" dirty="0"/>
              <a:t>(Mateo 4:8, 9). Las grandezas de los reinos ya eran de </a:t>
            </a:r>
            <a:r>
              <a:rPr lang="es-ES" dirty="0" err="1"/>
              <a:t>Jesús</a:t>
            </a:r>
            <a:r>
              <a:rPr lang="es-ES" dirty="0"/>
              <a:t>, pero </a:t>
            </a:r>
            <a:r>
              <a:rPr lang="es-ES" dirty="0" err="1"/>
              <a:t>aqui</a:t>
            </a:r>
            <a:r>
              <a:rPr lang="es-ES" dirty="0"/>
              <a:t>́ la riqueza está siendo utilizada como un arma para distraer la </a:t>
            </a:r>
            <a:r>
              <a:rPr lang="es-ES" dirty="0" err="1"/>
              <a:t>adoración</a:t>
            </a:r>
            <a:r>
              <a:rPr lang="es-ES" dirty="0"/>
              <a:t> que solo Dios merece. </a:t>
            </a:r>
          </a:p>
          <a:p>
            <a:pPr marL="514350" indent="-514350" algn="just">
              <a:buFont typeface="+mj-lt"/>
              <a:buAutoNum type="alphaLcPeriod"/>
            </a:pPr>
            <a:r>
              <a:rPr lang="es-ES" dirty="0" smtClean="0"/>
              <a:t>Una </a:t>
            </a:r>
            <a:r>
              <a:rPr lang="es-ES" dirty="0" err="1"/>
              <a:t>declaración</a:t>
            </a:r>
            <a:r>
              <a:rPr lang="es-ES" dirty="0"/>
              <a:t> de </a:t>
            </a:r>
            <a:r>
              <a:rPr lang="es-ES" dirty="0" err="1"/>
              <a:t>Jesús</a:t>
            </a:r>
            <a:r>
              <a:rPr lang="es-ES" dirty="0"/>
              <a:t> muestra esta real competencia: </a:t>
            </a:r>
            <a:r>
              <a:rPr lang="es-ES" i="1" dirty="0"/>
              <a:t>“Ninguno puede servir a dos </a:t>
            </a:r>
            <a:r>
              <a:rPr lang="es-ES" i="1" dirty="0" err="1"/>
              <a:t>señores</a:t>
            </a:r>
            <a:r>
              <a:rPr lang="es-ES" i="1" dirty="0"/>
              <a:t>; porque o </a:t>
            </a:r>
            <a:r>
              <a:rPr lang="es-ES" i="1" dirty="0" err="1"/>
              <a:t>aborrecera</a:t>
            </a:r>
            <a:r>
              <a:rPr lang="es-ES" i="1" dirty="0"/>
              <a:t>́ al uno y amará al otro, o estimará al uno y menospreciará al otro. No </a:t>
            </a:r>
            <a:r>
              <a:rPr lang="es-ES" i="1" dirty="0" err="1"/>
              <a:t>podéis</a:t>
            </a:r>
            <a:r>
              <a:rPr lang="es-ES" i="1" dirty="0"/>
              <a:t> servir a Dios y a las riquezas” </a:t>
            </a:r>
            <a:r>
              <a:rPr lang="es-ES" dirty="0"/>
              <a:t>(Mateo 6:24). El dinero mal empleado disputará su </a:t>
            </a:r>
            <a:r>
              <a:rPr lang="es-ES" dirty="0" err="1"/>
              <a:t>interés</a:t>
            </a:r>
            <a:r>
              <a:rPr lang="es-ES" dirty="0"/>
              <a:t>, y lo </a:t>
            </a:r>
            <a:r>
              <a:rPr lang="es-ES" dirty="0" err="1"/>
              <a:t>hara</a:t>
            </a:r>
            <a:r>
              <a:rPr lang="es-ES" dirty="0"/>
              <a:t>́ malgastar su tiempo y su </a:t>
            </a:r>
            <a:r>
              <a:rPr lang="es-ES" dirty="0" err="1"/>
              <a:t>energía</a:t>
            </a:r>
            <a:r>
              <a:rPr lang="es-ES" dirty="0"/>
              <a:t>. Lo desviará de su camino al Cielo como intentó hacerlo con </a:t>
            </a:r>
            <a:r>
              <a:rPr lang="es-ES" dirty="0" err="1"/>
              <a:t>Jesús</a:t>
            </a:r>
            <a:r>
              <a:rPr lang="es-ES" dirty="0"/>
              <a:t>. </a:t>
            </a:r>
          </a:p>
        </p:txBody>
      </p:sp>
    </p:spTree>
    <p:extLst>
      <p:ext uri="{BB962C8B-B14F-4D97-AF65-F5344CB8AC3E}">
        <p14:creationId xmlns:p14="http://schemas.microsoft.com/office/powerpoint/2010/main" val="33888522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Marcador de contenido 4"/>
          <p:cNvSpPr txBox="1">
            <a:spLocks/>
          </p:cNvSpPr>
          <p:nvPr/>
        </p:nvSpPr>
        <p:spPr>
          <a:xfrm>
            <a:off x="2656169" y="657159"/>
            <a:ext cx="9166917" cy="551980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514350" algn="just">
              <a:buFont typeface="+mj-lt"/>
              <a:buAutoNum type="alphaLcPeriod" startAt="3"/>
            </a:pPr>
            <a:r>
              <a:rPr lang="es-ES" dirty="0" smtClean="0"/>
              <a:t>A </a:t>
            </a:r>
            <a:r>
              <a:rPr lang="es-ES" dirty="0"/>
              <a:t>Job le fueron restablecidas su familia, sus bienes y su salud, pero, la </a:t>
            </a:r>
            <a:r>
              <a:rPr lang="es-ES" dirty="0" err="1"/>
              <a:t>restauración</a:t>
            </a:r>
            <a:r>
              <a:rPr lang="es-ES" dirty="0"/>
              <a:t> completa la </a:t>
            </a:r>
            <a:r>
              <a:rPr lang="es-ES" dirty="0" err="1"/>
              <a:t>recibira</a:t>
            </a:r>
            <a:r>
              <a:rPr lang="es-ES" dirty="0"/>
              <a:t>́ en la segunda venida de Cristo. Mientras estemos </a:t>
            </a:r>
            <a:r>
              <a:rPr lang="es-ES" dirty="0" err="1"/>
              <a:t>aqui</a:t>
            </a:r>
            <a:r>
              <a:rPr lang="es-ES" dirty="0"/>
              <a:t>́ podemos confiar que </a:t>
            </a:r>
            <a:r>
              <a:rPr lang="es-ES" i="1" dirty="0"/>
              <a:t>“Dios no </a:t>
            </a:r>
            <a:r>
              <a:rPr lang="es-ES" i="1" dirty="0" err="1"/>
              <a:t>guía</a:t>
            </a:r>
            <a:r>
              <a:rPr lang="es-ES" i="1" dirty="0"/>
              <a:t> </a:t>
            </a:r>
            <a:r>
              <a:rPr lang="es-ES" i="1" dirty="0" err="1"/>
              <a:t>jamás</a:t>
            </a:r>
            <a:r>
              <a:rPr lang="es-ES" i="1" dirty="0"/>
              <a:t> a sus hijos de otro modo que el que ellos mismos </a:t>
            </a:r>
            <a:r>
              <a:rPr lang="es-ES" i="1" dirty="0" err="1"/>
              <a:t>escogerían</a:t>
            </a:r>
            <a:r>
              <a:rPr lang="es-ES" i="1" dirty="0"/>
              <a:t>, si pudieran ver el fin desde el principio y discernir la gloria del designio que cumplen como colaboradores con Dios” </a:t>
            </a:r>
            <a:r>
              <a:rPr lang="es-ES" dirty="0"/>
              <a:t>(El ministerio de </a:t>
            </a:r>
            <a:r>
              <a:rPr lang="es-ES" dirty="0" err="1"/>
              <a:t>curación</a:t>
            </a:r>
            <a:r>
              <a:rPr lang="es-ES" dirty="0"/>
              <a:t>, p. 380). </a:t>
            </a:r>
          </a:p>
          <a:p>
            <a:pPr marL="514350" indent="-514350" algn="just">
              <a:buFont typeface="+mj-lt"/>
              <a:buAutoNum type="alphaLcPeriod" startAt="3"/>
            </a:pPr>
            <a:r>
              <a:rPr lang="es-ES" dirty="0" err="1" smtClean="0"/>
              <a:t>Él</a:t>
            </a:r>
            <a:r>
              <a:rPr lang="es-ES" dirty="0" smtClean="0"/>
              <a:t> </a:t>
            </a:r>
            <a:r>
              <a:rPr lang="es-ES" dirty="0"/>
              <a:t>fue paciente. </a:t>
            </a:r>
            <a:r>
              <a:rPr lang="es-ES" i="1" dirty="0"/>
              <a:t>“Job fue privado de sus posesiones terrenales y estuvo tan enfermo que le aborrecieron sus parientes y amigos; pero aun </a:t>
            </a:r>
            <a:r>
              <a:rPr lang="es-ES" i="1" dirty="0" err="1"/>
              <a:t>asi</a:t>
            </a:r>
            <a:r>
              <a:rPr lang="es-ES" i="1" dirty="0"/>
              <a:t>́ mantuvo su integridad” </a:t>
            </a:r>
            <a:r>
              <a:rPr lang="es-ES" dirty="0"/>
              <a:t>(EGW. La edad dorada, p. 211). </a:t>
            </a:r>
          </a:p>
          <a:p>
            <a:pPr marL="0" indent="0" algn="just">
              <a:buNone/>
            </a:pPr>
            <a:r>
              <a:rPr lang="es-ES" b="1" dirty="0"/>
              <a:t>LLAMADO </a:t>
            </a:r>
            <a:endParaRPr lang="es-ES" dirty="0"/>
          </a:p>
          <a:p>
            <a:pPr marL="0" indent="0" algn="just">
              <a:buNone/>
            </a:pPr>
            <a:r>
              <a:rPr lang="es-ES" dirty="0"/>
              <a:t>¿De qué manera puede compartir con otras personas esta seguridad de que Dios está al control y que todo lo que somos y tenemos le </a:t>
            </a:r>
            <a:r>
              <a:rPr lang="es-ES" dirty="0" smtClean="0"/>
              <a:t>pertenece </a:t>
            </a:r>
            <a:r>
              <a:rPr lang="es-ES" dirty="0"/>
              <a:t>a </a:t>
            </a:r>
            <a:r>
              <a:rPr lang="es-ES" dirty="0" err="1"/>
              <a:t>él</a:t>
            </a:r>
            <a:r>
              <a:rPr lang="es-ES" dirty="0"/>
              <a:t>? </a:t>
            </a:r>
          </a:p>
        </p:txBody>
      </p:sp>
    </p:spTree>
    <p:extLst>
      <p:ext uri="{BB962C8B-B14F-4D97-AF65-F5344CB8AC3E}">
        <p14:creationId xmlns:p14="http://schemas.microsoft.com/office/powerpoint/2010/main" val="249538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ítulo 3"/>
          <p:cNvSpPr>
            <a:spLocks noGrp="1"/>
          </p:cNvSpPr>
          <p:nvPr>
            <p:ph type="title"/>
          </p:nvPr>
        </p:nvSpPr>
        <p:spPr>
          <a:xfrm>
            <a:off x="2530964" y="365126"/>
            <a:ext cx="9175860" cy="1039120"/>
          </a:xfrm>
        </p:spPr>
        <p:txBody>
          <a:bodyPr>
            <a:normAutofit/>
          </a:bodyPr>
          <a:lstStyle/>
          <a:p>
            <a:pPr algn="ctr"/>
            <a:r>
              <a:rPr lang="es-ES" sz="2800" b="1" dirty="0" smtClean="0">
                <a:latin typeface="Calibri"/>
                <a:cs typeface="Calibri"/>
              </a:rPr>
              <a:t>LA FAMILIA ENFRENTA LA CRISIS </a:t>
            </a:r>
            <a:endParaRPr lang="es-ES" sz="2800" b="1" dirty="0">
              <a:latin typeface="Calibri"/>
              <a:cs typeface="Calibri"/>
            </a:endParaRPr>
          </a:p>
        </p:txBody>
      </p:sp>
      <p:sp>
        <p:nvSpPr>
          <p:cNvPr id="5" name="Marcador de contenido 4"/>
          <p:cNvSpPr>
            <a:spLocks noGrp="1"/>
          </p:cNvSpPr>
          <p:nvPr>
            <p:ph idx="1"/>
          </p:nvPr>
        </p:nvSpPr>
        <p:spPr>
          <a:xfrm>
            <a:off x="2656169" y="1966236"/>
            <a:ext cx="9166917" cy="4312670"/>
          </a:xfrm>
        </p:spPr>
        <p:txBody>
          <a:bodyPr>
            <a:normAutofit fontScale="77500" lnSpcReduction="20000"/>
          </a:bodyPr>
          <a:lstStyle/>
          <a:p>
            <a:pPr marL="0" indent="0" algn="just">
              <a:buNone/>
            </a:pPr>
            <a:r>
              <a:rPr lang="es-ES" b="1" dirty="0"/>
              <a:t>TEXTOS BÍBLICOS </a:t>
            </a:r>
            <a:endParaRPr lang="es-ES" dirty="0"/>
          </a:p>
          <a:p>
            <a:pPr marL="0" indent="0" algn="just">
              <a:buNone/>
            </a:pPr>
            <a:r>
              <a:rPr lang="es-ES" dirty="0"/>
              <a:t>Job 1:3-5, 8-12, 13-19 e 21 </a:t>
            </a:r>
          </a:p>
          <a:p>
            <a:pPr marL="0" indent="0" algn="just">
              <a:buNone/>
            </a:pPr>
            <a:r>
              <a:rPr lang="es-ES" b="1" dirty="0"/>
              <a:t>INTRODUCCIÓN </a:t>
            </a:r>
            <a:endParaRPr lang="es-ES" dirty="0"/>
          </a:p>
          <a:p>
            <a:pPr marL="0" indent="0" algn="just">
              <a:buNone/>
            </a:pPr>
            <a:r>
              <a:rPr lang="es-ES" dirty="0"/>
              <a:t>a. Lea Job 1:3-5; 8-12. La historia de Job es el gran ejemplo de una familia que pasó por las </a:t>
            </a:r>
            <a:r>
              <a:rPr lang="es-ES" dirty="0" err="1"/>
              <a:t>más</a:t>
            </a:r>
            <a:r>
              <a:rPr lang="es-ES" dirty="0"/>
              <a:t> terribles e insoportables crisis familiares. La familia de Job </a:t>
            </a:r>
            <a:r>
              <a:rPr lang="es-ES" dirty="0" err="1"/>
              <a:t>sufrio</a:t>
            </a:r>
            <a:r>
              <a:rPr lang="es-ES" dirty="0"/>
              <a:t>́ crisis financiera: </a:t>
            </a:r>
            <a:r>
              <a:rPr lang="es-ES" dirty="0" err="1"/>
              <a:t>perdio</a:t>
            </a:r>
            <a:r>
              <a:rPr lang="es-ES" dirty="0"/>
              <a:t>́ bienes materiales; crisis de salud: </a:t>
            </a:r>
            <a:r>
              <a:rPr lang="es-ES" dirty="0" err="1"/>
              <a:t>perdio</a:t>
            </a:r>
            <a:r>
              <a:rPr lang="es-ES" dirty="0"/>
              <a:t>́ su salud; crisis con los hijos: murieron; crisis de </a:t>
            </a:r>
            <a:r>
              <a:rPr lang="es-ES" dirty="0" smtClean="0"/>
              <a:t>amistad</a:t>
            </a:r>
            <a:r>
              <a:rPr lang="es-ES" dirty="0"/>
              <a:t>: </a:t>
            </a:r>
            <a:r>
              <a:rPr lang="es-ES" dirty="0" err="1"/>
              <a:t>perdio</a:t>
            </a:r>
            <a:r>
              <a:rPr lang="es-ES" dirty="0"/>
              <a:t>́ a muchos amigos; crisis en el matrimonio: su esposa estaba amargada, llegó a decir: </a:t>
            </a:r>
            <a:r>
              <a:rPr lang="es-ES" i="1" dirty="0"/>
              <a:t>“Maldice a Dios y </a:t>
            </a:r>
            <a:r>
              <a:rPr lang="es-ES" i="1" dirty="0" err="1"/>
              <a:t>muérete</a:t>
            </a:r>
            <a:r>
              <a:rPr lang="es-ES" i="1" dirty="0"/>
              <a:t>” </a:t>
            </a:r>
            <a:r>
              <a:rPr lang="es-ES" dirty="0"/>
              <a:t>(Job 2:9). </a:t>
            </a:r>
          </a:p>
          <a:p>
            <a:pPr marL="0" indent="0" algn="just">
              <a:buNone/>
            </a:pPr>
            <a:r>
              <a:rPr lang="es-ES" dirty="0"/>
              <a:t>b. De acuerdo al diccionario crisis significa: “</a:t>
            </a:r>
            <a:r>
              <a:rPr lang="es-ES" dirty="0" err="1"/>
              <a:t>situación</a:t>
            </a:r>
            <a:r>
              <a:rPr lang="es-ES" dirty="0"/>
              <a:t> mala o </a:t>
            </a:r>
            <a:r>
              <a:rPr lang="es-ES" dirty="0" err="1"/>
              <a:t>difícil</a:t>
            </a:r>
            <a:r>
              <a:rPr lang="es-ES" dirty="0"/>
              <a:t>” o “un momento decisivo” o “una </a:t>
            </a:r>
            <a:r>
              <a:rPr lang="es-ES" dirty="0" err="1"/>
              <a:t>alteración</a:t>
            </a:r>
            <a:r>
              <a:rPr lang="es-ES" dirty="0"/>
              <a:t> brusca en el curso de algo”. En el diccionario chino esa palabra está formada por dos </a:t>
            </a:r>
            <a:r>
              <a:rPr lang="es-ES" dirty="0" err="1"/>
              <a:t>símbolos</a:t>
            </a:r>
            <a:r>
              <a:rPr lang="es-ES" dirty="0"/>
              <a:t>: uno significa peligro y el otro, oportunidad. De cierta forma cuando pasamos por crisis, corremos el peligro de fracasar, de enfriarnos en la fe, pero tenemos </a:t>
            </a:r>
            <a:r>
              <a:rPr lang="es-ES" dirty="0" err="1"/>
              <a:t>también</a:t>
            </a:r>
            <a:r>
              <a:rPr lang="es-ES" dirty="0"/>
              <a:t> la excelente oportunidad de ser verdaderos </a:t>
            </a:r>
            <a:r>
              <a:rPr lang="es-ES" dirty="0" err="1"/>
              <a:t>héroes</a:t>
            </a:r>
            <a:r>
              <a:rPr lang="es-ES" dirty="0"/>
              <a:t> en la fe. </a:t>
            </a:r>
          </a:p>
        </p:txBody>
      </p:sp>
    </p:spTree>
    <p:extLst>
      <p:ext uri="{BB962C8B-B14F-4D97-AF65-F5344CB8AC3E}">
        <p14:creationId xmlns:p14="http://schemas.microsoft.com/office/powerpoint/2010/main" val="26408513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Marcador de contenido 4"/>
          <p:cNvSpPr>
            <a:spLocks noGrp="1"/>
          </p:cNvSpPr>
          <p:nvPr>
            <p:ph idx="1"/>
          </p:nvPr>
        </p:nvSpPr>
        <p:spPr>
          <a:xfrm>
            <a:off x="2656169" y="375658"/>
            <a:ext cx="9166917" cy="6180474"/>
          </a:xfrm>
        </p:spPr>
        <p:txBody>
          <a:bodyPr>
            <a:normAutofit/>
          </a:bodyPr>
          <a:lstStyle/>
          <a:p>
            <a:pPr marL="0" indent="0" algn="just">
              <a:buNone/>
            </a:pPr>
            <a:r>
              <a:rPr lang="es-ES" b="1" dirty="0"/>
              <a:t>JOB POSEÍA UNA BUENA FAMILIA. VERSÍCULO 4 </a:t>
            </a:r>
            <a:endParaRPr lang="es-ES" dirty="0"/>
          </a:p>
          <a:p>
            <a:pPr marL="514350" indent="-514350" algn="just">
              <a:buFont typeface="+mj-lt"/>
              <a:buAutoNum type="alphaLcPeriod"/>
            </a:pPr>
            <a:r>
              <a:rPr lang="es-ES" dirty="0" smtClean="0"/>
              <a:t>Job </a:t>
            </a:r>
            <a:r>
              <a:rPr lang="es-ES" dirty="0"/>
              <a:t>fue un padre sabio y amoroso. Los hijos confraternizaban constantemente. El esparcimiento en familia, viajar juntos y salir a comer tiene un costo que vale la pena invertir dentro de las posibilidades. Un paseo en el parque es gratis, y el resultado es bueno. Intente recordar </a:t>
            </a:r>
            <a:r>
              <a:rPr lang="es-ES" dirty="0" err="1"/>
              <a:t>cuál</a:t>
            </a:r>
            <a:r>
              <a:rPr lang="es-ES" dirty="0"/>
              <a:t> fue su mejor paseo en familia. Eso mantiene la unidad entre </a:t>
            </a:r>
            <a:r>
              <a:rPr lang="es-ES" dirty="0" smtClean="0"/>
              <a:t>hermanos </a:t>
            </a:r>
            <a:r>
              <a:rPr lang="es-ES" dirty="0"/>
              <a:t>y en la familia. </a:t>
            </a:r>
          </a:p>
          <a:p>
            <a:pPr marL="514350" indent="-514350" algn="just">
              <a:buFont typeface="+mj-lt"/>
              <a:buAutoNum type="alphaLcPeriod"/>
            </a:pPr>
            <a:r>
              <a:rPr lang="es-ES" dirty="0" smtClean="0"/>
              <a:t>Evite </a:t>
            </a:r>
            <a:r>
              <a:rPr lang="es-ES" dirty="0"/>
              <a:t>el clima de </a:t>
            </a:r>
            <a:r>
              <a:rPr lang="es-ES" dirty="0" err="1"/>
              <a:t>crítica</a:t>
            </a:r>
            <a:r>
              <a:rPr lang="es-ES" dirty="0"/>
              <a:t> y de relaciones </a:t>
            </a:r>
            <a:r>
              <a:rPr lang="es-ES" dirty="0" err="1"/>
              <a:t>ácidas</a:t>
            </a:r>
            <a:r>
              <a:rPr lang="es-ES" dirty="0"/>
              <a:t>, pues </a:t>
            </a:r>
            <a:r>
              <a:rPr lang="es-ES" i="1" dirty="0"/>
              <a:t>“Todo lo que </a:t>
            </a:r>
            <a:r>
              <a:rPr lang="es-ES" i="1" dirty="0" smtClean="0"/>
              <a:t>tienda </a:t>
            </a:r>
            <a:r>
              <a:rPr lang="es-ES" i="1" dirty="0"/>
              <a:t>a entorpecer la paz y la unidad del </a:t>
            </a:r>
            <a:r>
              <a:rPr lang="es-ES" i="1" dirty="0" err="1"/>
              <a:t>círculo</a:t>
            </a:r>
            <a:r>
              <a:rPr lang="es-ES" i="1" dirty="0"/>
              <a:t> familiar debe ser </a:t>
            </a:r>
            <a:r>
              <a:rPr lang="es-ES" i="1" dirty="0" smtClean="0"/>
              <a:t>eliminado</a:t>
            </a:r>
            <a:r>
              <a:rPr lang="es-ES" i="1" dirty="0"/>
              <a:t>” </a:t>
            </a:r>
            <a:r>
              <a:rPr lang="es-ES" dirty="0"/>
              <a:t>(EGW, Mi vida hoy, MM 1952, p. 86). </a:t>
            </a:r>
          </a:p>
        </p:txBody>
      </p:sp>
    </p:spTree>
    <p:extLst>
      <p:ext uri="{BB962C8B-B14F-4D97-AF65-F5344CB8AC3E}">
        <p14:creationId xmlns:p14="http://schemas.microsoft.com/office/powerpoint/2010/main" val="37179096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Marcador de contenido 4"/>
          <p:cNvSpPr>
            <a:spLocks noGrp="1"/>
          </p:cNvSpPr>
          <p:nvPr>
            <p:ph idx="1"/>
          </p:nvPr>
        </p:nvSpPr>
        <p:spPr>
          <a:xfrm>
            <a:off x="2656169" y="258078"/>
            <a:ext cx="9166917" cy="6180474"/>
          </a:xfrm>
        </p:spPr>
        <p:txBody>
          <a:bodyPr>
            <a:normAutofit fontScale="92500" lnSpcReduction="10000"/>
          </a:bodyPr>
          <a:lstStyle/>
          <a:p>
            <a:pPr marL="0" indent="0" algn="just">
              <a:buNone/>
            </a:pPr>
            <a:r>
              <a:rPr lang="es-ES" b="1" dirty="0"/>
              <a:t>JOB POSEÍA UNA VIDA DE ORACIÓN. VERSÍCULO 5 </a:t>
            </a:r>
            <a:endParaRPr lang="es-ES" dirty="0"/>
          </a:p>
          <a:p>
            <a:pPr marL="514350" indent="-514350" algn="just">
              <a:buFont typeface="+mj-lt"/>
              <a:buAutoNum type="alphaLcPeriod"/>
            </a:pPr>
            <a:r>
              <a:rPr lang="es-ES" dirty="0" smtClean="0"/>
              <a:t>Job </a:t>
            </a:r>
            <a:r>
              <a:rPr lang="es-ES" dirty="0"/>
              <a:t>oraba de madrugada para consagrar a sus hijos. De la misma forma </a:t>
            </a:r>
            <a:r>
              <a:rPr lang="es-ES" dirty="0" err="1"/>
              <a:t>Jesús</a:t>
            </a:r>
            <a:r>
              <a:rPr lang="es-ES" dirty="0"/>
              <a:t>, ante </a:t>
            </a:r>
            <a:r>
              <a:rPr lang="es-ES" i="1" dirty="0"/>
              <a:t>“</a:t>
            </a:r>
            <a:r>
              <a:rPr lang="es-ES" i="1" dirty="0" err="1"/>
              <a:t>algún</a:t>
            </a:r>
            <a:r>
              <a:rPr lang="es-ES" i="1" dirty="0"/>
              <a:t> trabajo importante, se retiraba a la soledad de los montes, y pasaba la noche orando a su Padre” </a:t>
            </a:r>
            <a:r>
              <a:rPr lang="es-ES" dirty="0"/>
              <a:t>(El ministerio de </a:t>
            </a:r>
            <a:r>
              <a:rPr lang="es-ES" dirty="0" err="1"/>
              <a:t>curación</a:t>
            </a:r>
            <a:r>
              <a:rPr lang="es-ES" dirty="0"/>
              <a:t>, p. 407). Debemos orar antes de tomar decisiones grandes en nuestra vida, como comprar una casa, comprar un auto o alquilar una vivienda. </a:t>
            </a:r>
          </a:p>
          <a:p>
            <a:pPr marL="514350" indent="-514350" algn="just">
              <a:buFont typeface="+mj-lt"/>
              <a:buAutoNum type="alphaLcPeriod"/>
            </a:pPr>
            <a:r>
              <a:rPr lang="es-ES" dirty="0" smtClean="0"/>
              <a:t>Al </a:t>
            </a:r>
            <a:r>
              <a:rPr lang="es-ES" dirty="0"/>
              <a:t>hablar con Dios diariamente crecen la confianza y el </a:t>
            </a:r>
            <a:r>
              <a:rPr lang="es-ES" dirty="0" err="1"/>
              <a:t>conoci</a:t>
            </a:r>
            <a:r>
              <a:rPr lang="es-ES" dirty="0"/>
              <a:t>- miento del Dios todopoderoso. Job llegó al punto de decir: </a:t>
            </a:r>
            <a:r>
              <a:rPr lang="es-ES" i="1" dirty="0"/>
              <a:t>“aunque </a:t>
            </a:r>
            <a:r>
              <a:rPr lang="es-ES" i="1" dirty="0" err="1"/>
              <a:t>él</a:t>
            </a:r>
            <a:r>
              <a:rPr lang="es-ES" i="1" dirty="0"/>
              <a:t> me matare, en </a:t>
            </a:r>
            <a:r>
              <a:rPr lang="es-ES" i="1" dirty="0" err="1"/>
              <a:t>él</a:t>
            </a:r>
            <a:r>
              <a:rPr lang="es-ES" i="1" dirty="0"/>
              <a:t> esperaré” </a:t>
            </a:r>
            <a:r>
              <a:rPr lang="es-ES" dirty="0"/>
              <a:t>(Job 13:15), pues </a:t>
            </a:r>
            <a:r>
              <a:rPr lang="es-ES" dirty="0" err="1"/>
              <a:t>él</a:t>
            </a:r>
            <a:r>
              <a:rPr lang="es-ES" dirty="0"/>
              <a:t> es el </a:t>
            </a:r>
            <a:r>
              <a:rPr lang="es-ES" dirty="0" err="1"/>
              <a:t>dueño</a:t>
            </a:r>
            <a:r>
              <a:rPr lang="es-ES" dirty="0"/>
              <a:t> de todo. </a:t>
            </a:r>
            <a:r>
              <a:rPr lang="es-ES" i="1" dirty="0"/>
              <a:t>“Desnudo </a:t>
            </a:r>
            <a:r>
              <a:rPr lang="es-ES" i="1" dirty="0" err="1"/>
              <a:t>sali</a:t>
            </a:r>
            <a:r>
              <a:rPr lang="es-ES" i="1" dirty="0"/>
              <a:t>́ del vientre de mi madre, y desnudo </a:t>
            </a:r>
            <a:r>
              <a:rPr lang="es-ES" i="1" dirty="0" err="1"/>
              <a:t>volvere</a:t>
            </a:r>
            <a:r>
              <a:rPr lang="es-ES" i="1" dirty="0"/>
              <a:t>́ </a:t>
            </a:r>
            <a:r>
              <a:rPr lang="es-ES" i="1" dirty="0" err="1"/>
              <a:t>alla</a:t>
            </a:r>
            <a:r>
              <a:rPr lang="es-ES" i="1" dirty="0"/>
              <a:t>́. </a:t>
            </a:r>
            <a:r>
              <a:rPr lang="es-ES" i="1" dirty="0" err="1"/>
              <a:t>Jehova</a:t>
            </a:r>
            <a:r>
              <a:rPr lang="es-ES" i="1" dirty="0"/>
              <a:t>́ dio, y </a:t>
            </a:r>
            <a:r>
              <a:rPr lang="es-ES" i="1" dirty="0" err="1"/>
              <a:t>Jehova</a:t>
            </a:r>
            <a:r>
              <a:rPr lang="es-ES" i="1" dirty="0"/>
              <a:t>́ quitó; sea el nombre de </a:t>
            </a:r>
            <a:r>
              <a:rPr lang="es-ES" i="1" dirty="0" err="1"/>
              <a:t>Jehova</a:t>
            </a:r>
            <a:r>
              <a:rPr lang="es-ES" i="1" dirty="0"/>
              <a:t>́ bendito” </a:t>
            </a:r>
            <a:r>
              <a:rPr lang="es-ES" dirty="0"/>
              <a:t>(Job 1:21). </a:t>
            </a:r>
          </a:p>
          <a:p>
            <a:pPr marL="514350" indent="-514350" algn="just">
              <a:buFont typeface="+mj-lt"/>
              <a:buAutoNum type="alphaLcPeriod"/>
            </a:pPr>
            <a:r>
              <a:rPr lang="es-ES" dirty="0" smtClean="0"/>
              <a:t>El </a:t>
            </a:r>
            <a:r>
              <a:rPr lang="es-ES" dirty="0"/>
              <a:t>culto familiar puede ser atractivo. No demore, “Sean cortas y animadas las reuniones del culto familiar” (La </a:t>
            </a:r>
            <a:r>
              <a:rPr lang="es-ES" dirty="0" err="1"/>
              <a:t>conducción</a:t>
            </a:r>
            <a:r>
              <a:rPr lang="es-ES" dirty="0"/>
              <a:t> del </a:t>
            </a:r>
            <a:r>
              <a:rPr lang="es-ES" dirty="0" err="1"/>
              <a:t>niño</a:t>
            </a:r>
            <a:r>
              <a:rPr lang="es-ES" dirty="0"/>
              <a:t>, p. 493). Comprar la </a:t>
            </a:r>
            <a:r>
              <a:rPr lang="es-ES" dirty="0" err="1"/>
              <a:t>lección</a:t>
            </a:r>
            <a:r>
              <a:rPr lang="es-ES" dirty="0"/>
              <a:t> de la Escuela </a:t>
            </a:r>
            <a:r>
              <a:rPr lang="es-ES" dirty="0" err="1"/>
              <a:t>Sabática</a:t>
            </a:r>
            <a:r>
              <a:rPr lang="es-ES" dirty="0"/>
              <a:t> y la </a:t>
            </a:r>
            <a:r>
              <a:rPr lang="es-ES" dirty="0" err="1"/>
              <a:t>meditación</a:t>
            </a:r>
            <a:r>
              <a:rPr lang="es-ES" dirty="0"/>
              <a:t> matinal es una </a:t>
            </a:r>
            <a:r>
              <a:rPr lang="es-ES" dirty="0" err="1"/>
              <a:t>inversión</a:t>
            </a:r>
            <a:r>
              <a:rPr lang="es-ES" dirty="0"/>
              <a:t>. </a:t>
            </a:r>
          </a:p>
        </p:txBody>
      </p:sp>
    </p:spTree>
    <p:extLst>
      <p:ext uri="{BB962C8B-B14F-4D97-AF65-F5344CB8AC3E}">
        <p14:creationId xmlns:p14="http://schemas.microsoft.com/office/powerpoint/2010/main" val="2161978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Marcador de contenido 4"/>
          <p:cNvSpPr txBox="1">
            <a:spLocks/>
          </p:cNvSpPr>
          <p:nvPr/>
        </p:nvSpPr>
        <p:spPr>
          <a:xfrm>
            <a:off x="2695676" y="704645"/>
            <a:ext cx="8658123" cy="547231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pPr>
            <a:r>
              <a:rPr lang="es-ES" b="1" dirty="0"/>
              <a:t>JOB POSEÍA BIENES MATERIALES. VERSÍCULO 10 </a:t>
            </a:r>
            <a:endParaRPr lang="es-ES" dirty="0"/>
          </a:p>
          <a:p>
            <a:pPr marL="514350" indent="-514350" algn="just">
              <a:buFont typeface="+mj-lt"/>
              <a:buAutoNum type="alphaLcPeriod"/>
            </a:pPr>
            <a:r>
              <a:rPr lang="es-ES" dirty="0" smtClean="0"/>
              <a:t>El </a:t>
            </a:r>
            <a:r>
              <a:rPr lang="es-ES" dirty="0"/>
              <a:t>blanco del cristiano no es tener bienes o ser rico. El blanco del cristiano es ser fiel. Si Dios quiere que tenga muchos bienes, </a:t>
            </a:r>
            <a:r>
              <a:rPr lang="es-ES" dirty="0" err="1"/>
              <a:t>asi</a:t>
            </a:r>
            <a:r>
              <a:rPr lang="es-ES" dirty="0"/>
              <a:t>́ </a:t>
            </a:r>
            <a:r>
              <a:rPr lang="es-ES" dirty="0" err="1"/>
              <a:t>sera</a:t>
            </a:r>
            <a:r>
              <a:rPr lang="es-ES" dirty="0"/>
              <a:t>́, el Eterno es quien manda. Sin embargo, la </a:t>
            </a:r>
            <a:r>
              <a:rPr lang="es-ES" dirty="0" err="1"/>
              <a:t>invitación</a:t>
            </a:r>
            <a:r>
              <a:rPr lang="es-ES" dirty="0"/>
              <a:t> a ser fieles es clara, </a:t>
            </a:r>
            <a:r>
              <a:rPr lang="es-ES" i="1" dirty="0"/>
              <a:t>“Mis ojos </a:t>
            </a:r>
            <a:r>
              <a:rPr lang="es-ES" i="1" dirty="0" err="1"/>
              <a:t>pondre</a:t>
            </a:r>
            <a:r>
              <a:rPr lang="es-ES" i="1" dirty="0"/>
              <a:t>́ en los fieles de la tierra, para que </a:t>
            </a:r>
            <a:r>
              <a:rPr lang="es-ES" i="1" dirty="0" err="1"/>
              <a:t>estén</a:t>
            </a:r>
            <a:r>
              <a:rPr lang="es-ES" i="1" dirty="0"/>
              <a:t> conmigo” </a:t>
            </a:r>
            <a:r>
              <a:rPr lang="es-ES" dirty="0"/>
              <a:t>(Salmo 101:6) y el final de este camino es </a:t>
            </a:r>
            <a:r>
              <a:rPr lang="es-ES" i="1" dirty="0"/>
              <a:t>“Sé fiel hasta la muerte, y yo te </a:t>
            </a:r>
            <a:r>
              <a:rPr lang="es-ES" i="1" dirty="0" err="1"/>
              <a:t>dare</a:t>
            </a:r>
            <a:r>
              <a:rPr lang="es-ES" i="1" dirty="0"/>
              <a:t>́ la corona de la vida” </a:t>
            </a:r>
            <a:r>
              <a:rPr lang="es-ES" dirty="0"/>
              <a:t>(Apocalipsis 2:10). La fidelidad de Dios no depende de nuestra fe, pues, </a:t>
            </a:r>
            <a:r>
              <a:rPr lang="es-ES" i="1" dirty="0"/>
              <a:t>“Si </a:t>
            </a:r>
            <a:r>
              <a:rPr lang="es-ES" i="1" dirty="0" err="1"/>
              <a:t>fuéremos</a:t>
            </a:r>
            <a:r>
              <a:rPr lang="es-ES" i="1" dirty="0"/>
              <a:t> infieles, </a:t>
            </a:r>
            <a:r>
              <a:rPr lang="es-ES" i="1" dirty="0" err="1"/>
              <a:t>él</a:t>
            </a:r>
            <a:r>
              <a:rPr lang="es-ES" i="1" dirty="0"/>
              <a:t> permanece fiel” </a:t>
            </a:r>
            <a:r>
              <a:rPr lang="es-ES" dirty="0"/>
              <a:t>(2 Timoteo 2:13). </a:t>
            </a:r>
          </a:p>
          <a:p>
            <a:pPr marL="514350" indent="-514350" algn="just">
              <a:buFont typeface="+mj-lt"/>
              <a:buAutoNum type="alphaLcPeriod"/>
            </a:pPr>
            <a:r>
              <a:rPr lang="es-ES" dirty="0" smtClean="0"/>
              <a:t>El </a:t>
            </a:r>
            <a:r>
              <a:rPr lang="es-ES" dirty="0"/>
              <a:t>cristiano debe evitar el consumismo. Ser consumista es comprar sin necesitad, ya sea bienes, </a:t>
            </a:r>
            <a:r>
              <a:rPr lang="es-ES" dirty="0" err="1"/>
              <a:t>mercaderías</a:t>
            </a:r>
            <a:r>
              <a:rPr lang="es-ES" dirty="0"/>
              <a:t> o servicios. Dice el profesor Martin </a:t>
            </a:r>
            <a:r>
              <a:rPr lang="es-ES" dirty="0" err="1"/>
              <a:t>Khun</a:t>
            </a:r>
            <a:r>
              <a:rPr lang="es-ES" dirty="0"/>
              <a:t>, que </a:t>
            </a:r>
            <a:r>
              <a:rPr lang="es-ES" i="1" dirty="0"/>
              <a:t>“actualmente vivimos en una sociedad donde todo debe ser hecho para ayer. Queremos ser </a:t>
            </a:r>
            <a:r>
              <a:rPr lang="es-ES" i="1" dirty="0" err="1"/>
              <a:t>rápidos</a:t>
            </a:r>
            <a:r>
              <a:rPr lang="es-ES" i="1" dirty="0"/>
              <a:t> en las conversaciones, en el estudio, no tenemos paciencia de esperar en una fila. Vivimos en torno de una cultura nueva cuyo </a:t>
            </a:r>
            <a:r>
              <a:rPr lang="es-ES" i="1" dirty="0" err="1"/>
              <a:t>único</a:t>
            </a:r>
            <a:r>
              <a:rPr lang="es-ES" i="1" dirty="0"/>
              <a:t> valor es ser veloz. Las empresas hacen creer a la </a:t>
            </a:r>
            <a:r>
              <a:rPr lang="es-ES" i="1" dirty="0" err="1"/>
              <a:t>población</a:t>
            </a:r>
            <a:r>
              <a:rPr lang="es-ES" i="1" dirty="0"/>
              <a:t> que si no compra algo inmediatamente, </a:t>
            </a:r>
            <a:r>
              <a:rPr lang="es-ES" i="1" dirty="0" err="1" smtClean="0"/>
              <a:t>perderán</a:t>
            </a:r>
            <a:r>
              <a:rPr lang="es-ES" i="1" dirty="0" smtClean="0"/>
              <a:t> </a:t>
            </a:r>
            <a:r>
              <a:rPr lang="es-ES" i="1" dirty="0"/>
              <a:t>la oportunidad de sus vidas. El consumo inmediato llegó a ser el nuevo argumento. </a:t>
            </a:r>
            <a:endParaRPr lang="es-ES" dirty="0"/>
          </a:p>
        </p:txBody>
      </p:sp>
    </p:spTree>
    <p:extLst>
      <p:ext uri="{BB962C8B-B14F-4D97-AF65-F5344CB8AC3E}">
        <p14:creationId xmlns:p14="http://schemas.microsoft.com/office/powerpoint/2010/main" val="2295670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Marcador de contenido 4"/>
          <p:cNvSpPr txBox="1">
            <a:spLocks/>
          </p:cNvSpPr>
          <p:nvPr/>
        </p:nvSpPr>
        <p:spPr>
          <a:xfrm>
            <a:off x="2656169" y="657160"/>
            <a:ext cx="9166917" cy="571352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514350" algn="just">
              <a:buFont typeface="+mj-lt"/>
              <a:buAutoNum type="alphaLcPeriod" startAt="3"/>
            </a:pPr>
            <a:r>
              <a:rPr lang="es-ES" i="1" dirty="0" smtClean="0"/>
              <a:t>Ciro </a:t>
            </a:r>
            <a:r>
              <a:rPr lang="es-ES" i="1" dirty="0" err="1"/>
              <a:t>Marcondes</a:t>
            </a:r>
            <a:r>
              <a:rPr lang="es-ES" i="1" dirty="0"/>
              <a:t> hijo, afirma que el ser humano vive en una era </a:t>
            </a:r>
            <a:r>
              <a:rPr lang="es-ES" i="1" dirty="0" smtClean="0"/>
              <a:t>donde </a:t>
            </a:r>
            <a:r>
              <a:rPr lang="es-ES" i="1" dirty="0"/>
              <a:t>se tiene horror al </a:t>
            </a:r>
            <a:r>
              <a:rPr lang="es-ES" i="1" dirty="0" err="1"/>
              <a:t>vacío</a:t>
            </a:r>
            <a:r>
              <a:rPr lang="es-ES" i="1" dirty="0"/>
              <a:t>. En el intento de saciar o amenizar esa </a:t>
            </a:r>
            <a:r>
              <a:rPr lang="es-ES" i="1" dirty="0" err="1"/>
              <a:t>sensación</a:t>
            </a:r>
            <a:r>
              <a:rPr lang="es-ES" i="1" dirty="0"/>
              <a:t> de </a:t>
            </a:r>
            <a:r>
              <a:rPr lang="es-ES" i="1" dirty="0" err="1"/>
              <a:t>vacío</a:t>
            </a:r>
            <a:r>
              <a:rPr lang="es-ES" i="1" dirty="0"/>
              <a:t> una de las manifestaciones </a:t>
            </a:r>
            <a:r>
              <a:rPr lang="es-ES" i="1" dirty="0" err="1"/>
              <a:t>más</a:t>
            </a:r>
            <a:r>
              <a:rPr lang="es-ES" i="1" dirty="0"/>
              <a:t> comunes es </a:t>
            </a:r>
            <a:r>
              <a:rPr lang="es-ES" i="1" dirty="0" smtClean="0"/>
              <a:t>comprar </a:t>
            </a:r>
            <a:r>
              <a:rPr lang="es-ES" i="1" dirty="0"/>
              <a:t>lo que muchas veces no se tiene necesidad. La oferta de bienes y servicios es mucho mayor que las necesidades reales del ser humano. Paco </a:t>
            </a:r>
            <a:r>
              <a:rPr lang="es-ES" i="1" dirty="0" err="1"/>
              <a:t>Undeerhill</a:t>
            </a:r>
            <a:r>
              <a:rPr lang="es-ES" i="1" dirty="0"/>
              <a:t> afirma que si </a:t>
            </a:r>
            <a:r>
              <a:rPr lang="es-ES" i="1" dirty="0" err="1"/>
              <a:t>fuésemos</a:t>
            </a:r>
            <a:r>
              <a:rPr lang="es-ES" i="1" dirty="0"/>
              <a:t> a comprar solo cuando </a:t>
            </a:r>
            <a:r>
              <a:rPr lang="es-ES" i="1" dirty="0" smtClean="0"/>
              <a:t>necesitamos </a:t>
            </a:r>
            <a:r>
              <a:rPr lang="es-ES" i="1" dirty="0"/>
              <a:t>algo, la industria se </a:t>
            </a:r>
            <a:r>
              <a:rPr lang="es-ES" i="1" dirty="0" err="1"/>
              <a:t>fundiría</a:t>
            </a:r>
            <a:r>
              <a:rPr lang="es-ES" i="1" dirty="0"/>
              <a:t>. </a:t>
            </a:r>
            <a:endParaRPr lang="es-ES" dirty="0"/>
          </a:p>
          <a:p>
            <a:pPr marL="514350" indent="-514350" algn="just">
              <a:buFont typeface="+mj-lt"/>
              <a:buAutoNum type="alphaLcPeriod" startAt="3"/>
            </a:pPr>
            <a:r>
              <a:rPr lang="es-ES" i="1" dirty="0" smtClean="0"/>
              <a:t>“</a:t>
            </a:r>
            <a:r>
              <a:rPr lang="es-ES" i="1" dirty="0"/>
              <a:t>En el </a:t>
            </a:r>
            <a:r>
              <a:rPr lang="es-ES" i="1" dirty="0" err="1"/>
              <a:t>año</a:t>
            </a:r>
            <a:r>
              <a:rPr lang="es-ES" i="1" dirty="0"/>
              <a:t> 2010, se analizaron </a:t>
            </a:r>
            <a:r>
              <a:rPr lang="es-ES" i="1" dirty="0" err="1"/>
              <a:t>más</a:t>
            </a:r>
            <a:r>
              <a:rPr lang="es-ES" i="1" dirty="0"/>
              <a:t> de 300 comerciales de la TV </a:t>
            </a:r>
            <a:r>
              <a:rPr lang="es-ES" i="1" dirty="0" err="1"/>
              <a:t>brasileña</a:t>
            </a:r>
            <a:r>
              <a:rPr lang="es-ES" i="1" dirty="0"/>
              <a:t> que </a:t>
            </a:r>
            <a:r>
              <a:rPr lang="es-ES" i="1" dirty="0" err="1"/>
              <a:t>hacían</a:t>
            </a:r>
            <a:r>
              <a:rPr lang="es-ES" i="1" dirty="0"/>
              <a:t> referencia al tiempo como un factor decisivo de la compra. El 72% de los anuncios comerciales establece un plazo para la oferta. El 51% dice que es imperdible y no </a:t>
            </a:r>
            <a:r>
              <a:rPr lang="es-ES" i="1" dirty="0" err="1"/>
              <a:t>volvera</a:t>
            </a:r>
            <a:r>
              <a:rPr lang="es-ES" i="1" dirty="0"/>
              <a:t>́ otra vez. Usted no </a:t>
            </a:r>
            <a:r>
              <a:rPr lang="es-ES" i="1" dirty="0" err="1"/>
              <a:t>tendra</a:t>
            </a:r>
            <a:r>
              <a:rPr lang="es-ES" i="1" dirty="0"/>
              <a:t>́ otra oportunidad. Es comprar o comprar. Las propagandas dicen que ese gasto es una </a:t>
            </a:r>
            <a:r>
              <a:rPr lang="es-ES" i="1" dirty="0" err="1"/>
              <a:t>economía</a:t>
            </a:r>
            <a:r>
              <a:rPr lang="es-ES" i="1" dirty="0"/>
              <a:t>. Si usted no lo hace, </a:t>
            </a:r>
            <a:r>
              <a:rPr lang="es-ES" i="1" dirty="0" err="1"/>
              <a:t>perdera</a:t>
            </a:r>
            <a:r>
              <a:rPr lang="es-ES" i="1" dirty="0"/>
              <a:t>́ el dinero. </a:t>
            </a:r>
            <a:endParaRPr lang="es-ES" dirty="0"/>
          </a:p>
        </p:txBody>
      </p:sp>
    </p:spTree>
    <p:extLst>
      <p:ext uri="{BB962C8B-B14F-4D97-AF65-F5344CB8AC3E}">
        <p14:creationId xmlns:p14="http://schemas.microsoft.com/office/powerpoint/2010/main" val="273896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Marcador de contenido 4"/>
          <p:cNvSpPr txBox="1">
            <a:spLocks/>
          </p:cNvSpPr>
          <p:nvPr/>
        </p:nvSpPr>
        <p:spPr>
          <a:xfrm>
            <a:off x="2656169" y="657160"/>
            <a:ext cx="9166917" cy="571352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514350" algn="just">
              <a:buFont typeface="+mj-lt"/>
              <a:buAutoNum type="alphaLcPeriod" startAt="5"/>
            </a:pPr>
            <a:r>
              <a:rPr lang="es-ES" i="1" dirty="0" smtClean="0"/>
              <a:t>“</a:t>
            </a:r>
            <a:r>
              <a:rPr lang="es-ES" i="1" dirty="0"/>
              <a:t>En casi todos los anuncios analizados las empresas dicen que puede pagar en diez </a:t>
            </a:r>
            <a:r>
              <a:rPr lang="es-ES" i="1" dirty="0" err="1"/>
              <a:t>cómodas</a:t>
            </a:r>
            <a:r>
              <a:rPr lang="es-ES" i="1" dirty="0"/>
              <a:t> cuotas. Llegan a decir que comenzará a pagar mucho </a:t>
            </a:r>
            <a:r>
              <a:rPr lang="es-ES" i="1" dirty="0" err="1"/>
              <a:t>después</a:t>
            </a:r>
            <a:r>
              <a:rPr lang="es-ES" i="1" dirty="0"/>
              <a:t> de la compra. Con una </a:t>
            </a:r>
            <a:r>
              <a:rPr lang="es-ES" i="1" dirty="0" err="1"/>
              <a:t>promoción</a:t>
            </a:r>
            <a:r>
              <a:rPr lang="es-ES" i="1" dirty="0"/>
              <a:t> </a:t>
            </a:r>
            <a:r>
              <a:rPr lang="es-ES" i="1" dirty="0" err="1"/>
              <a:t>asi</a:t>
            </a:r>
            <a:r>
              <a:rPr lang="es-ES" i="1" dirty="0"/>
              <a:t>́, es casi irresistible no comprar. El pago está tan lejano que usted realmente cree que está haciendo la mejor compra de su vida”. Video: Imperio de lo inmediato (Martin </a:t>
            </a:r>
            <a:r>
              <a:rPr lang="es-ES" i="1" dirty="0" err="1"/>
              <a:t>Khun</a:t>
            </a:r>
            <a:r>
              <a:rPr lang="es-ES" i="1" dirty="0"/>
              <a:t>). </a:t>
            </a:r>
            <a:endParaRPr lang="es-ES" dirty="0"/>
          </a:p>
          <a:p>
            <a:pPr marL="514350" indent="-514350" algn="just">
              <a:buFont typeface="+mj-lt"/>
              <a:buAutoNum type="alphaLcPeriod" startAt="5"/>
            </a:pPr>
            <a:r>
              <a:rPr lang="es-ES" i="1" dirty="0" smtClean="0"/>
              <a:t>La </a:t>
            </a:r>
            <a:r>
              <a:rPr lang="es-ES" i="1" dirty="0"/>
              <a:t>deuda perjudica a la familia. Para tener una vida libre de deudas debe reconocer el problema y tomar la </a:t>
            </a:r>
            <a:r>
              <a:rPr lang="es-ES" i="1" dirty="0" err="1"/>
              <a:t>decisión</a:t>
            </a:r>
            <a:r>
              <a:rPr lang="es-ES" i="1" dirty="0"/>
              <a:t> de comenzar una vida nueva libre de ellas. Tal vez sea necesario destruir sus tarjetas de </a:t>
            </a:r>
            <a:r>
              <a:rPr lang="es-ES" i="1" dirty="0" err="1"/>
              <a:t>crédito</a:t>
            </a:r>
            <a:r>
              <a:rPr lang="es-ES" i="1" dirty="0"/>
              <a:t>. Sea decidido. No utilice el diezmo para pagar deudas. Si usted estaba involucrado en una competencia emocional para no quedarse </a:t>
            </a:r>
            <a:r>
              <a:rPr lang="es-ES" i="1" dirty="0" err="1"/>
              <a:t>atrás</a:t>
            </a:r>
            <a:r>
              <a:rPr lang="es-ES" i="1" dirty="0"/>
              <a:t> de sus vecinos, entonces salga de su casa esta noche y grite fuerte: “</a:t>
            </a:r>
            <a:r>
              <a:rPr lang="es-ES" i="1" dirty="0" smtClean="0"/>
              <a:t>Vecino</a:t>
            </a:r>
            <a:r>
              <a:rPr lang="es-ES" i="1" dirty="0"/>
              <a:t>, usted ganó, puede comprar el mejor coche y los mejores muebles. Yo estoy afuera de esa carrera enfermiza”. </a:t>
            </a:r>
            <a:r>
              <a:rPr lang="es-ES" dirty="0"/>
              <a:t>Se </a:t>
            </a:r>
            <a:r>
              <a:rPr lang="es-ES" dirty="0" err="1"/>
              <a:t>sentira</a:t>
            </a:r>
            <a:r>
              <a:rPr lang="es-ES" dirty="0"/>
              <a:t>́ libre. </a:t>
            </a:r>
          </a:p>
        </p:txBody>
      </p:sp>
    </p:spTree>
    <p:extLst>
      <p:ext uri="{BB962C8B-B14F-4D97-AF65-F5344CB8AC3E}">
        <p14:creationId xmlns:p14="http://schemas.microsoft.com/office/powerpoint/2010/main" val="3710291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Marcador de contenido 4"/>
          <p:cNvSpPr txBox="1">
            <a:spLocks/>
          </p:cNvSpPr>
          <p:nvPr/>
        </p:nvSpPr>
        <p:spPr>
          <a:xfrm>
            <a:off x="2656169" y="657159"/>
            <a:ext cx="9166917" cy="551980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just">
              <a:buNone/>
            </a:pPr>
            <a:r>
              <a:rPr lang="es-ES" b="1" dirty="0"/>
              <a:t>JOB POSEÍA FE AUN EN MEDIO DEL GRAN CONFLICTO. VERSICULOS 13 </a:t>
            </a:r>
            <a:r>
              <a:rPr lang="es-ES" b="1" dirty="0" smtClean="0"/>
              <a:t>- </a:t>
            </a:r>
            <a:r>
              <a:rPr lang="es-ES" b="1" dirty="0"/>
              <a:t>19 E 21 </a:t>
            </a:r>
            <a:endParaRPr lang="es-ES" dirty="0"/>
          </a:p>
          <a:p>
            <a:pPr marL="514350" indent="-514350" algn="just">
              <a:buFont typeface="+mj-lt"/>
              <a:buAutoNum type="alphaLcPeriod"/>
            </a:pPr>
            <a:r>
              <a:rPr lang="es-ES" dirty="0" err="1" smtClean="0"/>
              <a:t>Satanás</a:t>
            </a:r>
            <a:r>
              <a:rPr lang="es-ES" dirty="0" smtClean="0"/>
              <a:t> </a:t>
            </a:r>
            <a:r>
              <a:rPr lang="es-ES" dirty="0"/>
              <a:t>tuvo envidia de Job. No le gustó que Job, siendo fiel a Dios, tuviera bienes materiales. </a:t>
            </a:r>
            <a:r>
              <a:rPr lang="es-ES" i="1" dirty="0"/>
              <a:t>“Toda </a:t>
            </a:r>
            <a:r>
              <a:rPr lang="es-ES" i="1" dirty="0" err="1"/>
              <a:t>manifestación</a:t>
            </a:r>
            <a:r>
              <a:rPr lang="es-ES" i="1" dirty="0"/>
              <a:t> del poder de Dios en favor de su pueblo despierta la enemistad de </a:t>
            </a:r>
            <a:r>
              <a:rPr lang="es-ES" i="1" dirty="0" err="1"/>
              <a:t>Satanás</a:t>
            </a:r>
            <a:r>
              <a:rPr lang="es-ES" i="1" dirty="0"/>
              <a:t>. [...] Tiene celos de todos aquellos que hacen de Cristo su fuerza” </a:t>
            </a:r>
            <a:r>
              <a:rPr lang="es-ES" dirty="0"/>
              <a:t>(Palabras de vida del gran maestro, 132). </a:t>
            </a:r>
          </a:p>
          <a:p>
            <a:pPr marL="514350" indent="-514350" algn="just">
              <a:buFont typeface="+mj-lt"/>
              <a:buAutoNum type="alphaLcPeriod"/>
            </a:pPr>
            <a:r>
              <a:rPr lang="es-ES" dirty="0" smtClean="0"/>
              <a:t>Un </a:t>
            </a:r>
            <a:r>
              <a:rPr lang="es-ES" dirty="0"/>
              <a:t>perjuicio material puede sacudir la fe. Lea los </a:t>
            </a:r>
            <a:r>
              <a:rPr lang="es-ES" dirty="0" err="1"/>
              <a:t>versículos</a:t>
            </a:r>
            <a:r>
              <a:rPr lang="es-ES" dirty="0"/>
              <a:t> 13 a 19. Existen personas que se quitaron la vida por haber quebrado. Otros en crisis financiera entraron en </a:t>
            </a:r>
            <a:r>
              <a:rPr lang="es-ES" dirty="0" err="1"/>
              <a:t>depresión</a:t>
            </a:r>
            <a:r>
              <a:rPr lang="es-ES" dirty="0"/>
              <a:t>. La iglesia debe ayudar a las familias a salir de las deudas. </a:t>
            </a:r>
            <a:r>
              <a:rPr lang="es-ES" i="1" dirty="0"/>
              <a:t>“A pesar del gran desastre en la vida de Job, de haber perdido a sus hijos, sus posesiones, su salud, Job se </a:t>
            </a:r>
            <a:r>
              <a:rPr lang="es-ES" i="1" dirty="0" smtClean="0"/>
              <a:t>mantuvo </a:t>
            </a:r>
            <a:r>
              <a:rPr lang="es-ES" i="1" dirty="0"/>
              <a:t>fiel a Dios; </a:t>
            </a:r>
            <a:r>
              <a:rPr lang="es-ES" i="1" dirty="0" err="1"/>
              <a:t>entendía</a:t>
            </a:r>
            <a:r>
              <a:rPr lang="es-ES" i="1" dirty="0"/>
              <a:t> que todo lo que somos y tenemos viene del </a:t>
            </a:r>
            <a:r>
              <a:rPr lang="es-ES" i="1" dirty="0" err="1"/>
              <a:t>Señor</a:t>
            </a:r>
            <a:r>
              <a:rPr lang="es-ES" i="1" dirty="0"/>
              <a:t> [...]” </a:t>
            </a:r>
            <a:r>
              <a:rPr lang="es-ES" dirty="0"/>
              <a:t>(</a:t>
            </a:r>
            <a:r>
              <a:rPr lang="es-ES" dirty="0" err="1"/>
              <a:t>Ozeas</a:t>
            </a:r>
            <a:r>
              <a:rPr lang="es-ES" dirty="0"/>
              <a:t> C. </a:t>
            </a:r>
            <a:r>
              <a:rPr lang="es-ES" dirty="0" err="1"/>
              <a:t>Moura</a:t>
            </a:r>
            <a:r>
              <a:rPr lang="es-ES" dirty="0"/>
              <a:t>, </a:t>
            </a:r>
            <a:r>
              <a:rPr lang="es-ES" dirty="0" err="1"/>
              <a:t>Apostila</a:t>
            </a:r>
            <a:r>
              <a:rPr lang="es-ES" dirty="0"/>
              <a:t> </a:t>
            </a:r>
            <a:r>
              <a:rPr lang="es-ES" dirty="0" err="1"/>
              <a:t>Livros</a:t>
            </a:r>
            <a:r>
              <a:rPr lang="es-ES" dirty="0"/>
              <a:t> </a:t>
            </a:r>
            <a:r>
              <a:rPr lang="es-ES" dirty="0" err="1"/>
              <a:t>Poéticos</a:t>
            </a:r>
            <a:r>
              <a:rPr lang="es-ES" dirty="0"/>
              <a:t>, p. 3) TL. </a:t>
            </a:r>
          </a:p>
        </p:txBody>
      </p:sp>
    </p:spTree>
    <p:extLst>
      <p:ext uri="{BB962C8B-B14F-4D97-AF65-F5344CB8AC3E}">
        <p14:creationId xmlns:p14="http://schemas.microsoft.com/office/powerpoint/2010/main" val="1649426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endParaRPr lang="es-ES"/>
          </a:p>
        </p:txBody>
      </p:sp>
      <p:pic>
        <p:nvPicPr>
          <p:cNvPr id="4" name="Imagen 3" descr="familiaPPT-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Marcador de contenido 4"/>
          <p:cNvSpPr txBox="1">
            <a:spLocks/>
          </p:cNvSpPr>
          <p:nvPr/>
        </p:nvSpPr>
        <p:spPr>
          <a:xfrm>
            <a:off x="2656169" y="657159"/>
            <a:ext cx="9166917" cy="517493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457200" algn="just">
              <a:buFont typeface="+mj-lt"/>
              <a:buAutoNum type="alphaLcPeriod" startAt="3"/>
            </a:pPr>
            <a:r>
              <a:rPr lang="es-ES" sz="2200" dirty="0" smtClean="0"/>
              <a:t>Una </a:t>
            </a:r>
            <a:r>
              <a:rPr lang="es-ES" sz="2200" dirty="0"/>
              <a:t>forma de amenizar las crisis financieras es tener un fondo de reserva para emergencias. Elena de White </a:t>
            </a:r>
            <a:r>
              <a:rPr lang="es-ES" sz="2200" dirty="0" err="1"/>
              <a:t>escribio</a:t>
            </a:r>
            <a:r>
              <a:rPr lang="es-ES" sz="2200" dirty="0"/>
              <a:t>́: </a:t>
            </a:r>
            <a:r>
              <a:rPr lang="es-ES" sz="2200" i="1" dirty="0"/>
              <a:t>“Ella [su familia] debiera tener algo con que contar si usted se viese en </a:t>
            </a:r>
            <a:r>
              <a:rPr lang="es-ES" sz="2200" i="1" dirty="0" err="1"/>
              <a:t>situación</a:t>
            </a:r>
            <a:r>
              <a:rPr lang="es-ES" sz="2200" i="1" dirty="0"/>
              <a:t> </a:t>
            </a:r>
            <a:r>
              <a:rPr lang="es-ES" sz="2200" i="1" dirty="0" err="1"/>
              <a:t>difícil</a:t>
            </a:r>
            <a:r>
              <a:rPr lang="es-ES" sz="2200" i="1" dirty="0"/>
              <a:t>. [...] He conocido una familia que </a:t>
            </a:r>
            <a:r>
              <a:rPr lang="es-ES" sz="2200" i="1" dirty="0" err="1"/>
              <a:t>recibía</a:t>
            </a:r>
            <a:r>
              <a:rPr lang="es-ES" sz="2200" i="1" dirty="0"/>
              <a:t> veinte </a:t>
            </a:r>
            <a:r>
              <a:rPr lang="es-ES" sz="2200" i="1" dirty="0" err="1"/>
              <a:t>dólares</a:t>
            </a:r>
            <a:r>
              <a:rPr lang="es-ES" sz="2200" i="1" dirty="0"/>
              <a:t> por semana y los gastaba hasta el </a:t>
            </a:r>
            <a:r>
              <a:rPr lang="es-ES" sz="2200" i="1" dirty="0" err="1"/>
              <a:t>último</a:t>
            </a:r>
            <a:r>
              <a:rPr lang="es-ES" sz="2200" i="1" dirty="0"/>
              <a:t> centavo; mientras que otra, con el mismo </a:t>
            </a:r>
            <a:r>
              <a:rPr lang="es-ES" sz="2200" i="1" dirty="0" err="1"/>
              <a:t>número</a:t>
            </a:r>
            <a:r>
              <a:rPr lang="es-ES" sz="2200" i="1" dirty="0"/>
              <a:t> de miembros, que </a:t>
            </a:r>
            <a:r>
              <a:rPr lang="es-ES" sz="2200" i="1" dirty="0" err="1"/>
              <a:t>recibía</a:t>
            </a:r>
            <a:r>
              <a:rPr lang="es-ES" sz="2200" i="1" dirty="0"/>
              <a:t> tan </a:t>
            </a:r>
            <a:r>
              <a:rPr lang="es-ES" sz="2200" i="1" dirty="0" err="1"/>
              <a:t>sólo</a:t>
            </a:r>
            <a:r>
              <a:rPr lang="es-ES" sz="2200" i="1" dirty="0"/>
              <a:t> doce </a:t>
            </a:r>
            <a:r>
              <a:rPr lang="es-ES" sz="2200" i="1" dirty="0" err="1"/>
              <a:t>dólares</a:t>
            </a:r>
            <a:r>
              <a:rPr lang="es-ES" sz="2200" i="1" dirty="0"/>
              <a:t> por semana, ahorraba uno o dos </a:t>
            </a:r>
            <a:r>
              <a:rPr lang="es-ES" sz="2200" i="1" dirty="0" err="1"/>
              <a:t>dólares</a:t>
            </a:r>
            <a:r>
              <a:rPr lang="es-ES" sz="2200" i="1" dirty="0"/>
              <a:t> semanalmente, aunque tuviera que privarse de </a:t>
            </a:r>
            <a:r>
              <a:rPr lang="es-ES" sz="2200" i="1" dirty="0" smtClean="0"/>
              <a:t>comprar </a:t>
            </a:r>
            <a:r>
              <a:rPr lang="es-ES" sz="2200" i="1" dirty="0"/>
              <a:t>cosas que </a:t>
            </a:r>
            <a:r>
              <a:rPr lang="es-ES" sz="2200" i="1" dirty="0" err="1"/>
              <a:t>parecían</a:t>
            </a:r>
            <a:r>
              <a:rPr lang="es-ES" sz="2200" i="1" dirty="0"/>
              <a:t> necesarias pero no indispensables” </a:t>
            </a:r>
            <a:r>
              <a:rPr lang="es-ES" sz="2200" dirty="0"/>
              <a:t>(El hogar cristiano, p. 361). </a:t>
            </a:r>
          </a:p>
          <a:p>
            <a:pPr marL="457200" indent="-457200" algn="just">
              <a:buFont typeface="+mj-lt"/>
              <a:buAutoNum type="alphaLcPeriod" startAt="3"/>
            </a:pPr>
            <a:r>
              <a:rPr lang="es-ES" sz="2200" dirty="0" smtClean="0"/>
              <a:t>Existe </a:t>
            </a:r>
            <a:r>
              <a:rPr lang="es-ES" sz="2200" dirty="0" err="1"/>
              <a:t>confusión</a:t>
            </a:r>
            <a:r>
              <a:rPr lang="es-ES" sz="2200" dirty="0"/>
              <a:t> sobre ahorrar. Muchos anuncios dicen “compre ahora y ahorre 40%”. Pero si compra </a:t>
            </a:r>
            <a:r>
              <a:rPr lang="es-ES" sz="2200" dirty="0" err="1"/>
              <a:t>habra</a:t>
            </a:r>
            <a:r>
              <a:rPr lang="es-ES" sz="2200" dirty="0"/>
              <a:t>́, en verdad, gastado ¡el 60%! Le sugiero cuatro tipos de ahorros: 1) Para emergencia: Enfocando lo “inesperado”, como una enfermedad o perder el trabajo. Una </a:t>
            </a:r>
            <a:r>
              <a:rPr lang="es-ES" sz="2200" dirty="0" err="1"/>
              <a:t>garantía</a:t>
            </a:r>
            <a:r>
              <a:rPr lang="es-ES" sz="2200" dirty="0"/>
              <a:t> de tres meses de los rubros </a:t>
            </a:r>
            <a:r>
              <a:rPr lang="es-ES" sz="2200" dirty="0" err="1"/>
              <a:t>habitación</a:t>
            </a:r>
            <a:r>
              <a:rPr lang="es-ES" sz="2200" dirty="0"/>
              <a:t>, transporte y comida, y debe ser aplicado con </a:t>
            </a:r>
            <a:r>
              <a:rPr lang="es-ES" sz="2200" dirty="0" err="1"/>
              <a:t>fácil</a:t>
            </a:r>
            <a:r>
              <a:rPr lang="es-ES" sz="2200" dirty="0"/>
              <a:t> rescate. 2) Para </a:t>
            </a:r>
            <a:r>
              <a:rPr lang="es-ES" sz="2200" dirty="0" err="1"/>
              <a:t>reposición</a:t>
            </a:r>
            <a:r>
              <a:rPr lang="es-ES" sz="2200" dirty="0"/>
              <a:t>: Enfocando en el “</a:t>
            </a:r>
            <a:r>
              <a:rPr lang="es-ES" sz="2200" dirty="0" smtClean="0"/>
              <a:t>desgaste</a:t>
            </a:r>
            <a:r>
              <a:rPr lang="es-ES" sz="2200" dirty="0"/>
              <a:t>”, como aparatos </a:t>
            </a:r>
            <a:r>
              <a:rPr lang="es-ES" sz="2200" dirty="0" err="1"/>
              <a:t>electrónicos</a:t>
            </a:r>
            <a:r>
              <a:rPr lang="es-ES" sz="2200" dirty="0"/>
              <a:t>, </a:t>
            </a:r>
            <a:r>
              <a:rPr lang="es-ES" sz="2200" dirty="0" err="1"/>
              <a:t>automóvil</a:t>
            </a:r>
            <a:r>
              <a:rPr lang="es-ES" sz="2200" dirty="0"/>
              <a:t>, pinturas y debe ser aplicado sin riesgo. 3) De corto plazo: Enfocando en los “</a:t>
            </a:r>
            <a:r>
              <a:rPr lang="es-ES" sz="2200" dirty="0" err="1"/>
              <a:t>pequeños</a:t>
            </a:r>
            <a:r>
              <a:rPr lang="es-ES" sz="2200" dirty="0"/>
              <a:t> gastos”, como regalos y paseos. Guardar en ahorro es una buena </a:t>
            </a:r>
            <a:r>
              <a:rPr lang="es-ES" sz="2200" dirty="0" err="1"/>
              <a:t>opción</a:t>
            </a:r>
            <a:r>
              <a:rPr lang="es-ES" sz="2200" dirty="0"/>
              <a:t>. 4) De largo plazo: Enfocando en los “gastos grandes”, como </a:t>
            </a:r>
            <a:r>
              <a:rPr lang="es-ES" sz="2200" dirty="0" err="1"/>
              <a:t>educación</a:t>
            </a:r>
            <a:r>
              <a:rPr lang="es-ES" sz="2200" dirty="0"/>
              <a:t> y </a:t>
            </a:r>
            <a:r>
              <a:rPr lang="es-ES" sz="2200" dirty="0" err="1"/>
              <a:t>jubilación</a:t>
            </a:r>
            <a:r>
              <a:rPr lang="es-ES" sz="2200" dirty="0"/>
              <a:t> (diversifique). </a:t>
            </a:r>
          </a:p>
        </p:txBody>
      </p:sp>
    </p:spTree>
    <p:extLst>
      <p:ext uri="{BB962C8B-B14F-4D97-AF65-F5344CB8AC3E}">
        <p14:creationId xmlns:p14="http://schemas.microsoft.com/office/powerpoint/2010/main" val="92903983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TotalTime>
  <Words>2216</Words>
  <Application>Microsoft Macintosh PowerPoint</Application>
  <PresentationFormat>Personalizado</PresentationFormat>
  <Paragraphs>34</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Presentación de PowerPoint</vt:lpstr>
      <vt:lpstr>LA FAMILIA ENFRENTA LA CRISIS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Jaime Vilcapoma</cp:lastModifiedBy>
  <cp:revision>110</cp:revision>
  <dcterms:created xsi:type="dcterms:W3CDTF">2016-01-21T16:04:59Z</dcterms:created>
  <dcterms:modified xsi:type="dcterms:W3CDTF">2016-05-20T21:53:08Z</dcterms:modified>
</cp:coreProperties>
</file>