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4" r:id="rId19"/>
  </p:sldIdLst>
  <p:sldSz cx="9144000" cy="6858000" type="screen4x3"/>
  <p:notesSz cx="6858000" cy="9144000"/>
  <p:defaultTextStyle>
    <a:defPPr>
      <a:defRPr lang="es-H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24" autoAdjust="0"/>
  </p:normalViewPr>
  <p:slideViewPr>
    <p:cSldViewPr>
      <p:cViewPr>
        <p:scale>
          <a:sx n="75" d="100"/>
          <a:sy n="75" d="100"/>
        </p:scale>
        <p:origin x="-1224" y="-78"/>
      </p:cViewPr>
      <p:guideLst>
        <p:guide orient="horz" pos="2160"/>
        <p:guide pos="2880"/>
      </p:guideLst>
    </p:cSldViewPr>
  </p:slideViewPr>
  <p:outlineViewPr>
    <p:cViewPr>
      <p:scale>
        <a:sx n="33" d="100"/>
        <a:sy n="33" d="100"/>
      </p:scale>
      <p:origin x="54" y="1410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s-ES" smtClean="0"/>
              <a:t>Haga clic para modificar el estilo de título del patrón</a:t>
            </a:r>
            <a:endParaRPr kumimoji="0" lang="en-US"/>
          </a:p>
        </p:txBody>
      </p:sp>
      <p:sp>
        <p:nvSpPr>
          <p:cNvPr id="28" name="27 Marcador de fecha"/>
          <p:cNvSpPr>
            <a:spLocks noGrp="1"/>
          </p:cNvSpPr>
          <p:nvPr>
            <p:ph type="dt" sz="half" idx="10"/>
          </p:nvPr>
        </p:nvSpPr>
        <p:spPr/>
        <p:txBody>
          <a:bodyPr/>
          <a:lstStyle/>
          <a:p>
            <a:fld id="{CF6289A1-55F8-43B5-B632-13EE5D876668}" type="datetimeFigureOut">
              <a:rPr lang="es-HN" smtClean="0"/>
              <a:pPr/>
              <a:t>29/06/2014</a:t>
            </a:fld>
            <a:endParaRPr lang="es-HN"/>
          </a:p>
        </p:txBody>
      </p:sp>
      <p:sp>
        <p:nvSpPr>
          <p:cNvPr id="17" name="16 Marcador de pie de página"/>
          <p:cNvSpPr>
            <a:spLocks noGrp="1"/>
          </p:cNvSpPr>
          <p:nvPr>
            <p:ph type="ftr" sz="quarter" idx="11"/>
          </p:nvPr>
        </p:nvSpPr>
        <p:spPr/>
        <p:txBody>
          <a:bodyPr/>
          <a:lstStyle/>
          <a:p>
            <a:endParaRPr lang="es-HN"/>
          </a:p>
        </p:txBody>
      </p:sp>
      <p:sp>
        <p:nvSpPr>
          <p:cNvPr id="29" name="28 Marcador de número de diapositiva"/>
          <p:cNvSpPr>
            <a:spLocks noGrp="1"/>
          </p:cNvSpPr>
          <p:nvPr>
            <p:ph type="sldNum" sz="quarter" idx="12"/>
          </p:nvPr>
        </p:nvSpPr>
        <p:spPr/>
        <p:txBody>
          <a:bodyPr/>
          <a:lstStyle/>
          <a:p>
            <a:fld id="{F012043B-CE0B-4AAF-BE17-69191A176CF1}" type="slidenum">
              <a:rPr lang="es-HN" smtClean="0"/>
              <a:pPr/>
              <a:t>‹Nº›</a:t>
            </a:fld>
            <a:endParaRPr lang="es-HN"/>
          </a:p>
        </p:txBody>
      </p:sp>
      <p:sp>
        <p:nvSpPr>
          <p:cNvPr id="9" name="8 Subtítulo"/>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CF6289A1-55F8-43B5-B632-13EE5D876668}" type="datetimeFigureOut">
              <a:rPr lang="es-HN" smtClean="0"/>
              <a:pPr/>
              <a:t>29/06/2014</a:t>
            </a:fld>
            <a:endParaRPr lang="es-HN"/>
          </a:p>
        </p:txBody>
      </p:sp>
      <p:sp>
        <p:nvSpPr>
          <p:cNvPr id="5" name="4 Marcador de pie de página"/>
          <p:cNvSpPr>
            <a:spLocks noGrp="1"/>
          </p:cNvSpPr>
          <p:nvPr>
            <p:ph type="ftr" sz="quarter" idx="11"/>
          </p:nvPr>
        </p:nvSpPr>
        <p:spPr/>
        <p:txBody>
          <a:bodyPr/>
          <a:lstStyle/>
          <a:p>
            <a:endParaRPr lang="es-HN"/>
          </a:p>
        </p:txBody>
      </p:sp>
      <p:sp>
        <p:nvSpPr>
          <p:cNvPr id="6" name="5 Marcador de número de diapositiva"/>
          <p:cNvSpPr>
            <a:spLocks noGrp="1"/>
          </p:cNvSpPr>
          <p:nvPr>
            <p:ph type="sldNum" sz="quarter" idx="12"/>
          </p:nvPr>
        </p:nvSpPr>
        <p:spPr/>
        <p:txBody>
          <a:bodyPr/>
          <a:lstStyle/>
          <a:p>
            <a:fld id="{F012043B-CE0B-4AAF-BE17-69191A176CF1}" type="slidenum">
              <a:rPr lang="es-HN" smtClean="0"/>
              <a:pPr/>
              <a:t>‹Nº›</a:t>
            </a:fld>
            <a:endParaRPr lang="es-H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CF6289A1-55F8-43B5-B632-13EE5D876668}" type="datetimeFigureOut">
              <a:rPr lang="es-HN" smtClean="0"/>
              <a:pPr/>
              <a:t>29/06/2014</a:t>
            </a:fld>
            <a:endParaRPr lang="es-HN"/>
          </a:p>
        </p:txBody>
      </p:sp>
      <p:sp>
        <p:nvSpPr>
          <p:cNvPr id="5" name="4 Marcador de pie de página"/>
          <p:cNvSpPr>
            <a:spLocks noGrp="1"/>
          </p:cNvSpPr>
          <p:nvPr>
            <p:ph type="ftr" sz="quarter" idx="11"/>
          </p:nvPr>
        </p:nvSpPr>
        <p:spPr/>
        <p:txBody>
          <a:bodyPr/>
          <a:lstStyle/>
          <a:p>
            <a:endParaRPr lang="es-HN"/>
          </a:p>
        </p:txBody>
      </p:sp>
      <p:sp>
        <p:nvSpPr>
          <p:cNvPr id="6" name="5 Marcador de número de diapositiva"/>
          <p:cNvSpPr>
            <a:spLocks noGrp="1"/>
          </p:cNvSpPr>
          <p:nvPr>
            <p:ph type="sldNum" sz="quarter" idx="12"/>
          </p:nvPr>
        </p:nvSpPr>
        <p:spPr/>
        <p:txBody>
          <a:bodyPr/>
          <a:lstStyle/>
          <a:p>
            <a:fld id="{F012043B-CE0B-4AAF-BE17-69191A176CF1}" type="slidenum">
              <a:rPr lang="es-HN" smtClean="0"/>
              <a:pPr/>
              <a:t>‹Nº›</a:t>
            </a:fld>
            <a:endParaRPr lang="es-H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CF6289A1-55F8-43B5-B632-13EE5D876668}" type="datetimeFigureOut">
              <a:rPr lang="es-HN" smtClean="0"/>
              <a:pPr/>
              <a:t>29/06/2014</a:t>
            </a:fld>
            <a:endParaRPr lang="es-HN"/>
          </a:p>
        </p:txBody>
      </p:sp>
      <p:sp>
        <p:nvSpPr>
          <p:cNvPr id="5" name="4 Marcador de pie de página"/>
          <p:cNvSpPr>
            <a:spLocks noGrp="1"/>
          </p:cNvSpPr>
          <p:nvPr>
            <p:ph type="ftr" sz="quarter" idx="11"/>
          </p:nvPr>
        </p:nvSpPr>
        <p:spPr/>
        <p:txBody>
          <a:bodyPr/>
          <a:lstStyle/>
          <a:p>
            <a:endParaRPr lang="es-HN"/>
          </a:p>
        </p:txBody>
      </p:sp>
      <p:sp>
        <p:nvSpPr>
          <p:cNvPr id="6" name="5 Marcador de número de diapositiva"/>
          <p:cNvSpPr>
            <a:spLocks noGrp="1"/>
          </p:cNvSpPr>
          <p:nvPr>
            <p:ph type="sldNum" sz="quarter" idx="12"/>
          </p:nvPr>
        </p:nvSpPr>
        <p:spPr/>
        <p:txBody>
          <a:bodyPr/>
          <a:lstStyle/>
          <a:p>
            <a:fld id="{F012043B-CE0B-4AAF-BE17-69191A176CF1}" type="slidenum">
              <a:rPr lang="es-HN" smtClean="0"/>
              <a:pPr/>
              <a:t>‹Nº›</a:t>
            </a:fld>
            <a:endParaRPr lang="es-H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CF6289A1-55F8-43B5-B632-13EE5D876668}" type="datetimeFigureOut">
              <a:rPr lang="es-HN" smtClean="0"/>
              <a:pPr/>
              <a:t>29/06/2014</a:t>
            </a:fld>
            <a:endParaRPr lang="es-HN"/>
          </a:p>
        </p:txBody>
      </p:sp>
      <p:sp>
        <p:nvSpPr>
          <p:cNvPr id="5" name="4 Marcador de pie de página"/>
          <p:cNvSpPr>
            <a:spLocks noGrp="1"/>
          </p:cNvSpPr>
          <p:nvPr>
            <p:ph type="ftr" sz="quarter" idx="11"/>
          </p:nvPr>
        </p:nvSpPr>
        <p:spPr/>
        <p:txBody>
          <a:bodyPr/>
          <a:lstStyle/>
          <a:p>
            <a:endParaRPr lang="es-HN"/>
          </a:p>
        </p:txBody>
      </p:sp>
      <p:sp>
        <p:nvSpPr>
          <p:cNvPr id="6" name="5 Marcador de número de diapositiva"/>
          <p:cNvSpPr>
            <a:spLocks noGrp="1"/>
          </p:cNvSpPr>
          <p:nvPr>
            <p:ph type="sldNum" sz="quarter" idx="12"/>
          </p:nvPr>
        </p:nvSpPr>
        <p:spPr>
          <a:xfrm>
            <a:off x="7924800" y="6416675"/>
            <a:ext cx="762000" cy="365125"/>
          </a:xfrm>
        </p:spPr>
        <p:txBody>
          <a:bodyPr/>
          <a:lstStyle/>
          <a:p>
            <a:fld id="{F012043B-CE0B-4AAF-BE17-69191A176CF1}" type="slidenum">
              <a:rPr lang="es-HN" smtClean="0"/>
              <a:pPr/>
              <a:t>‹Nº›</a:t>
            </a:fld>
            <a:endParaRPr lang="es-HN"/>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CF6289A1-55F8-43B5-B632-13EE5D876668}" type="datetimeFigureOut">
              <a:rPr lang="es-HN" smtClean="0"/>
              <a:pPr/>
              <a:t>29/06/2014</a:t>
            </a:fld>
            <a:endParaRPr lang="es-HN"/>
          </a:p>
        </p:txBody>
      </p:sp>
      <p:sp>
        <p:nvSpPr>
          <p:cNvPr id="6" name="5 Marcador de pie de página"/>
          <p:cNvSpPr>
            <a:spLocks noGrp="1"/>
          </p:cNvSpPr>
          <p:nvPr>
            <p:ph type="ftr" sz="quarter" idx="11"/>
          </p:nvPr>
        </p:nvSpPr>
        <p:spPr/>
        <p:txBody>
          <a:bodyPr/>
          <a:lstStyle/>
          <a:p>
            <a:endParaRPr lang="es-HN"/>
          </a:p>
        </p:txBody>
      </p:sp>
      <p:sp>
        <p:nvSpPr>
          <p:cNvPr id="7" name="6 Marcador de número de diapositiva"/>
          <p:cNvSpPr>
            <a:spLocks noGrp="1"/>
          </p:cNvSpPr>
          <p:nvPr>
            <p:ph type="sldNum" sz="quarter" idx="12"/>
          </p:nvPr>
        </p:nvSpPr>
        <p:spPr/>
        <p:txBody>
          <a:bodyPr/>
          <a:lstStyle/>
          <a:p>
            <a:fld id="{F012043B-CE0B-4AAF-BE17-69191A176CF1}" type="slidenum">
              <a:rPr lang="es-HN" smtClean="0"/>
              <a:pPr/>
              <a:t>‹Nº›</a:t>
            </a:fld>
            <a:endParaRPr lang="es-H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CF6289A1-55F8-43B5-B632-13EE5D876668}" type="datetimeFigureOut">
              <a:rPr lang="es-HN" smtClean="0"/>
              <a:pPr/>
              <a:t>29/06/2014</a:t>
            </a:fld>
            <a:endParaRPr lang="es-HN"/>
          </a:p>
        </p:txBody>
      </p:sp>
      <p:sp>
        <p:nvSpPr>
          <p:cNvPr id="8" name="7 Marcador de pie de página"/>
          <p:cNvSpPr>
            <a:spLocks noGrp="1"/>
          </p:cNvSpPr>
          <p:nvPr>
            <p:ph type="ftr" sz="quarter" idx="11"/>
          </p:nvPr>
        </p:nvSpPr>
        <p:spPr/>
        <p:txBody>
          <a:bodyPr/>
          <a:lstStyle/>
          <a:p>
            <a:endParaRPr lang="es-HN"/>
          </a:p>
        </p:txBody>
      </p:sp>
      <p:sp>
        <p:nvSpPr>
          <p:cNvPr id="9" name="8 Marcador de número de diapositiva"/>
          <p:cNvSpPr>
            <a:spLocks noGrp="1"/>
          </p:cNvSpPr>
          <p:nvPr>
            <p:ph type="sldNum" sz="quarter" idx="12"/>
          </p:nvPr>
        </p:nvSpPr>
        <p:spPr/>
        <p:txBody>
          <a:bodyPr/>
          <a:lstStyle/>
          <a:p>
            <a:fld id="{F012043B-CE0B-4AAF-BE17-69191A176CF1}" type="slidenum">
              <a:rPr lang="es-HN" smtClean="0"/>
              <a:pPr/>
              <a:t>‹Nº›</a:t>
            </a:fld>
            <a:endParaRPr lang="es-H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CF6289A1-55F8-43B5-B632-13EE5D876668}" type="datetimeFigureOut">
              <a:rPr lang="es-HN" smtClean="0"/>
              <a:pPr/>
              <a:t>29/06/2014</a:t>
            </a:fld>
            <a:endParaRPr lang="es-HN"/>
          </a:p>
        </p:txBody>
      </p:sp>
      <p:sp>
        <p:nvSpPr>
          <p:cNvPr id="4" name="3 Marcador de pie de página"/>
          <p:cNvSpPr>
            <a:spLocks noGrp="1"/>
          </p:cNvSpPr>
          <p:nvPr>
            <p:ph type="ftr" sz="quarter" idx="11"/>
          </p:nvPr>
        </p:nvSpPr>
        <p:spPr/>
        <p:txBody>
          <a:bodyPr/>
          <a:lstStyle/>
          <a:p>
            <a:endParaRPr lang="es-HN"/>
          </a:p>
        </p:txBody>
      </p:sp>
      <p:sp>
        <p:nvSpPr>
          <p:cNvPr id="5" name="4 Marcador de número de diapositiva"/>
          <p:cNvSpPr>
            <a:spLocks noGrp="1"/>
          </p:cNvSpPr>
          <p:nvPr>
            <p:ph type="sldNum" sz="quarter" idx="12"/>
          </p:nvPr>
        </p:nvSpPr>
        <p:spPr/>
        <p:txBody>
          <a:bodyPr/>
          <a:lstStyle/>
          <a:p>
            <a:fld id="{F012043B-CE0B-4AAF-BE17-69191A176CF1}" type="slidenum">
              <a:rPr lang="es-HN" smtClean="0"/>
              <a:pPr/>
              <a:t>‹Nº›</a:t>
            </a:fld>
            <a:endParaRPr lang="es-H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F6289A1-55F8-43B5-B632-13EE5D876668}" type="datetimeFigureOut">
              <a:rPr lang="es-HN" smtClean="0"/>
              <a:pPr/>
              <a:t>29/06/2014</a:t>
            </a:fld>
            <a:endParaRPr lang="es-HN"/>
          </a:p>
        </p:txBody>
      </p:sp>
      <p:sp>
        <p:nvSpPr>
          <p:cNvPr id="3" name="2 Marcador de pie de página"/>
          <p:cNvSpPr>
            <a:spLocks noGrp="1"/>
          </p:cNvSpPr>
          <p:nvPr>
            <p:ph type="ftr" sz="quarter" idx="11"/>
          </p:nvPr>
        </p:nvSpPr>
        <p:spPr/>
        <p:txBody>
          <a:bodyPr/>
          <a:lstStyle/>
          <a:p>
            <a:endParaRPr lang="es-HN"/>
          </a:p>
        </p:txBody>
      </p:sp>
      <p:sp>
        <p:nvSpPr>
          <p:cNvPr id="4" name="3 Marcador de número de diapositiva"/>
          <p:cNvSpPr>
            <a:spLocks noGrp="1"/>
          </p:cNvSpPr>
          <p:nvPr>
            <p:ph type="sldNum" sz="quarter" idx="12"/>
          </p:nvPr>
        </p:nvSpPr>
        <p:spPr/>
        <p:txBody>
          <a:bodyPr/>
          <a:lstStyle/>
          <a:p>
            <a:fld id="{F012043B-CE0B-4AAF-BE17-69191A176CF1}" type="slidenum">
              <a:rPr lang="es-HN" smtClean="0"/>
              <a:pPr/>
              <a:t>‹Nº›</a:t>
            </a:fld>
            <a:endParaRPr lang="es-H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CF6289A1-55F8-43B5-B632-13EE5D876668}" type="datetimeFigureOut">
              <a:rPr lang="es-HN" smtClean="0"/>
              <a:pPr/>
              <a:t>29/06/2014</a:t>
            </a:fld>
            <a:endParaRPr lang="es-HN"/>
          </a:p>
        </p:txBody>
      </p:sp>
      <p:sp>
        <p:nvSpPr>
          <p:cNvPr id="6" name="5 Marcador de pie de página"/>
          <p:cNvSpPr>
            <a:spLocks noGrp="1"/>
          </p:cNvSpPr>
          <p:nvPr>
            <p:ph type="ftr" sz="quarter" idx="11"/>
          </p:nvPr>
        </p:nvSpPr>
        <p:spPr/>
        <p:txBody>
          <a:bodyPr/>
          <a:lstStyle/>
          <a:p>
            <a:endParaRPr lang="es-HN"/>
          </a:p>
        </p:txBody>
      </p:sp>
      <p:sp>
        <p:nvSpPr>
          <p:cNvPr id="7" name="6 Marcador de número de diapositiva"/>
          <p:cNvSpPr>
            <a:spLocks noGrp="1"/>
          </p:cNvSpPr>
          <p:nvPr>
            <p:ph type="sldNum" sz="quarter" idx="12"/>
          </p:nvPr>
        </p:nvSpPr>
        <p:spPr/>
        <p:txBody>
          <a:bodyPr/>
          <a:lstStyle/>
          <a:p>
            <a:fld id="{F012043B-CE0B-4AAF-BE17-69191A176CF1}" type="slidenum">
              <a:rPr lang="es-HN" smtClean="0"/>
              <a:pPr/>
              <a:t>‹Nº›</a:t>
            </a:fld>
            <a:endParaRPr lang="es-H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s-ES" smtClean="0">
                <a:solidFill>
                  <a:schemeClr val="lt1"/>
                </a:solidFill>
                <a:latin typeface="+mn-lt"/>
                <a:ea typeface="+mn-ea"/>
                <a:cs typeface="+mn-cs"/>
              </a:rPr>
              <a:t>Haga clic en el icono para agregar una imagen</a:t>
            </a:r>
            <a:endParaRPr kumimoji="0" lang="en-US" dirty="0">
              <a:solidFill>
                <a:schemeClr val="lt1"/>
              </a:solidFill>
              <a:latin typeface="+mn-lt"/>
              <a:ea typeface="+mn-ea"/>
              <a:cs typeface="+mn-cs"/>
            </a:endParaRPr>
          </a:p>
        </p:txBody>
      </p:sp>
      <p:sp>
        <p:nvSpPr>
          <p:cNvPr id="4" name="3 Marcador de texto"/>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CF6289A1-55F8-43B5-B632-13EE5D876668}" type="datetimeFigureOut">
              <a:rPr lang="es-HN" smtClean="0"/>
              <a:pPr/>
              <a:t>29/06/2014</a:t>
            </a:fld>
            <a:endParaRPr lang="es-HN"/>
          </a:p>
        </p:txBody>
      </p:sp>
      <p:sp>
        <p:nvSpPr>
          <p:cNvPr id="6" name="5 Marcador de pie de página"/>
          <p:cNvSpPr>
            <a:spLocks noGrp="1"/>
          </p:cNvSpPr>
          <p:nvPr>
            <p:ph type="ftr" sz="quarter" idx="11"/>
          </p:nvPr>
        </p:nvSpPr>
        <p:spPr/>
        <p:txBody>
          <a:bodyPr/>
          <a:lstStyle/>
          <a:p>
            <a:endParaRPr lang="es-HN"/>
          </a:p>
        </p:txBody>
      </p:sp>
      <p:sp>
        <p:nvSpPr>
          <p:cNvPr id="7" name="6 Marcador de número de diapositiva"/>
          <p:cNvSpPr>
            <a:spLocks noGrp="1"/>
          </p:cNvSpPr>
          <p:nvPr>
            <p:ph type="sldNum" sz="quarter" idx="12"/>
          </p:nvPr>
        </p:nvSpPr>
        <p:spPr/>
        <p:txBody>
          <a:bodyPr/>
          <a:lstStyle/>
          <a:p>
            <a:fld id="{F012043B-CE0B-4AAF-BE17-69191A176CF1}" type="slidenum">
              <a:rPr lang="es-HN" smtClean="0"/>
              <a:pPr/>
              <a:t>‹Nº›</a:t>
            </a:fld>
            <a:endParaRPr lang="es-H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F6289A1-55F8-43B5-B632-13EE5D876668}" type="datetimeFigureOut">
              <a:rPr lang="es-HN" smtClean="0"/>
              <a:pPr/>
              <a:t>29/06/2014</a:t>
            </a:fld>
            <a:endParaRPr lang="es-HN"/>
          </a:p>
        </p:txBody>
      </p:sp>
      <p:sp>
        <p:nvSpPr>
          <p:cNvPr id="3" name="2 Marcador de pie de página"/>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s-HN"/>
          </a:p>
        </p:txBody>
      </p:sp>
      <p:sp>
        <p:nvSpPr>
          <p:cNvPr id="23" name="22 Marcador de número de diapositiva"/>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F012043B-CE0B-4AAF-BE17-69191A176CF1}" type="slidenum">
              <a:rPr lang="es-HN" smtClean="0"/>
              <a:pPr/>
              <a:t>‹Nº›</a:t>
            </a:fld>
            <a:endParaRPr lang="es-HN"/>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es.wikipedia.org/wiki/Firma_digital" TargetMode="External"/><Relationship Id="rId2" Type="http://schemas.openxmlformats.org/officeDocument/2006/relationships/image" Target="../media/image4.gif"/><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2" Type="http://schemas.openxmlformats.org/officeDocument/2006/relationships/hyperlink" Target="http://es.wikipedia.org/wiki/Clave_p%C3%BAblica"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commons.wikimedia.org/wiki/File:Enigma.jpg"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548680"/>
            <a:ext cx="8229600" cy="1296144"/>
          </a:xfrm>
        </p:spPr>
        <p:txBody>
          <a:bodyPr>
            <a:normAutofit/>
          </a:bodyPr>
          <a:lstStyle/>
          <a:p>
            <a:r>
              <a:rPr lang="es-HN" sz="4000" cap="none"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lumMod val="50000"/>
                  </a:schemeClr>
                </a:solidFill>
                <a:effectLst>
                  <a:outerShdw blurRad="50800" dist="40000" dir="5400000" algn="tl" rotWithShape="0">
                    <a:srgbClr val="000000">
                      <a:shade val="5000"/>
                      <a:satMod val="120000"/>
                      <a:alpha val="33000"/>
                    </a:srgbClr>
                  </a:outerShdw>
                  <a:reflection blurRad="6350" stA="60000" endA="900" endPos="60000" dist="29997" dir="5400000" sy="-100000" algn="bl" rotWithShape="0"/>
                </a:effectLst>
                <a:latin typeface="Lucida Calligraphy" pitchFamily="66" charset="0"/>
              </a:rPr>
              <a:t>Auditoria de Sistemas de Información I</a:t>
            </a:r>
            <a:endParaRPr lang="es-HN" sz="4000" cap="none"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lumMod val="50000"/>
                </a:schemeClr>
              </a:solidFill>
              <a:effectLst>
                <a:outerShdw blurRad="50800" dist="40000" dir="5400000" algn="tl" rotWithShape="0">
                  <a:srgbClr val="000000">
                    <a:shade val="5000"/>
                    <a:satMod val="120000"/>
                    <a:alpha val="33000"/>
                  </a:srgbClr>
                </a:outerShdw>
                <a:reflection blurRad="6350" stA="60000" endA="900" endPos="60000" dist="29997" dir="5400000" sy="-100000" algn="bl" rotWithShape="0"/>
              </a:effectLst>
              <a:latin typeface="Lucida Calligraphy" pitchFamily="66" charset="0"/>
            </a:endParaRPr>
          </a:p>
        </p:txBody>
      </p:sp>
      <p:sp>
        <p:nvSpPr>
          <p:cNvPr id="3" name="2 Subtítulo"/>
          <p:cNvSpPr>
            <a:spLocks noGrp="1"/>
          </p:cNvSpPr>
          <p:nvPr>
            <p:ph type="subTitle" idx="1"/>
          </p:nvPr>
        </p:nvSpPr>
        <p:spPr>
          <a:xfrm>
            <a:off x="251520" y="2564904"/>
            <a:ext cx="5112568" cy="2952328"/>
          </a:xfrm>
        </p:spPr>
        <p:txBody>
          <a:bodyPr>
            <a:scene3d>
              <a:camera prst="orthographicFront"/>
              <a:lightRig rig="glow" dir="tl">
                <a:rot lat="0" lon="0" rev="5400000"/>
              </a:lightRig>
            </a:scene3d>
            <a:sp3d contourW="12700">
              <a:bevelT w="25400" h="25400"/>
              <a:contourClr>
                <a:schemeClr val="accent6">
                  <a:shade val="73000"/>
                </a:schemeClr>
              </a:contourClr>
            </a:sp3d>
          </a:bodyPr>
          <a:lstStyle/>
          <a:p>
            <a:endParaRPr lang="es-HN" b="1" dirty="0" smtClean="0">
              <a:ln w="11430"/>
              <a:solidFill>
                <a:schemeClr val="accent4">
                  <a:lumMod val="50000"/>
                </a:schemeClr>
              </a:solidFill>
            </a:endParaRPr>
          </a:p>
          <a:p>
            <a:r>
              <a:rPr lang="es-HN" b="1" dirty="0" smtClean="0">
                <a:ln w="11430"/>
                <a:solidFill>
                  <a:schemeClr val="accent4">
                    <a:lumMod val="50000"/>
                  </a:schemeClr>
                </a:solidFill>
                <a:effectLst>
                  <a:outerShdw blurRad="38100" dist="38100" dir="2700000" algn="tl">
                    <a:srgbClr val="000000">
                      <a:alpha val="43137"/>
                    </a:srgbClr>
                  </a:outerShdw>
                </a:effectLst>
                <a:latin typeface="Lucida Calligraphy" pitchFamily="66" charset="0"/>
              </a:rPr>
              <a:t>Grupo #</a:t>
            </a:r>
          </a:p>
          <a:p>
            <a:endParaRPr lang="es-HN" b="1" dirty="0" smtClean="0">
              <a:ln w="11430"/>
              <a:solidFill>
                <a:schemeClr val="accent4">
                  <a:lumMod val="50000"/>
                </a:schemeClr>
              </a:solidFill>
              <a:effectLst>
                <a:outerShdw blurRad="38100" dist="38100" dir="2700000" algn="tl">
                  <a:srgbClr val="000000">
                    <a:alpha val="43137"/>
                  </a:srgbClr>
                </a:outerShdw>
              </a:effectLst>
              <a:latin typeface="Lucida Calligraphy" pitchFamily="66" charset="0"/>
            </a:endParaRPr>
          </a:p>
          <a:p>
            <a:r>
              <a:rPr lang="es-HN" b="1" dirty="0" smtClean="0">
                <a:ln w="11430"/>
                <a:solidFill>
                  <a:schemeClr val="accent4">
                    <a:lumMod val="50000"/>
                  </a:schemeClr>
                </a:solidFill>
                <a:effectLst>
                  <a:outerShdw blurRad="38100" dist="38100" dir="2700000" algn="tl">
                    <a:srgbClr val="000000">
                      <a:alpha val="43137"/>
                    </a:srgbClr>
                  </a:outerShdw>
                </a:effectLst>
                <a:latin typeface="Lucida Calligraphy" pitchFamily="66" charset="0"/>
              </a:rPr>
              <a:t>La Criptografía</a:t>
            </a:r>
            <a:endParaRPr lang="es-HN" b="1" dirty="0">
              <a:ln w="11430"/>
              <a:solidFill>
                <a:schemeClr val="accent4">
                  <a:lumMod val="50000"/>
                </a:schemeClr>
              </a:solidFill>
              <a:effectLst>
                <a:outerShdw blurRad="38100" dist="38100" dir="2700000" algn="tl">
                  <a:srgbClr val="000000">
                    <a:alpha val="43137"/>
                  </a:srgbClr>
                </a:outerShdw>
              </a:effectLst>
              <a:latin typeface="Lucida Calligraphy" pitchFamily="66" charset="0"/>
            </a:endParaRPr>
          </a:p>
        </p:txBody>
      </p:sp>
      <p:pic>
        <p:nvPicPr>
          <p:cNvPr id="4" name="Marcador de contenido 7"/>
          <p:cNvPicPr>
            <a:picLocks/>
          </p:cNvPicPr>
          <p:nvPr/>
        </p:nvPicPr>
        <p:blipFill>
          <a:blip r:embed="rId2" cstate="print"/>
          <a:srcRect/>
          <a:stretch>
            <a:fillRect/>
          </a:stretch>
        </p:blipFill>
        <p:spPr bwMode="auto">
          <a:xfrm>
            <a:off x="4932040" y="2701478"/>
            <a:ext cx="3384376" cy="28157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11560" y="764704"/>
            <a:ext cx="8075240" cy="5616624"/>
          </a:xfrm>
        </p:spPr>
        <p:txBody>
          <a:bodyPr>
            <a:normAutofit/>
          </a:bodyPr>
          <a:lstStyle/>
          <a:p>
            <a:pPr algn="ctr"/>
            <a:r>
              <a:rPr lang="es-HN" b="1" u="dbl" dirty="0" smtClean="0">
                <a:solidFill>
                  <a:schemeClr val="bg2">
                    <a:lumMod val="10000"/>
                  </a:schemeClr>
                </a:solidFill>
                <a:effectLst>
                  <a:reflection blurRad="6350" stA="55000" endA="300" endPos="45500" dir="5400000" sy="-100000" algn="bl" rotWithShape="0"/>
                </a:effectLst>
                <a:latin typeface="Book Antiqua" pitchFamily="18" charset="0"/>
              </a:rPr>
              <a:t>Desventajas Ofrecidas por la Firma Digital</a:t>
            </a:r>
            <a:endParaRPr lang="es-HN" dirty="0" smtClean="0">
              <a:solidFill>
                <a:schemeClr val="bg2">
                  <a:lumMod val="10000"/>
                </a:schemeClr>
              </a:solidFill>
              <a:effectLst>
                <a:reflection blurRad="6350" stA="55000" endA="300" endPos="45500" dir="5400000" sy="-100000" algn="bl" rotWithShape="0"/>
              </a:effectLst>
              <a:latin typeface="Book Antiqua" pitchFamily="18" charset="0"/>
            </a:endParaRPr>
          </a:p>
          <a:p>
            <a:r>
              <a:rPr lang="es-HN" dirty="0" smtClean="0">
                <a:solidFill>
                  <a:schemeClr val="accent4">
                    <a:lumMod val="50000"/>
                  </a:schemeClr>
                </a:solidFill>
                <a:latin typeface="Book Antiqua" pitchFamily="18" charset="0"/>
              </a:rPr>
              <a:t/>
            </a:r>
            <a:br>
              <a:rPr lang="es-HN" dirty="0" smtClean="0">
                <a:solidFill>
                  <a:schemeClr val="accent4">
                    <a:lumMod val="50000"/>
                  </a:schemeClr>
                </a:solidFill>
                <a:latin typeface="Book Antiqua" pitchFamily="18" charset="0"/>
              </a:rPr>
            </a:br>
            <a:r>
              <a:rPr lang="es-HN" dirty="0" smtClean="0">
                <a:solidFill>
                  <a:schemeClr val="accent4">
                    <a:lumMod val="50000"/>
                  </a:schemeClr>
                </a:solidFill>
                <a:latin typeface="Book Antiqua" pitchFamily="18" charset="0"/>
              </a:rPr>
              <a:t>Entre las desventajas podemos mencionar la necesidad de contar con una autoridad certificadora de confianza (tercera parte de confianza) y la responsabilidad que pesa sobre los propios usuarios de generar un entorno adecuado que les permita mantener bajo su exclusivo control los datos de creación de la firma y contar con un dispositivo de creación técnicamente confiable.</a:t>
            </a:r>
          </a:p>
          <a:p>
            <a:endParaRPr lang="es-HN" dirty="0" smtClean="0">
              <a:solidFill>
                <a:schemeClr val="accent4">
                  <a:lumMod val="50000"/>
                </a:schemeClr>
              </a:solidFill>
              <a:latin typeface="Book Antiqua" pitchFamily="18" charset="0"/>
            </a:endParaRPr>
          </a:p>
          <a:p>
            <a:pPr algn="ctr" fontAlgn="base"/>
            <a:r>
              <a:rPr lang="es-HN" b="1" u="dbl" dirty="0" smtClean="0">
                <a:solidFill>
                  <a:schemeClr val="bg2">
                    <a:lumMod val="10000"/>
                  </a:schemeClr>
                </a:solidFill>
                <a:effectLst>
                  <a:reflection blurRad="6350" stA="55000" endA="300" endPos="45500" dir="5400000" sy="-100000" algn="bl" rotWithShape="0"/>
                </a:effectLst>
                <a:latin typeface="Book Antiqua" pitchFamily="18" charset="0"/>
              </a:rPr>
              <a:t>Ventajas Ofrecidas por la Firma Digital</a:t>
            </a:r>
            <a:endParaRPr lang="es-HN" dirty="0" smtClean="0">
              <a:solidFill>
                <a:schemeClr val="bg2">
                  <a:lumMod val="10000"/>
                </a:schemeClr>
              </a:solidFill>
              <a:effectLst>
                <a:reflection blurRad="6350" stA="55000" endA="300" endPos="45500" dir="5400000" sy="-100000" algn="bl" rotWithShape="0"/>
              </a:effectLst>
              <a:latin typeface="Book Antiqua" pitchFamily="18" charset="0"/>
            </a:endParaRPr>
          </a:p>
          <a:p>
            <a:pPr fontAlgn="base"/>
            <a:r>
              <a:rPr lang="es-ES" dirty="0" smtClean="0">
                <a:solidFill>
                  <a:schemeClr val="accent4">
                    <a:lumMod val="50000"/>
                  </a:schemeClr>
                </a:solidFill>
                <a:latin typeface="Book Antiqua" pitchFamily="18" charset="0"/>
              </a:rPr>
              <a:t> </a:t>
            </a:r>
            <a:endParaRPr lang="es-HN" dirty="0" smtClean="0">
              <a:solidFill>
                <a:schemeClr val="accent4">
                  <a:lumMod val="50000"/>
                </a:schemeClr>
              </a:solidFill>
              <a:latin typeface="Book Antiqua" pitchFamily="18" charset="0"/>
            </a:endParaRPr>
          </a:p>
          <a:p>
            <a:pPr fontAlgn="base">
              <a:buBlip>
                <a:blip r:embed="rId2"/>
              </a:buBlip>
            </a:pPr>
            <a:r>
              <a:rPr lang="es-ES" b="1" dirty="0" smtClean="0">
                <a:solidFill>
                  <a:schemeClr val="accent4">
                    <a:lumMod val="50000"/>
                  </a:schemeClr>
                </a:solidFill>
                <a:latin typeface="Book Antiqua" pitchFamily="18" charset="0"/>
              </a:rPr>
              <a:t> </a:t>
            </a:r>
            <a:r>
              <a:rPr lang="es-ES" dirty="0" smtClean="0">
                <a:solidFill>
                  <a:schemeClr val="accent4">
                    <a:lumMod val="50000"/>
                  </a:schemeClr>
                </a:solidFill>
                <a:latin typeface="Book Antiqua" pitchFamily="18" charset="0"/>
              </a:rPr>
              <a:t>Integridad de la información</a:t>
            </a:r>
            <a:endParaRPr lang="es-HN" dirty="0" smtClean="0">
              <a:solidFill>
                <a:schemeClr val="accent4">
                  <a:lumMod val="50000"/>
                </a:schemeClr>
              </a:solidFill>
              <a:latin typeface="Book Antiqua" pitchFamily="18" charset="0"/>
            </a:endParaRPr>
          </a:p>
          <a:p>
            <a:pPr fontAlgn="base">
              <a:buBlip>
                <a:blip r:embed="rId2"/>
              </a:buBlip>
            </a:pPr>
            <a:r>
              <a:rPr lang="es-ES" dirty="0" smtClean="0">
                <a:solidFill>
                  <a:schemeClr val="accent4">
                    <a:lumMod val="50000"/>
                  </a:schemeClr>
                </a:solidFill>
                <a:latin typeface="Book Antiqua" pitchFamily="18" charset="0"/>
              </a:rPr>
              <a:t> Autenticidad del origen del mensaje</a:t>
            </a:r>
            <a:endParaRPr lang="es-HN" dirty="0" smtClean="0">
              <a:solidFill>
                <a:schemeClr val="accent4">
                  <a:lumMod val="50000"/>
                </a:schemeClr>
              </a:solidFill>
              <a:latin typeface="Book Antiqua" pitchFamily="18" charset="0"/>
            </a:endParaRPr>
          </a:p>
          <a:p>
            <a:pPr fontAlgn="base">
              <a:buBlip>
                <a:blip r:embed="rId2"/>
              </a:buBlip>
            </a:pPr>
            <a:r>
              <a:rPr lang="es-ES" dirty="0" smtClean="0">
                <a:solidFill>
                  <a:schemeClr val="accent4">
                    <a:lumMod val="50000"/>
                  </a:schemeClr>
                </a:solidFill>
                <a:latin typeface="Book Antiqua" pitchFamily="18" charset="0"/>
              </a:rPr>
              <a:t> No repudio del origen</a:t>
            </a:r>
          </a:p>
          <a:p>
            <a:pPr fontAlgn="base">
              <a:buBlip>
                <a:blip r:embed="rId2"/>
              </a:buBlip>
            </a:pPr>
            <a:r>
              <a:rPr lang="es-ES" dirty="0" smtClean="0">
                <a:solidFill>
                  <a:schemeClr val="accent4">
                    <a:lumMod val="50000"/>
                  </a:schemeClr>
                </a:solidFill>
                <a:latin typeface="Book Antiqua" pitchFamily="18" charset="0"/>
              </a:rPr>
              <a:t> Imposibilidad de suplantación</a:t>
            </a:r>
          </a:p>
          <a:p>
            <a:pPr fontAlgn="base">
              <a:buBlip>
                <a:blip r:embed="rId2"/>
              </a:buBlip>
            </a:pPr>
            <a:r>
              <a:rPr lang="es-HN" dirty="0" smtClean="0">
                <a:solidFill>
                  <a:schemeClr val="accent4">
                    <a:lumMod val="50000"/>
                  </a:schemeClr>
                </a:solidFill>
                <a:latin typeface="Book Antiqua" pitchFamily="18" charset="0"/>
              </a:rPr>
              <a:t> </a:t>
            </a:r>
            <a:r>
              <a:rPr lang="es-ES" dirty="0" smtClean="0">
                <a:solidFill>
                  <a:schemeClr val="accent4">
                    <a:lumMod val="50000"/>
                  </a:schemeClr>
                </a:solidFill>
                <a:latin typeface="Book Antiqua" pitchFamily="18" charset="0"/>
              </a:rPr>
              <a:t>El acuerdo de claves secretas</a:t>
            </a:r>
            <a:endParaRPr lang="es-HN" dirty="0" smtClean="0">
              <a:solidFill>
                <a:schemeClr val="accent4">
                  <a:lumMod val="50000"/>
                </a:schemeClr>
              </a:solidFill>
              <a:latin typeface="Book Antiqua" pitchFamily="18" charset="0"/>
            </a:endParaRPr>
          </a:p>
          <a:p>
            <a:endParaRPr lang="es-HN" dirty="0" smtClean="0">
              <a:solidFill>
                <a:schemeClr val="accent4">
                  <a:lumMod val="50000"/>
                </a:schemeClr>
              </a:solidFill>
              <a:latin typeface="Book Antiqua" pitchFamily="18" charset="0"/>
            </a:endParaRPr>
          </a:p>
          <a:p>
            <a:endParaRPr lang="es-HN" dirty="0">
              <a:solidFill>
                <a:schemeClr val="accent4">
                  <a:lumMod val="50000"/>
                </a:schemeClr>
              </a:solidFill>
            </a:endParaRPr>
          </a:p>
        </p:txBody>
      </p:sp>
    </p:spTree>
  </p:cSld>
  <p:clrMapOvr>
    <a:masterClrMapping/>
  </p:clrMapOvr>
  <p:transition>
    <p:cover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00200" y="609600"/>
            <a:ext cx="7086600" cy="1307232"/>
          </a:xfrm>
        </p:spPr>
        <p:txBody>
          <a:bodyPr/>
          <a:lstStyle/>
          <a:p>
            <a:pPr algn="ctr"/>
            <a:r>
              <a:rPr lang="es-HN" sz="3200" dirty="0" smtClean="0">
                <a:solidFill>
                  <a:schemeClr val="tx2">
                    <a:lumMod val="50000"/>
                  </a:schemeClr>
                </a:solidFill>
                <a:effectLst>
                  <a:glow rad="63500">
                    <a:schemeClr val="accent3">
                      <a:satMod val="175000"/>
                      <a:alpha val="40000"/>
                    </a:schemeClr>
                  </a:glow>
                  <a:outerShdw blurRad="114300" dist="101600" dir="2700000" algn="tl" rotWithShape="0">
                    <a:srgbClr val="000000">
                      <a:alpha val="40000"/>
                    </a:srgbClr>
                  </a:outerShdw>
                  <a:reflection blurRad="6350" stA="55000" endA="300" endPos="45500" dir="5400000" sy="-100000" algn="bl" rotWithShape="0"/>
                </a:effectLst>
                <a:latin typeface="Lucida Calligraphy" pitchFamily="66" charset="0"/>
              </a:rPr>
              <a:t>OTRAS FIRMAS</a:t>
            </a:r>
            <a:r>
              <a:rPr lang="es-HN" dirty="0" smtClean="0"/>
              <a:t/>
            </a:r>
            <a:br>
              <a:rPr lang="es-HN" dirty="0" smtClean="0"/>
            </a:br>
            <a:endParaRPr lang="es-HN" dirty="0"/>
          </a:p>
        </p:txBody>
      </p:sp>
      <p:sp>
        <p:nvSpPr>
          <p:cNvPr id="3" name="2 Marcador de texto"/>
          <p:cNvSpPr>
            <a:spLocks noGrp="1"/>
          </p:cNvSpPr>
          <p:nvPr>
            <p:ph type="body" idx="1"/>
          </p:nvPr>
        </p:nvSpPr>
        <p:spPr>
          <a:xfrm>
            <a:off x="755576" y="1628800"/>
            <a:ext cx="7086600" cy="2520280"/>
          </a:xfrm>
        </p:spPr>
        <p:txBody>
          <a:bodyPr>
            <a:normAutofit fontScale="92500" lnSpcReduction="10000"/>
          </a:bodyPr>
          <a:lstStyle/>
          <a:p>
            <a:pPr algn="ctr"/>
            <a:r>
              <a:rPr lang="es-ES" b="1" u="sng" dirty="0" smtClean="0">
                <a:solidFill>
                  <a:schemeClr val="bg2">
                    <a:lumMod val="10000"/>
                  </a:schemeClr>
                </a:solidFill>
                <a:effectLst>
                  <a:reflection blurRad="6350" stA="55000" endA="300" endPos="45500" dir="5400000" sy="-100000" algn="bl" rotWithShape="0"/>
                </a:effectLst>
              </a:rPr>
              <a:t>Firma digitalizada o Escaneada</a:t>
            </a:r>
            <a:endParaRPr lang="es-HN" dirty="0" smtClean="0">
              <a:solidFill>
                <a:schemeClr val="bg2">
                  <a:lumMod val="10000"/>
                </a:schemeClr>
              </a:solidFill>
              <a:effectLst>
                <a:reflection blurRad="6350" stA="55000" endA="300" endPos="45500" dir="5400000" sy="-100000" algn="bl" rotWithShape="0"/>
              </a:effectLst>
            </a:endParaRPr>
          </a:p>
          <a:p>
            <a:pPr algn="just"/>
            <a:r>
              <a:rPr lang="es-ES" dirty="0" smtClean="0">
                <a:solidFill>
                  <a:schemeClr val="accent4">
                    <a:lumMod val="50000"/>
                  </a:schemeClr>
                </a:solidFill>
              </a:rPr>
              <a:t> </a:t>
            </a:r>
            <a:endParaRPr lang="es-HN" dirty="0" smtClean="0">
              <a:solidFill>
                <a:schemeClr val="accent4">
                  <a:lumMod val="50000"/>
                </a:schemeClr>
              </a:solidFill>
            </a:endParaRPr>
          </a:p>
          <a:p>
            <a:pPr algn="just"/>
            <a:r>
              <a:rPr lang="es-HN" dirty="0" smtClean="0">
                <a:solidFill>
                  <a:schemeClr val="accent4">
                    <a:lumMod val="50000"/>
                  </a:schemeClr>
                </a:solidFill>
              </a:rPr>
              <a:t>Esta es una forma de firma donde se obtiene a través del proceso de escaneo digital. Además de servir como un medio de identificación del firmante, también garantiza la integridad del documento firmado, impidiendo los cambios o alteraciones posteriores al momento de la firma. </a:t>
            </a:r>
          </a:p>
          <a:p>
            <a:endParaRPr lang="es-HN" dirty="0"/>
          </a:p>
        </p:txBody>
      </p:sp>
      <p:pic>
        <p:nvPicPr>
          <p:cNvPr id="4" name="3 Imagen" descr="http://www.informaticaforense.com/criminalistica/images/stories/2013/firma-digitalizada.png"/>
          <p:cNvPicPr/>
          <p:nvPr/>
        </p:nvPicPr>
        <p:blipFill>
          <a:blip r:embed="rId2" cstate="print"/>
          <a:srcRect/>
          <a:stretch>
            <a:fillRect/>
          </a:stretch>
        </p:blipFill>
        <p:spPr bwMode="auto">
          <a:xfrm>
            <a:off x="899592" y="4293096"/>
            <a:ext cx="2956419" cy="1608949"/>
          </a:xfrm>
          <a:prstGeom prst="rect">
            <a:avLst/>
          </a:prstGeom>
          <a:ln>
            <a:solidFill>
              <a:srgbClr val="C00000"/>
            </a:solidFill>
          </a:ln>
          <a:effectLst>
            <a:outerShdw blurRad="292100" dist="139700" dir="2700000" algn="tl" rotWithShape="0">
              <a:srgbClr val="333333">
                <a:alpha val="65000"/>
              </a:srgbClr>
            </a:outerShdw>
          </a:effectLst>
        </p:spPr>
      </p:pic>
    </p:spTree>
  </p:cSld>
  <p:clrMapOvr>
    <a:masterClrMapping/>
  </p:clrMapOvr>
  <p:transition>
    <p:pu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83568" y="1124744"/>
            <a:ext cx="8003232" cy="2892754"/>
          </a:xfrm>
        </p:spPr>
        <p:txBody>
          <a:bodyPr>
            <a:normAutofit/>
          </a:bodyPr>
          <a:lstStyle/>
          <a:p>
            <a:pPr algn="ctr"/>
            <a:r>
              <a:rPr lang="es-ES" b="1" u="sng" dirty="0" smtClean="0">
                <a:solidFill>
                  <a:schemeClr val="bg2">
                    <a:lumMod val="10000"/>
                  </a:schemeClr>
                </a:solidFill>
                <a:effectLst>
                  <a:reflection blurRad="6350" stA="55000" endA="300" endPos="45500" dir="5400000" sy="-100000" algn="bl" rotWithShape="0"/>
                </a:effectLst>
                <a:latin typeface="Book Antiqua" pitchFamily="18" charset="0"/>
              </a:rPr>
              <a:t>Firma </a:t>
            </a:r>
            <a:r>
              <a:rPr lang="es-ES" b="1" u="sng" dirty="0" smtClean="0">
                <a:solidFill>
                  <a:schemeClr val="bg2">
                    <a:lumMod val="10000"/>
                  </a:schemeClr>
                </a:solidFill>
                <a:effectLst>
                  <a:reflection blurRad="6350" stA="55000" endA="300" endPos="45500" dir="5400000" sy="-100000" algn="bl" rotWithShape="0"/>
                </a:effectLst>
                <a:latin typeface="Book Antiqua" pitchFamily="18" charset="0"/>
              </a:rPr>
              <a:t>Mecanizada</a:t>
            </a:r>
            <a:r>
              <a:rPr lang="es-ES" b="1" u="sng" dirty="0" smtClean="0">
                <a:solidFill>
                  <a:schemeClr val="bg2">
                    <a:lumMod val="10000"/>
                  </a:schemeClr>
                </a:solidFill>
                <a:latin typeface="Book Antiqua" pitchFamily="18" charset="0"/>
              </a:rPr>
              <a:t> </a:t>
            </a:r>
            <a:endParaRPr lang="es-HN" dirty="0" smtClean="0">
              <a:solidFill>
                <a:schemeClr val="bg2">
                  <a:lumMod val="10000"/>
                </a:schemeClr>
              </a:solidFill>
              <a:latin typeface="Book Antiqua" pitchFamily="18" charset="0"/>
            </a:endParaRPr>
          </a:p>
          <a:p>
            <a:r>
              <a:rPr lang="es-ES" b="1" dirty="0" smtClean="0">
                <a:solidFill>
                  <a:srgbClr val="002060"/>
                </a:solidFill>
                <a:latin typeface="Book Antiqua" pitchFamily="18" charset="0"/>
              </a:rPr>
              <a:t> </a:t>
            </a:r>
            <a:endParaRPr lang="es-HN" dirty="0" smtClean="0">
              <a:solidFill>
                <a:srgbClr val="002060"/>
              </a:solidFill>
              <a:latin typeface="Book Antiqua" pitchFamily="18" charset="0"/>
            </a:endParaRPr>
          </a:p>
          <a:p>
            <a:r>
              <a:rPr lang="es-HN" dirty="0" smtClean="0">
                <a:solidFill>
                  <a:schemeClr val="accent4">
                    <a:lumMod val="50000"/>
                  </a:schemeClr>
                </a:solidFill>
                <a:latin typeface="Book Antiqua" pitchFamily="18" charset="0"/>
              </a:rPr>
              <a:t>Esta firma mecanizada es la que se realiza a través de un sello de caucho, y se </a:t>
            </a:r>
            <a:r>
              <a:rPr lang="es-HN" dirty="0" smtClean="0">
                <a:solidFill>
                  <a:schemeClr val="accent4">
                    <a:lumMod val="50000"/>
                  </a:schemeClr>
                </a:solidFill>
                <a:latin typeface="Book Antiqua" pitchFamily="18" charset="0"/>
              </a:rPr>
              <a:t>puede estampar </a:t>
            </a:r>
            <a:r>
              <a:rPr lang="es-HN" dirty="0" smtClean="0">
                <a:solidFill>
                  <a:schemeClr val="accent4">
                    <a:lumMod val="50000"/>
                  </a:schemeClr>
                </a:solidFill>
                <a:latin typeface="Book Antiqua" pitchFamily="18" charset="0"/>
              </a:rPr>
              <a:t>repetidas veces en un documento físico, utilizando una almohadilla llena de tinta para</a:t>
            </a:r>
            <a:r>
              <a:rPr lang="es-HN" b="1" dirty="0" smtClean="0">
                <a:solidFill>
                  <a:schemeClr val="accent4">
                    <a:lumMod val="50000"/>
                  </a:schemeClr>
                </a:solidFill>
                <a:latin typeface="Book Antiqua" pitchFamily="18" charset="0"/>
              </a:rPr>
              <a:t> humedecer el sello</a:t>
            </a:r>
            <a:r>
              <a:rPr lang="es-HN" dirty="0" smtClean="0">
                <a:solidFill>
                  <a:schemeClr val="accent4">
                    <a:lumMod val="50000"/>
                  </a:schemeClr>
                </a:solidFill>
                <a:latin typeface="Book Antiqua" pitchFamily="18" charset="0"/>
              </a:rPr>
              <a:t>. De esta manera, este tipo de firma es el único capaz de alcanzar los niveles de seguridad necesarios para poseer el mismo valor jurídico que una firma manuscrita.</a:t>
            </a:r>
          </a:p>
          <a:p>
            <a:endParaRPr lang="es-HN" dirty="0"/>
          </a:p>
        </p:txBody>
      </p:sp>
      <p:pic>
        <p:nvPicPr>
          <p:cNvPr id="4" name="3 Imagen" descr="http://www.informaticaforense.com/criminalistica/images/stories/2013/firma-sello-humedo.jpg"/>
          <p:cNvPicPr/>
          <p:nvPr/>
        </p:nvPicPr>
        <p:blipFill>
          <a:blip r:embed="rId2" cstate="print"/>
          <a:srcRect/>
          <a:stretch>
            <a:fillRect/>
          </a:stretch>
        </p:blipFill>
        <p:spPr bwMode="auto">
          <a:xfrm>
            <a:off x="3163086" y="4221088"/>
            <a:ext cx="2777066" cy="1424093"/>
          </a:xfrm>
          <a:prstGeom prst="rect">
            <a:avLst/>
          </a:prstGeom>
          <a:ln w="38100">
            <a:solidFill>
              <a:schemeClr val="accent5">
                <a:lumMod val="75000"/>
              </a:schemeClr>
            </a:solid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p:cover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899592" y="836712"/>
            <a:ext cx="7787208" cy="3180786"/>
          </a:xfrm>
        </p:spPr>
        <p:txBody>
          <a:bodyPr>
            <a:normAutofit fontScale="92500" lnSpcReduction="10000"/>
          </a:bodyPr>
          <a:lstStyle/>
          <a:p>
            <a:pPr algn="ctr" fontAlgn="base"/>
            <a:r>
              <a:rPr lang="es-ES" b="1" u="sng" dirty="0" smtClean="0">
                <a:solidFill>
                  <a:schemeClr val="bg2">
                    <a:lumMod val="10000"/>
                  </a:schemeClr>
                </a:solidFill>
                <a:effectLst>
                  <a:reflection blurRad="6350" stA="55000" endA="300" endPos="45500" dir="5400000" sy="-100000" algn="bl" rotWithShape="0"/>
                </a:effectLst>
                <a:latin typeface="Book Antiqua" pitchFamily="18" charset="0"/>
              </a:rPr>
              <a:t>Firma Autógrafa (Manuscrita</a:t>
            </a:r>
            <a:r>
              <a:rPr lang="es-ES" b="1" u="sng" dirty="0" smtClean="0">
                <a:solidFill>
                  <a:schemeClr val="bg2">
                    <a:lumMod val="10000"/>
                  </a:schemeClr>
                </a:solidFill>
                <a:effectLst>
                  <a:reflection blurRad="6350" stA="55000" endA="300" endPos="45500" dir="5400000" sy="-100000" algn="bl" rotWithShape="0"/>
                </a:effectLst>
                <a:latin typeface="Book Antiqua" pitchFamily="18" charset="0"/>
              </a:rPr>
              <a:t>)</a:t>
            </a:r>
          </a:p>
          <a:p>
            <a:pPr algn="just" fontAlgn="base"/>
            <a:endParaRPr lang="es-HN" dirty="0" smtClean="0">
              <a:solidFill>
                <a:schemeClr val="accent4">
                  <a:lumMod val="50000"/>
                </a:schemeClr>
              </a:solidFill>
              <a:latin typeface="Book Antiqua" pitchFamily="18" charset="0"/>
            </a:endParaRPr>
          </a:p>
          <a:p>
            <a:pPr algn="just" fontAlgn="base"/>
            <a:r>
              <a:rPr lang="es-HN" dirty="0" smtClean="0">
                <a:solidFill>
                  <a:schemeClr val="accent4">
                    <a:lumMod val="50000"/>
                  </a:schemeClr>
                </a:solidFill>
                <a:latin typeface="Book Antiqua" pitchFamily="18" charset="0"/>
              </a:rPr>
              <a:t>En la actualidad la firma manuscrita permite certificar el reconocimiento, la conformidad y/o el acuerdo de voluntades sobre un documento por las partes firmantes que forman parte de la transacción, lo que trae consecuencias legales claras y reconocimiento jurídico al instante. Ahora bien cuando nos encontramos con las transacciones que se realizan a través de las redes de información la situación varía en gran magnitud, porque en este tipo de contratos electrónicos la firma manuscrita no puede ser insertada en el documento. </a:t>
            </a:r>
          </a:p>
          <a:p>
            <a:endParaRPr lang="es-HN" dirty="0"/>
          </a:p>
        </p:txBody>
      </p:sp>
      <p:pic>
        <p:nvPicPr>
          <p:cNvPr id="4" name="3 Imagen" descr="http://www.informaticaforense.com/criminalistica/images/stories/2013/firma-manuscrita.jpg"/>
          <p:cNvPicPr/>
          <p:nvPr/>
        </p:nvPicPr>
        <p:blipFill>
          <a:blip r:embed="rId2" cstate="print"/>
          <a:srcRect/>
          <a:stretch>
            <a:fillRect/>
          </a:stretch>
        </p:blipFill>
        <p:spPr bwMode="auto">
          <a:xfrm>
            <a:off x="2195736" y="4509120"/>
            <a:ext cx="3897348" cy="1431784"/>
          </a:xfrm>
          <a:prstGeom prst="rect">
            <a:avLst/>
          </a:prstGeom>
          <a:ln>
            <a:solidFill>
              <a:schemeClr val="accent2">
                <a:lumMod val="50000"/>
              </a:schemeClr>
            </a:solidFill>
          </a:ln>
          <a:effectLst>
            <a:outerShdw blurRad="190500" algn="tl" rotWithShape="0">
              <a:srgbClr val="000000">
                <a:alpha val="70000"/>
              </a:srgbClr>
            </a:outerShdw>
          </a:effectLst>
        </p:spPr>
      </p:pic>
    </p:spTree>
  </p:cSld>
  <p:clrMapOvr>
    <a:masterClrMapping/>
  </p:clrMapOvr>
  <p:transition>
    <p:strips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755576" y="332656"/>
            <a:ext cx="7086600" cy="4248472"/>
          </a:xfrm>
        </p:spPr>
        <p:txBody>
          <a:bodyPr>
            <a:normAutofit fontScale="62500" lnSpcReduction="20000"/>
          </a:bodyPr>
          <a:lstStyle/>
          <a:p>
            <a:pPr algn="ctr" fontAlgn="base"/>
            <a:r>
              <a:rPr lang="es-ES" sz="3200" b="1" u="sng" dirty="0" smtClean="0">
                <a:solidFill>
                  <a:schemeClr val="bg2">
                    <a:lumMod val="10000"/>
                  </a:schemeClr>
                </a:solidFill>
                <a:effectLst>
                  <a:reflection blurRad="6350" stA="55000" endA="300" endPos="45500" dir="5400000" sy="-100000" algn="bl" rotWithShape="0"/>
                </a:effectLst>
                <a:latin typeface="Book Antiqua" pitchFamily="18" charset="0"/>
              </a:rPr>
              <a:t>Firma </a:t>
            </a:r>
            <a:r>
              <a:rPr lang="es-ES" sz="3200" b="1" u="sng" dirty="0" smtClean="0">
                <a:solidFill>
                  <a:schemeClr val="bg2">
                    <a:lumMod val="10000"/>
                  </a:schemeClr>
                </a:solidFill>
                <a:effectLst>
                  <a:reflection blurRad="6350" stA="55000" endA="300" endPos="45500" dir="5400000" sy="-100000" algn="bl" rotWithShape="0"/>
                </a:effectLst>
                <a:latin typeface="Book Antiqua" pitchFamily="18" charset="0"/>
              </a:rPr>
              <a:t>Electrónica</a:t>
            </a:r>
          </a:p>
          <a:p>
            <a:pPr fontAlgn="base"/>
            <a:endParaRPr lang="es-HN" sz="3200" dirty="0" smtClean="0">
              <a:solidFill>
                <a:schemeClr val="accent4">
                  <a:lumMod val="50000"/>
                </a:schemeClr>
              </a:solidFill>
              <a:latin typeface="Book Antiqua" pitchFamily="18" charset="0"/>
            </a:endParaRPr>
          </a:p>
          <a:p>
            <a:pPr algn="just" fontAlgn="base"/>
            <a:r>
              <a:rPr lang="es-HN" sz="3200" dirty="0" smtClean="0">
                <a:solidFill>
                  <a:schemeClr val="accent4">
                    <a:lumMod val="50000"/>
                  </a:schemeClr>
                </a:solidFill>
                <a:latin typeface="Book Antiqua" pitchFamily="18" charset="0"/>
              </a:rPr>
              <a:t>La  </a:t>
            </a:r>
            <a:r>
              <a:rPr lang="es-HN" sz="3200" b="1" dirty="0" smtClean="0">
                <a:solidFill>
                  <a:schemeClr val="accent4">
                    <a:lumMod val="50000"/>
                  </a:schemeClr>
                </a:solidFill>
                <a:latin typeface="Book Antiqua" pitchFamily="18" charset="0"/>
              </a:rPr>
              <a:t>firma electrónica</a:t>
            </a:r>
            <a:r>
              <a:rPr lang="es-HN" sz="3200" dirty="0" smtClean="0">
                <a:solidFill>
                  <a:schemeClr val="accent4">
                    <a:lumMod val="50000"/>
                  </a:schemeClr>
                </a:solidFill>
                <a:latin typeface="Book Antiqua" pitchFamily="18" charset="0"/>
              </a:rPr>
              <a:t> implica que una persona verifica una determinada acción a través de </a:t>
            </a:r>
            <a:r>
              <a:rPr lang="es-HN" sz="3200" b="1" dirty="0" smtClean="0">
                <a:solidFill>
                  <a:schemeClr val="accent4">
                    <a:lumMod val="50000"/>
                  </a:schemeClr>
                </a:solidFill>
                <a:latin typeface="Book Antiqua" pitchFamily="18" charset="0"/>
              </a:rPr>
              <a:t>cualquier medio electrónico</a:t>
            </a:r>
            <a:r>
              <a:rPr lang="es-HN" sz="3200" dirty="0" smtClean="0">
                <a:solidFill>
                  <a:schemeClr val="accent4">
                    <a:lumMod val="50000"/>
                  </a:schemeClr>
                </a:solidFill>
                <a:latin typeface="Book Antiqua" pitchFamily="18" charset="0"/>
              </a:rPr>
              <a:t> (tips en una caja específica para ello, introducción de un determinado código, </a:t>
            </a:r>
            <a:r>
              <a:rPr lang="es-HN" sz="3200" dirty="0" smtClean="0">
                <a:solidFill>
                  <a:schemeClr val="accent4">
                    <a:lumMod val="50000"/>
                  </a:schemeClr>
                </a:solidFill>
                <a:latin typeface="Book Antiqua" pitchFamily="18" charset="0"/>
              </a:rPr>
              <a:t>etc</a:t>
            </a:r>
            <a:r>
              <a:rPr lang="es-HN" sz="3200" dirty="0" smtClean="0">
                <a:solidFill>
                  <a:schemeClr val="accent4">
                    <a:lumMod val="50000"/>
                  </a:schemeClr>
                </a:solidFill>
                <a:latin typeface="Book Antiqua" pitchFamily="18" charset="0"/>
              </a:rPr>
              <a:t>.</a:t>
            </a:r>
            <a:r>
              <a:rPr lang="es-HN" sz="3200" dirty="0" smtClean="0">
                <a:solidFill>
                  <a:schemeClr val="accent4">
                    <a:lumMod val="50000"/>
                  </a:schemeClr>
                </a:solidFill>
                <a:latin typeface="Book Antiqua" pitchFamily="18" charset="0"/>
              </a:rPr>
              <a:t> </a:t>
            </a:r>
            <a:r>
              <a:rPr lang="es-HN" sz="3200" dirty="0" smtClean="0">
                <a:solidFill>
                  <a:schemeClr val="accent4">
                    <a:lumMod val="50000"/>
                  </a:schemeClr>
                </a:solidFill>
                <a:latin typeface="Book Antiqua" pitchFamily="18" charset="0"/>
              </a:rPr>
              <a:t>Algunos </a:t>
            </a:r>
            <a:r>
              <a:rPr lang="es-HN" sz="3200" dirty="0" smtClean="0">
                <a:solidFill>
                  <a:schemeClr val="accent4">
                    <a:lumMod val="50000"/>
                  </a:schemeClr>
                </a:solidFill>
                <a:latin typeface="Book Antiqua" pitchFamily="18" charset="0"/>
              </a:rPr>
              <a:t>ejemplos de firma </a:t>
            </a:r>
            <a:r>
              <a:rPr lang="es-HN" sz="3200" dirty="0" smtClean="0">
                <a:solidFill>
                  <a:schemeClr val="accent4">
                    <a:lumMod val="50000"/>
                  </a:schemeClr>
                </a:solidFill>
                <a:latin typeface="Book Antiqua" pitchFamily="18" charset="0"/>
              </a:rPr>
              <a:t>eléctrica:</a:t>
            </a:r>
          </a:p>
          <a:p>
            <a:pPr algn="just" fontAlgn="base"/>
            <a:endParaRPr lang="es-HN" sz="3200" dirty="0" smtClean="0">
              <a:solidFill>
                <a:schemeClr val="accent4">
                  <a:lumMod val="50000"/>
                </a:schemeClr>
              </a:solidFill>
              <a:latin typeface="Book Antiqua" pitchFamily="18" charset="0"/>
            </a:endParaRPr>
          </a:p>
          <a:p>
            <a:pPr lvl="0" algn="just">
              <a:buBlip>
                <a:blip r:embed="rId2"/>
              </a:buBlip>
            </a:pPr>
            <a:r>
              <a:rPr lang="es-HN" sz="3200" dirty="0" smtClean="0">
                <a:solidFill>
                  <a:schemeClr val="accent4">
                    <a:lumMod val="50000"/>
                  </a:schemeClr>
                </a:solidFill>
                <a:latin typeface="Book Antiqua" pitchFamily="18" charset="0"/>
              </a:rPr>
              <a:t> Firma </a:t>
            </a:r>
            <a:r>
              <a:rPr lang="es-HN" sz="3200" dirty="0" smtClean="0">
                <a:solidFill>
                  <a:schemeClr val="accent4">
                    <a:lumMod val="50000"/>
                  </a:schemeClr>
                </a:solidFill>
                <a:latin typeface="Book Antiqua" pitchFamily="18" charset="0"/>
              </a:rPr>
              <a:t>con un lápiz electrónico al usar una tarjeta de crédito o débito en una tienda.</a:t>
            </a:r>
          </a:p>
          <a:p>
            <a:pPr lvl="0" algn="just">
              <a:buBlip>
                <a:blip r:embed="rId2"/>
              </a:buBlip>
            </a:pPr>
            <a:r>
              <a:rPr lang="es-HN" sz="3200" dirty="0" smtClean="0">
                <a:solidFill>
                  <a:schemeClr val="accent4">
                    <a:lumMod val="50000"/>
                  </a:schemeClr>
                </a:solidFill>
                <a:latin typeface="Book Antiqua" pitchFamily="18" charset="0"/>
              </a:rPr>
              <a:t> Marcando </a:t>
            </a:r>
            <a:r>
              <a:rPr lang="es-HN" sz="3200" dirty="0" smtClean="0">
                <a:solidFill>
                  <a:schemeClr val="accent4">
                    <a:lumMod val="50000"/>
                  </a:schemeClr>
                </a:solidFill>
                <a:latin typeface="Book Antiqua" pitchFamily="18" charset="0"/>
              </a:rPr>
              <a:t>una casilla en una computadora, a máquina o aplicada con el ratón o con el dedo en una pantalla táctil.</a:t>
            </a:r>
          </a:p>
          <a:p>
            <a:pPr lvl="0" algn="just">
              <a:buBlip>
                <a:blip r:embed="rId2"/>
              </a:buBlip>
            </a:pPr>
            <a:r>
              <a:rPr lang="en-US" sz="3200" dirty="0" smtClean="0">
                <a:solidFill>
                  <a:schemeClr val="accent4">
                    <a:lumMod val="50000"/>
                  </a:schemeClr>
                </a:solidFill>
                <a:latin typeface="Book Antiqua" pitchFamily="18" charset="0"/>
              </a:rPr>
              <a:t> Usando </a:t>
            </a:r>
            <a:r>
              <a:rPr lang="en-US" sz="3200" dirty="0" smtClean="0">
                <a:solidFill>
                  <a:schemeClr val="accent4">
                    <a:lumMod val="50000"/>
                  </a:schemeClr>
                </a:solidFill>
                <a:latin typeface="Book Antiqua" pitchFamily="18" charset="0"/>
              </a:rPr>
              <a:t>una </a:t>
            </a:r>
            <a:r>
              <a:rPr lang="en-US" sz="3200" dirty="0" smtClean="0">
                <a:solidFill>
                  <a:schemeClr val="accent4">
                    <a:lumMod val="50000"/>
                  </a:schemeClr>
                </a:solidFill>
                <a:latin typeface="Book Antiqua" pitchFamily="18" charset="0"/>
                <a:hlinkClick r:id="rId3" tooltip="Firma digital"/>
              </a:rPr>
              <a:t>firma digital</a:t>
            </a:r>
            <a:r>
              <a:rPr lang="en-US" sz="3200" dirty="0" smtClean="0">
                <a:solidFill>
                  <a:schemeClr val="accent4">
                    <a:lumMod val="50000"/>
                  </a:schemeClr>
                </a:solidFill>
                <a:latin typeface="Book Antiqua" pitchFamily="18" charset="0"/>
              </a:rPr>
              <a:t>.</a:t>
            </a:r>
            <a:endParaRPr lang="es-HN" sz="3200" dirty="0" smtClean="0">
              <a:solidFill>
                <a:schemeClr val="accent4">
                  <a:lumMod val="50000"/>
                </a:schemeClr>
              </a:solidFill>
              <a:latin typeface="Book Antiqua" pitchFamily="18" charset="0"/>
            </a:endParaRPr>
          </a:p>
          <a:p>
            <a:pPr lvl="0" algn="just">
              <a:buBlip>
                <a:blip r:embed="rId2"/>
              </a:buBlip>
            </a:pPr>
            <a:r>
              <a:rPr lang="en-US" sz="3200" dirty="0" smtClean="0">
                <a:solidFill>
                  <a:schemeClr val="accent4">
                    <a:lumMod val="50000"/>
                  </a:schemeClr>
                </a:solidFill>
                <a:latin typeface="Book Antiqua" pitchFamily="18" charset="0"/>
              </a:rPr>
              <a:t> Usando </a:t>
            </a:r>
            <a:r>
              <a:rPr lang="en-US" sz="3200" dirty="0" smtClean="0">
                <a:solidFill>
                  <a:schemeClr val="accent4">
                    <a:lumMod val="50000"/>
                  </a:schemeClr>
                </a:solidFill>
                <a:latin typeface="Book Antiqua" pitchFamily="18" charset="0"/>
              </a:rPr>
              <a:t>usuario y contraseña.</a:t>
            </a:r>
            <a:endParaRPr lang="es-HN" sz="3200" dirty="0" smtClean="0">
              <a:solidFill>
                <a:schemeClr val="accent4">
                  <a:lumMod val="50000"/>
                </a:schemeClr>
              </a:solidFill>
              <a:latin typeface="Book Antiqua" pitchFamily="18" charset="0"/>
            </a:endParaRPr>
          </a:p>
          <a:p>
            <a:pPr lvl="0" algn="just">
              <a:buBlip>
                <a:blip r:embed="rId2"/>
              </a:buBlip>
            </a:pPr>
            <a:r>
              <a:rPr lang="es-HN" sz="3200" dirty="0" smtClean="0">
                <a:solidFill>
                  <a:schemeClr val="accent4">
                    <a:lumMod val="50000"/>
                  </a:schemeClr>
                </a:solidFill>
                <a:latin typeface="Book Antiqua" pitchFamily="18" charset="0"/>
              </a:rPr>
              <a:t> Usando </a:t>
            </a:r>
            <a:r>
              <a:rPr lang="es-HN" sz="3200" dirty="0" smtClean="0">
                <a:solidFill>
                  <a:schemeClr val="accent4">
                    <a:lumMod val="50000"/>
                  </a:schemeClr>
                </a:solidFill>
                <a:latin typeface="Book Antiqua" pitchFamily="18" charset="0"/>
              </a:rPr>
              <a:t>una tarjeta de coordenadas.</a:t>
            </a:r>
          </a:p>
          <a:p>
            <a:pPr algn="just" fontAlgn="base"/>
            <a:endParaRPr lang="es-HN" dirty="0" smtClean="0"/>
          </a:p>
          <a:p>
            <a:endParaRPr lang="es-HN" dirty="0"/>
          </a:p>
        </p:txBody>
      </p:sp>
      <p:pic>
        <p:nvPicPr>
          <p:cNvPr id="4" name="3 Imagen" descr="http://www.informaticaforense.com/criminalistica/images/stories/2013/firma-electronica-segura.jpg"/>
          <p:cNvPicPr/>
          <p:nvPr/>
        </p:nvPicPr>
        <p:blipFill>
          <a:blip r:embed="rId4" cstate="print"/>
          <a:srcRect/>
          <a:stretch>
            <a:fillRect/>
          </a:stretch>
        </p:blipFill>
        <p:spPr bwMode="auto">
          <a:xfrm>
            <a:off x="5292080" y="3789040"/>
            <a:ext cx="3384376" cy="2808312"/>
          </a:xfrm>
          <a:prstGeom prst="rect">
            <a:avLst/>
          </a:prstGeom>
          <a:ln w="38100">
            <a:solidFill>
              <a:schemeClr val="accent4">
                <a:lumMod val="75000"/>
              </a:schemeClr>
            </a:solidFill>
          </a:ln>
          <a:effectLst>
            <a:outerShdw blurRad="190500" algn="tl" rotWithShape="0">
              <a:srgbClr val="000000">
                <a:alpha val="70000"/>
              </a:srgbClr>
            </a:outerShdw>
          </a:effectLst>
        </p:spPr>
      </p:pic>
    </p:spTree>
  </p:cSld>
  <p:clrMapOvr>
    <a:masterClrMapping/>
  </p:clrMapOvr>
  <p:transition>
    <p:split orient="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83568" y="1340768"/>
            <a:ext cx="8003232" cy="3816424"/>
          </a:xfrm>
        </p:spPr>
        <p:txBody>
          <a:bodyPr>
            <a:normAutofit lnSpcReduction="10000"/>
          </a:bodyPr>
          <a:lstStyle/>
          <a:p>
            <a:pPr algn="ctr" fontAlgn="base"/>
            <a:r>
              <a:rPr lang="es-ES" b="1" u="sng" dirty="0" smtClean="0">
                <a:solidFill>
                  <a:schemeClr val="bg2">
                    <a:lumMod val="10000"/>
                  </a:schemeClr>
                </a:solidFill>
                <a:effectLst>
                  <a:reflection blurRad="6350" stA="55000" endA="300" endPos="45500" dir="5400000" sy="-100000" algn="bl" rotWithShape="0"/>
                </a:effectLst>
                <a:latin typeface="Book Antiqua" pitchFamily="18" charset="0"/>
              </a:rPr>
              <a:t>Certificado </a:t>
            </a:r>
            <a:r>
              <a:rPr lang="es-ES" b="1" u="sng" dirty="0" smtClean="0">
                <a:solidFill>
                  <a:schemeClr val="bg2">
                    <a:lumMod val="10000"/>
                  </a:schemeClr>
                </a:solidFill>
                <a:effectLst>
                  <a:reflection blurRad="6350" stA="55000" endA="300" endPos="45500" dir="5400000" sy="-100000" algn="bl" rotWithShape="0"/>
                </a:effectLst>
                <a:latin typeface="Book Antiqua" pitchFamily="18" charset="0"/>
              </a:rPr>
              <a:t>digital</a:t>
            </a:r>
          </a:p>
          <a:p>
            <a:pPr fontAlgn="base"/>
            <a:endParaRPr lang="es-HN" dirty="0" smtClean="0">
              <a:solidFill>
                <a:schemeClr val="accent4">
                  <a:lumMod val="50000"/>
                </a:schemeClr>
              </a:solidFill>
              <a:latin typeface="Book Antiqua" pitchFamily="18" charset="0"/>
            </a:endParaRPr>
          </a:p>
          <a:p>
            <a:pPr fontAlgn="base"/>
            <a:r>
              <a:rPr lang="es-HN" dirty="0" smtClean="0">
                <a:solidFill>
                  <a:schemeClr val="accent4">
                    <a:lumMod val="50000"/>
                  </a:schemeClr>
                </a:solidFill>
                <a:latin typeface="Book Antiqua" pitchFamily="18" charset="0"/>
              </a:rPr>
              <a:t>Un Certificado Digital es un documento digital mediante el cual un tercero confiable garantiza la vinculación entre la identidad de un sujeto o entidad y su </a:t>
            </a:r>
            <a:r>
              <a:rPr lang="es-HN" dirty="0" smtClean="0">
                <a:solidFill>
                  <a:schemeClr val="accent4">
                    <a:lumMod val="50000"/>
                  </a:schemeClr>
                </a:solidFill>
                <a:latin typeface="Book Antiqua" pitchFamily="18" charset="0"/>
                <a:hlinkClick r:id="rId2"/>
              </a:rPr>
              <a:t>clave pública</a:t>
            </a:r>
            <a:r>
              <a:rPr lang="es-HN" dirty="0" smtClean="0">
                <a:solidFill>
                  <a:schemeClr val="accent4">
                    <a:lumMod val="50000"/>
                  </a:schemeClr>
                </a:solidFill>
                <a:latin typeface="Book Antiqua" pitchFamily="18" charset="0"/>
              </a:rPr>
              <a:t>. Esta entidad certificadora debe firmar la llave pública.</a:t>
            </a:r>
          </a:p>
          <a:p>
            <a:pPr fontAlgn="base"/>
            <a:r>
              <a:rPr lang="es-HN" dirty="0" smtClean="0">
                <a:solidFill>
                  <a:schemeClr val="accent4">
                    <a:lumMod val="50000"/>
                  </a:schemeClr>
                </a:solidFill>
                <a:latin typeface="Book Antiqua" pitchFamily="18" charset="0"/>
              </a:rPr>
              <a:t> </a:t>
            </a:r>
          </a:p>
          <a:p>
            <a:r>
              <a:rPr lang="es-HN" dirty="0" smtClean="0">
                <a:solidFill>
                  <a:schemeClr val="accent4">
                    <a:lumMod val="50000"/>
                  </a:schemeClr>
                </a:solidFill>
                <a:latin typeface="Book Antiqua" pitchFamily="18" charset="0"/>
              </a:rPr>
              <a:t>Es una declaración firmada digitalmente que proporciona un mecanismo para establecer una relación entre una clave pública y la entidad que posee la clave privada que le corresponde. Se utiliza para autenticar y asegurar el intercambio de información en Internet, Extranet e Intranets.</a:t>
            </a:r>
          </a:p>
          <a:p>
            <a:endParaRPr lang="es-HN" dirty="0"/>
          </a:p>
        </p:txBody>
      </p:sp>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620688"/>
            <a:ext cx="7086600" cy="809600"/>
          </a:xfrm>
        </p:spPr>
        <p:txBody>
          <a:bodyPr/>
          <a:lstStyle/>
          <a:p>
            <a:pPr algn="ctr"/>
            <a:r>
              <a:rPr lang="en-US" dirty="0" smtClean="0">
                <a:solidFill>
                  <a:schemeClr val="tx2">
                    <a:lumMod val="50000"/>
                  </a:schemeClr>
                </a:solidFill>
                <a:effectLst>
                  <a:glow rad="63500">
                    <a:schemeClr val="accent3">
                      <a:satMod val="175000"/>
                      <a:alpha val="40000"/>
                    </a:schemeClr>
                  </a:glow>
                  <a:outerShdw blurRad="114300" dist="101600" dir="2700000" algn="tl" rotWithShape="0">
                    <a:srgbClr val="000000">
                      <a:alpha val="40000"/>
                    </a:srgbClr>
                  </a:outerShdw>
                  <a:reflection blurRad="6350" stA="60000" endA="900" endPos="58000" dir="5400000" sy="-100000" algn="bl" rotWithShape="0"/>
                </a:effectLst>
                <a:latin typeface="Lucida Calligraphy" pitchFamily="66" charset="0"/>
              </a:rPr>
              <a:t>Conclusiones</a:t>
            </a:r>
            <a:endParaRPr lang="es-HN" dirty="0">
              <a:solidFill>
                <a:schemeClr val="tx2">
                  <a:lumMod val="50000"/>
                </a:schemeClr>
              </a:solidFill>
              <a:effectLst>
                <a:glow rad="63500">
                  <a:schemeClr val="accent3">
                    <a:satMod val="175000"/>
                    <a:alpha val="40000"/>
                  </a:schemeClr>
                </a:glow>
                <a:outerShdw blurRad="114300" dist="101600" dir="2700000" algn="tl" rotWithShape="0">
                  <a:srgbClr val="000000">
                    <a:alpha val="40000"/>
                  </a:srgbClr>
                </a:outerShdw>
                <a:reflection blurRad="6350" stA="60000" endA="900" endPos="58000" dir="5400000" sy="-100000" algn="bl" rotWithShape="0"/>
              </a:effectLst>
              <a:latin typeface="Lucida Calligraphy" pitchFamily="66" charset="0"/>
            </a:endParaRPr>
          </a:p>
        </p:txBody>
      </p:sp>
      <p:sp>
        <p:nvSpPr>
          <p:cNvPr id="3" name="2 Marcador de texto"/>
          <p:cNvSpPr>
            <a:spLocks noGrp="1"/>
          </p:cNvSpPr>
          <p:nvPr>
            <p:ph type="body" idx="1"/>
          </p:nvPr>
        </p:nvSpPr>
        <p:spPr>
          <a:xfrm>
            <a:off x="755576" y="1916832"/>
            <a:ext cx="7931224" cy="3960440"/>
          </a:xfrm>
        </p:spPr>
        <p:txBody>
          <a:bodyPr>
            <a:normAutofit/>
          </a:bodyPr>
          <a:lstStyle/>
          <a:p>
            <a:pPr lvl="0">
              <a:buBlip>
                <a:blip r:embed="rId2"/>
              </a:buBlip>
            </a:pPr>
            <a:r>
              <a:rPr lang="es-HN" dirty="0" smtClean="0">
                <a:solidFill>
                  <a:schemeClr val="accent4">
                    <a:lumMod val="50000"/>
                  </a:schemeClr>
                </a:solidFill>
                <a:latin typeface="Book Antiqua" pitchFamily="18" charset="0"/>
              </a:rPr>
              <a:t> Después </a:t>
            </a:r>
            <a:r>
              <a:rPr lang="es-HN" dirty="0" smtClean="0">
                <a:solidFill>
                  <a:schemeClr val="accent4">
                    <a:lumMod val="50000"/>
                  </a:schemeClr>
                </a:solidFill>
                <a:latin typeface="Book Antiqua" pitchFamily="18" charset="0"/>
              </a:rPr>
              <a:t>de analizar el tema de la Criptografía hemos concluido que esta es una técnica o herramienta muy importante para la seguridad o protección de la información, ya que a través del uso de ella nos aseguramos que el intercambio de mensajes realizados se realice en forma segura, confidencial e integra.</a:t>
            </a:r>
          </a:p>
          <a:p>
            <a:r>
              <a:rPr lang="es-HN" dirty="0" smtClean="0">
                <a:solidFill>
                  <a:schemeClr val="accent4">
                    <a:lumMod val="50000"/>
                  </a:schemeClr>
                </a:solidFill>
                <a:latin typeface="Book Antiqua" pitchFamily="18" charset="0"/>
              </a:rPr>
              <a:t> </a:t>
            </a:r>
          </a:p>
          <a:p>
            <a:pPr lvl="0">
              <a:buBlip>
                <a:blip r:embed="rId2"/>
              </a:buBlip>
            </a:pPr>
            <a:r>
              <a:rPr lang="es-HN" dirty="0" smtClean="0">
                <a:solidFill>
                  <a:schemeClr val="accent4">
                    <a:lumMod val="50000"/>
                  </a:schemeClr>
                </a:solidFill>
                <a:latin typeface="Book Antiqua" pitchFamily="18" charset="0"/>
              </a:rPr>
              <a:t> La </a:t>
            </a:r>
            <a:r>
              <a:rPr lang="es-HN" dirty="0" smtClean="0">
                <a:solidFill>
                  <a:schemeClr val="accent4">
                    <a:lumMod val="50000"/>
                  </a:schemeClr>
                </a:solidFill>
                <a:latin typeface="Book Antiqua" pitchFamily="18" charset="0"/>
              </a:rPr>
              <a:t>firma digital es muy importante ya que en la actualidad esta es utilizada para las diferentes transacciones realizadas a través del internet y sirve para asegurar la fiabilidad de los mensajes transmitidos e intercambiados sin que puedan ser manipulados los datos por otros usuarios ajenos a la operación realizada.</a:t>
            </a:r>
          </a:p>
          <a:p>
            <a:endParaRPr lang="es-HN" dirty="0"/>
          </a:p>
        </p:txBody>
      </p:sp>
    </p:spTree>
  </p:cSld>
  <p:clrMapOvr>
    <a:masterClrMapping/>
  </p:clrMapOvr>
  <p:transition>
    <p:strips/>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753616"/>
            <a:ext cx="7086600" cy="1019200"/>
          </a:xfrm>
        </p:spPr>
        <p:txBody>
          <a:bodyPr/>
          <a:lstStyle/>
          <a:p>
            <a:pPr algn="ctr"/>
            <a:r>
              <a:rPr lang="en-US" dirty="0" smtClean="0">
                <a:solidFill>
                  <a:schemeClr val="tx2">
                    <a:lumMod val="50000"/>
                  </a:schemeClr>
                </a:solidFill>
                <a:effectLst>
                  <a:glow rad="63500">
                    <a:schemeClr val="accent3">
                      <a:satMod val="175000"/>
                      <a:alpha val="40000"/>
                    </a:schemeClr>
                  </a:glow>
                  <a:outerShdw blurRad="114300" dist="101600" dir="2700000" algn="tl" rotWithShape="0">
                    <a:srgbClr val="000000">
                      <a:alpha val="40000"/>
                    </a:srgbClr>
                  </a:outerShdw>
                  <a:reflection blurRad="6350" stA="60000" endA="900" endPos="58000" dir="5400000" sy="-100000" algn="bl" rotWithShape="0"/>
                </a:effectLst>
                <a:latin typeface="Lucida Calligraphy" pitchFamily="66" charset="0"/>
              </a:rPr>
              <a:t>Recomendaciones</a:t>
            </a:r>
            <a:endParaRPr lang="es-HN" dirty="0">
              <a:solidFill>
                <a:schemeClr val="tx2">
                  <a:lumMod val="50000"/>
                </a:schemeClr>
              </a:solidFill>
              <a:effectLst>
                <a:glow rad="63500">
                  <a:schemeClr val="accent3">
                    <a:satMod val="175000"/>
                    <a:alpha val="40000"/>
                  </a:schemeClr>
                </a:glow>
                <a:outerShdw blurRad="114300" dist="101600" dir="2700000" algn="tl" rotWithShape="0">
                  <a:srgbClr val="000000">
                    <a:alpha val="40000"/>
                  </a:srgbClr>
                </a:outerShdw>
                <a:reflection blurRad="6350" stA="60000" endA="900" endPos="58000" dir="5400000" sy="-100000" algn="bl" rotWithShape="0"/>
              </a:effectLst>
              <a:latin typeface="Lucida Calligraphy" pitchFamily="66" charset="0"/>
            </a:endParaRPr>
          </a:p>
        </p:txBody>
      </p:sp>
      <p:sp>
        <p:nvSpPr>
          <p:cNvPr id="3" name="2 Marcador de texto"/>
          <p:cNvSpPr>
            <a:spLocks noGrp="1"/>
          </p:cNvSpPr>
          <p:nvPr>
            <p:ph type="body" idx="1"/>
          </p:nvPr>
        </p:nvSpPr>
        <p:spPr>
          <a:xfrm>
            <a:off x="899592" y="2564904"/>
            <a:ext cx="7643192" cy="2664296"/>
          </a:xfrm>
        </p:spPr>
        <p:txBody>
          <a:bodyPr>
            <a:normAutofit/>
          </a:bodyPr>
          <a:lstStyle/>
          <a:p>
            <a:pPr lvl="0" algn="just"/>
            <a:r>
              <a:rPr lang="es-HN" dirty="0" smtClean="0">
                <a:solidFill>
                  <a:schemeClr val="accent4">
                    <a:lumMod val="50000"/>
                  </a:schemeClr>
                </a:solidFill>
              </a:rPr>
              <a:t>Se recomienda a las empresas y a las personas que utilizan el comercio electrónico para ofrecer y vender sus productos y servicios, aseguren y protejan la información que transmiten en sus operaciones realizadas por medio web, haciendo uso de las herramientas y técnicas  como lo son la Criptografía, la clave pública y la firma digital. </a:t>
            </a:r>
          </a:p>
          <a:p>
            <a:endParaRPr lang="es-HN" dirty="0"/>
          </a:p>
        </p:txBody>
      </p:sp>
    </p:spTree>
  </p:cSld>
  <p:clrMapOvr>
    <a:masterClrMapping/>
  </p:clrMapOvr>
  <p:transition>
    <p:newsfla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orkugifs.com/es/images/muchas-gracias-por-todo_405.gif"/>
          <p:cNvPicPr>
            <a:picLocks noChangeAspect="1" noChangeArrowheads="1" noCrop="1"/>
          </p:cNvPicPr>
          <p:nvPr/>
        </p:nvPicPr>
        <p:blipFill>
          <a:blip r:embed="rId2" cstate="print"/>
          <a:srcRect/>
          <a:stretch>
            <a:fillRect/>
          </a:stretch>
        </p:blipFill>
        <p:spPr bwMode="auto">
          <a:xfrm>
            <a:off x="1285852" y="785794"/>
            <a:ext cx="6072230" cy="4914901"/>
          </a:xfrm>
          <a:prstGeom prst="rect">
            <a:avLst/>
          </a:prstGeom>
          <a:noFill/>
        </p:spPr>
      </p:pic>
    </p:spTree>
  </p:cSld>
  <p:clrMapOvr>
    <a:masterClrMapping/>
  </p:clrMapOvr>
  <p:transition>
    <p:pull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ctrTitle"/>
          </p:nvPr>
        </p:nvSpPr>
        <p:spPr>
          <a:xfrm>
            <a:off x="539552" y="548680"/>
            <a:ext cx="8229600" cy="995536"/>
          </a:xfrm>
        </p:spPr>
        <p:txBody>
          <a:bodyPr/>
          <a:lstStyle/>
          <a:p>
            <a:r>
              <a:rPr lang="es-HN" sz="3200" dirty="0" smtClean="0">
                <a:solidFill>
                  <a:schemeClr val="accent6">
                    <a:lumMod val="50000"/>
                  </a:schemeClr>
                </a:solidFill>
                <a:effectLst>
                  <a:glow rad="101600">
                    <a:schemeClr val="accent4">
                      <a:satMod val="175000"/>
                      <a:alpha val="40000"/>
                    </a:schemeClr>
                  </a:glow>
                  <a:outerShdw blurRad="127000" dist="200000" dir="2700000" algn="tl" rotWithShape="0">
                    <a:srgbClr val="000000">
                      <a:alpha val="30000"/>
                    </a:srgbClr>
                  </a:outerShdw>
                </a:effectLst>
                <a:latin typeface="Lucida Calligraphy" pitchFamily="66" charset="0"/>
              </a:rPr>
              <a:t>Introducción</a:t>
            </a:r>
            <a:endParaRPr lang="es-HN" sz="3200" dirty="0">
              <a:solidFill>
                <a:schemeClr val="accent6">
                  <a:lumMod val="50000"/>
                </a:schemeClr>
              </a:solidFill>
              <a:effectLst>
                <a:glow rad="101600">
                  <a:schemeClr val="accent4">
                    <a:satMod val="175000"/>
                    <a:alpha val="40000"/>
                  </a:schemeClr>
                </a:glow>
                <a:outerShdw blurRad="127000" dist="200000" dir="2700000" algn="tl" rotWithShape="0">
                  <a:srgbClr val="000000">
                    <a:alpha val="30000"/>
                  </a:srgbClr>
                </a:outerShdw>
              </a:effectLst>
              <a:latin typeface="Lucida Calligraphy" pitchFamily="66" charset="0"/>
            </a:endParaRPr>
          </a:p>
        </p:txBody>
      </p:sp>
      <p:sp>
        <p:nvSpPr>
          <p:cNvPr id="6" name="5 Subtítulo"/>
          <p:cNvSpPr>
            <a:spLocks noGrp="1"/>
          </p:cNvSpPr>
          <p:nvPr>
            <p:ph type="subTitle" idx="1"/>
          </p:nvPr>
        </p:nvSpPr>
        <p:spPr>
          <a:xfrm>
            <a:off x="323528" y="2060848"/>
            <a:ext cx="8568952" cy="3744416"/>
          </a:xfrm>
        </p:spPr>
        <p:txBody>
          <a:bodyPr>
            <a:normAutofit/>
          </a:bodyPr>
          <a:lstStyle/>
          <a:p>
            <a:pPr algn="just"/>
            <a:r>
              <a:rPr lang="es-HN" sz="2000" dirty="0" smtClean="0">
                <a:solidFill>
                  <a:srgbClr val="002060"/>
                </a:solidFill>
                <a:latin typeface="Book Antiqua" pitchFamily="18" charset="0"/>
              </a:rPr>
              <a:t>Al utilizar el comercio electrónico para comprar, vender u ofrecer nuestros productos y/o servicios no sabemos a quién tenemos al otro lado o si la información que enviamos a través de la red de Internet puede ser vista o manipulada por otros sistemas que afectan la información o la alteran. </a:t>
            </a:r>
          </a:p>
          <a:p>
            <a:pPr algn="just"/>
            <a:endParaRPr lang="es-HN" sz="2000" dirty="0" smtClean="0">
              <a:solidFill>
                <a:srgbClr val="002060"/>
              </a:solidFill>
              <a:latin typeface="Book Antiqua" pitchFamily="18" charset="0"/>
            </a:endParaRPr>
          </a:p>
          <a:p>
            <a:pPr algn="just"/>
            <a:r>
              <a:rPr lang="es-HN" sz="2000" dirty="0" smtClean="0">
                <a:solidFill>
                  <a:srgbClr val="002060"/>
                </a:solidFill>
                <a:latin typeface="Book Antiqua" pitchFamily="18" charset="0"/>
              </a:rPr>
              <a:t>Para ello hemos encontrado una herramienta que es bien útil para la seguridad informática, esta herramienta fue utilizada por los alemanes durante II guerra Mundial que se llama “Criptografía” conocida por el historiador griego Polibio. En este informe explicaremos en que nos ayuda a prevenir este instrumento y en qué cosas nos garantiza. </a:t>
            </a:r>
          </a:p>
          <a:p>
            <a:endParaRPr lang="es-HN" dirty="0"/>
          </a:p>
        </p:txBody>
      </p:sp>
      <p:pic>
        <p:nvPicPr>
          <p:cNvPr id="4" name="Marcador de contenido 8" descr="http://upload.wikimedia.org/wikipedia/commons/thumb/a/ae/Enigma.jpg/220px-Enigma.jpg">
            <a:hlinkClick r:id="rId2"/>
          </p:cNvPr>
          <p:cNvPicPr>
            <a:picLocks/>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948264" y="692696"/>
            <a:ext cx="1737360" cy="130304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404664"/>
            <a:ext cx="8229600" cy="995536"/>
          </a:xfrm>
        </p:spPr>
        <p:txBody>
          <a:bodyPr>
            <a:normAutofit/>
          </a:bodyPr>
          <a:lstStyle/>
          <a:p>
            <a:r>
              <a:rPr lang="es-HN" sz="3200" dirty="0" smtClean="0">
                <a:solidFill>
                  <a:schemeClr val="accent6">
                    <a:lumMod val="50000"/>
                  </a:schemeClr>
                </a:solidFill>
                <a:effectLst>
                  <a:glow rad="63500">
                    <a:schemeClr val="accent4">
                      <a:satMod val="175000"/>
                      <a:alpha val="40000"/>
                    </a:schemeClr>
                  </a:glow>
                  <a:outerShdw blurRad="38100" dist="38100" dir="2700000" algn="tl">
                    <a:srgbClr val="000000">
                      <a:alpha val="43137"/>
                    </a:srgbClr>
                  </a:outerShdw>
                  <a:reflection blurRad="6350" stA="60000" endA="900" endPos="58000" dir="5400000" sy="-100000" algn="bl" rotWithShape="0"/>
                </a:effectLst>
                <a:latin typeface="Lucida Calligraphy" pitchFamily="66" charset="0"/>
              </a:rPr>
              <a:t>criptografía</a:t>
            </a:r>
            <a:endParaRPr lang="es-HN" sz="3200" dirty="0">
              <a:solidFill>
                <a:schemeClr val="accent6">
                  <a:lumMod val="50000"/>
                </a:schemeClr>
              </a:solidFill>
              <a:effectLst>
                <a:glow rad="63500">
                  <a:schemeClr val="accent4">
                    <a:satMod val="175000"/>
                    <a:alpha val="40000"/>
                  </a:schemeClr>
                </a:glow>
                <a:outerShdw blurRad="38100" dist="38100" dir="2700000" algn="tl">
                  <a:srgbClr val="000000">
                    <a:alpha val="43137"/>
                  </a:srgbClr>
                </a:outerShdw>
                <a:reflection blurRad="6350" stA="60000" endA="900" endPos="58000" dir="5400000" sy="-100000" algn="bl" rotWithShape="0"/>
              </a:effectLst>
              <a:latin typeface="Lucida Calligraphy" pitchFamily="66" charset="0"/>
            </a:endParaRPr>
          </a:p>
        </p:txBody>
      </p:sp>
      <p:sp>
        <p:nvSpPr>
          <p:cNvPr id="3" name="2 Subtítulo"/>
          <p:cNvSpPr>
            <a:spLocks noGrp="1"/>
          </p:cNvSpPr>
          <p:nvPr>
            <p:ph type="subTitle" idx="1"/>
          </p:nvPr>
        </p:nvSpPr>
        <p:spPr>
          <a:xfrm>
            <a:off x="251520" y="1628800"/>
            <a:ext cx="8568952" cy="3528392"/>
          </a:xfrm>
        </p:spPr>
        <p:txBody>
          <a:bodyPr>
            <a:normAutofit/>
          </a:bodyPr>
          <a:lstStyle/>
          <a:p>
            <a:pPr algn="just"/>
            <a:r>
              <a:rPr lang="es-HN" sz="2000" dirty="0" smtClean="0">
                <a:solidFill>
                  <a:schemeClr val="accent4">
                    <a:lumMod val="50000"/>
                  </a:schemeClr>
                </a:solidFill>
                <a:latin typeface="Book Antiqua" pitchFamily="18" charset="0"/>
                <a:ea typeface="Adobe Myungjo Std M" pitchFamily="18" charset="-128"/>
              </a:rPr>
              <a:t>Es un conjunto de técnicas o herramientas que permiten el enmascaramiento de mensajes de tal forma que solo el destino  de una comunicación podrá interpretarlo.</a:t>
            </a:r>
          </a:p>
          <a:p>
            <a:pPr algn="just"/>
            <a:endParaRPr lang="es-HN" sz="2000" dirty="0" smtClean="0">
              <a:solidFill>
                <a:schemeClr val="accent4">
                  <a:lumMod val="50000"/>
                </a:schemeClr>
              </a:solidFill>
              <a:latin typeface="Book Antiqua" pitchFamily="18" charset="0"/>
              <a:ea typeface="Adobe Myungjo Std M" pitchFamily="18" charset="-128"/>
            </a:endParaRPr>
          </a:p>
          <a:p>
            <a:pPr algn="just"/>
            <a:r>
              <a:rPr lang="es-HN" sz="2000" b="1" dirty="0" smtClean="0">
                <a:solidFill>
                  <a:schemeClr val="accent4">
                    <a:lumMod val="50000"/>
                  </a:schemeClr>
                </a:solidFill>
                <a:latin typeface="Book Antiqua" pitchFamily="18" charset="0"/>
                <a:ea typeface="Adobe Myungjo Std M" pitchFamily="18" charset="-128"/>
              </a:rPr>
              <a:t>Los sistemas de cifrado se clasifican de acuerdo con:</a:t>
            </a:r>
            <a:endParaRPr lang="es-HN" sz="2000" dirty="0" smtClean="0">
              <a:solidFill>
                <a:schemeClr val="accent4">
                  <a:lumMod val="50000"/>
                </a:schemeClr>
              </a:solidFill>
              <a:latin typeface="Book Antiqua" pitchFamily="18" charset="0"/>
              <a:ea typeface="Adobe Myungjo Std M" pitchFamily="18" charset="-128"/>
            </a:endParaRPr>
          </a:p>
          <a:p>
            <a:pPr lvl="0" algn="just">
              <a:buBlip>
                <a:blip r:embed="rId2"/>
              </a:buBlip>
            </a:pPr>
            <a:r>
              <a:rPr lang="es-HN" sz="2000" dirty="0" smtClean="0">
                <a:solidFill>
                  <a:schemeClr val="accent4">
                    <a:lumMod val="50000"/>
                  </a:schemeClr>
                </a:solidFill>
                <a:latin typeface="Book Antiqua" pitchFamily="18" charset="0"/>
                <a:ea typeface="Adobe Myungjo Std M" pitchFamily="18" charset="-128"/>
              </a:rPr>
              <a:t> El tipo de operación utilizada para obtener el criptograma a partir del texto en claro.</a:t>
            </a:r>
          </a:p>
          <a:p>
            <a:pPr lvl="0" algn="just">
              <a:buBlip>
                <a:blip r:embed="rId2"/>
              </a:buBlip>
            </a:pPr>
            <a:r>
              <a:rPr lang="es-HN" sz="2000" dirty="0" smtClean="0">
                <a:solidFill>
                  <a:schemeClr val="accent4">
                    <a:lumMod val="50000"/>
                  </a:schemeClr>
                </a:solidFill>
                <a:latin typeface="Book Antiqua" pitchFamily="18" charset="0"/>
                <a:ea typeface="Adobe Myungjo Std M" pitchFamily="18" charset="-128"/>
              </a:rPr>
              <a:t> El número de claves utilizadas durante el proceso de cifrado/descifrado.</a:t>
            </a:r>
          </a:p>
          <a:p>
            <a:pPr lvl="0" algn="just">
              <a:buBlip>
                <a:blip r:embed="rId2"/>
              </a:buBlip>
            </a:pPr>
            <a:r>
              <a:rPr lang="es-HN" sz="2000" dirty="0" smtClean="0">
                <a:solidFill>
                  <a:schemeClr val="accent4">
                    <a:lumMod val="50000"/>
                  </a:schemeClr>
                </a:solidFill>
                <a:latin typeface="Book Antiqua" pitchFamily="18" charset="0"/>
                <a:ea typeface="Adobe Myungjo Std M" pitchFamily="18" charset="-128"/>
              </a:rPr>
              <a:t> La manera en que el texto es procesado.</a:t>
            </a:r>
          </a:p>
          <a:p>
            <a:pPr algn="just"/>
            <a:endParaRPr lang="es-HN" sz="2400" dirty="0" smtClean="0">
              <a:solidFill>
                <a:schemeClr val="accent4">
                  <a:lumMod val="50000"/>
                </a:schemeClr>
              </a:solidFill>
            </a:endParaRPr>
          </a:p>
          <a:p>
            <a:endParaRPr lang="es-HN" dirty="0"/>
          </a:p>
        </p:txBody>
      </p:sp>
      <p:pic>
        <p:nvPicPr>
          <p:cNvPr id="4" name="il_fi" descr="http://redyseguridad.fi-p.unam.mx/proyectos/criptografia/criptografia/images/criptografia/capitulo2/sistemaCriptografico211.jpg"/>
          <p:cNvPicPr/>
          <p:nvPr/>
        </p:nvPicPr>
        <p:blipFill>
          <a:blip r:embed="rId3" cstate="print"/>
          <a:srcRect/>
          <a:stretch>
            <a:fillRect/>
          </a:stretch>
        </p:blipFill>
        <p:spPr bwMode="auto">
          <a:xfrm>
            <a:off x="2699792" y="4797152"/>
            <a:ext cx="3693160" cy="1764030"/>
          </a:xfrm>
          <a:prstGeom prst="roundRect">
            <a:avLst>
              <a:gd name="adj" fmla="val 8594"/>
            </a:avLst>
          </a:prstGeom>
          <a:solidFill>
            <a:srgbClr val="FFFFFF">
              <a:shade val="85000"/>
            </a:srgbClr>
          </a:solidFill>
          <a:ln>
            <a:solidFill>
              <a:schemeClr val="accent2">
                <a:lumMod val="50000"/>
              </a:schemeClr>
            </a:solidFill>
          </a:ln>
          <a:effectLst>
            <a:reflection blurRad="12700" stA="38000" endPos="28000" dist="5000" dir="5400000" sy="-100000" algn="bl" rotWithShape="0"/>
          </a:effectLst>
        </p:spPr>
      </p:pic>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467544" y="1988840"/>
            <a:ext cx="8219256" cy="3600400"/>
          </a:xfrm>
        </p:spPr>
        <p:txBody>
          <a:bodyPr>
            <a:normAutofit fontScale="55000" lnSpcReduction="20000"/>
          </a:bodyPr>
          <a:lstStyle/>
          <a:p>
            <a:r>
              <a:rPr lang="es-HN" sz="3600" dirty="0" smtClean="0">
                <a:solidFill>
                  <a:schemeClr val="accent4">
                    <a:lumMod val="50000"/>
                  </a:schemeClr>
                </a:solidFill>
                <a:latin typeface="Book Antiqua" pitchFamily="18" charset="0"/>
              </a:rPr>
              <a:t>Todo sistema criptográfico debe cumplir con los siguientes principios:</a:t>
            </a:r>
          </a:p>
          <a:p>
            <a:endParaRPr lang="es-HN" sz="3600" dirty="0" smtClean="0">
              <a:solidFill>
                <a:schemeClr val="accent4">
                  <a:lumMod val="50000"/>
                </a:schemeClr>
              </a:solidFill>
              <a:latin typeface="Book Antiqua" pitchFamily="18" charset="0"/>
            </a:endParaRPr>
          </a:p>
          <a:p>
            <a:pPr lvl="0">
              <a:buBlip>
                <a:blip r:embed="rId2"/>
              </a:buBlip>
            </a:pPr>
            <a:r>
              <a:rPr lang="es-HN" sz="3600" dirty="0" smtClean="0">
                <a:solidFill>
                  <a:schemeClr val="accent4">
                    <a:lumMod val="50000"/>
                  </a:schemeClr>
                </a:solidFill>
                <a:latin typeface="Book Antiqua" pitchFamily="18" charset="0"/>
              </a:rPr>
              <a:t> El criptograma debe ser indescriptible.</a:t>
            </a:r>
          </a:p>
          <a:p>
            <a:pPr lvl="0">
              <a:buBlip>
                <a:blip r:embed="rId2"/>
              </a:buBlip>
            </a:pPr>
            <a:r>
              <a:rPr lang="es-HN" sz="3600" dirty="0" smtClean="0">
                <a:solidFill>
                  <a:schemeClr val="accent4">
                    <a:lumMod val="50000"/>
                  </a:schemeClr>
                </a:solidFill>
                <a:latin typeface="Book Antiqua" pitchFamily="18" charset="0"/>
              </a:rPr>
              <a:t> El sistema debe ser compuesto por información pública como el algoritmo que se emplea para cifrar y por información privada.</a:t>
            </a:r>
          </a:p>
          <a:p>
            <a:pPr lvl="0">
              <a:buBlip>
                <a:blip r:embed="rId2"/>
              </a:buBlip>
            </a:pPr>
            <a:r>
              <a:rPr lang="es-HN" sz="3600" dirty="0" smtClean="0">
                <a:solidFill>
                  <a:schemeClr val="accent4">
                    <a:lumMod val="50000"/>
                  </a:schemeClr>
                </a:solidFill>
                <a:latin typeface="Book Antiqua" pitchFamily="18" charset="0"/>
              </a:rPr>
              <a:t> La clave debe ser fácil de memorizar y cambiar.</a:t>
            </a:r>
          </a:p>
          <a:p>
            <a:pPr lvl="0">
              <a:buBlip>
                <a:blip r:embed="rId2"/>
              </a:buBlip>
            </a:pPr>
            <a:r>
              <a:rPr lang="es-HN" sz="3600" dirty="0" smtClean="0">
                <a:solidFill>
                  <a:schemeClr val="accent4">
                    <a:lumMod val="50000"/>
                  </a:schemeClr>
                </a:solidFill>
                <a:latin typeface="Book Antiqua" pitchFamily="18" charset="0"/>
              </a:rPr>
              <a:t> El criptograma debe ser enviado por los medios de transmisión habituales.</a:t>
            </a:r>
          </a:p>
          <a:p>
            <a:pPr lvl="0">
              <a:buBlip>
                <a:blip r:embed="rId2"/>
              </a:buBlip>
            </a:pPr>
            <a:r>
              <a:rPr lang="es-HN" sz="3600" dirty="0" smtClean="0">
                <a:solidFill>
                  <a:schemeClr val="accent4">
                    <a:lumMod val="50000"/>
                  </a:schemeClr>
                </a:solidFill>
                <a:latin typeface="Book Antiqua" pitchFamily="18" charset="0"/>
              </a:rPr>
              <a:t> El sistema debe ser portátil y empleado por una sola persona.</a:t>
            </a:r>
          </a:p>
          <a:p>
            <a:pPr lvl="0">
              <a:buBlip>
                <a:blip r:embed="rId2"/>
              </a:buBlip>
            </a:pPr>
            <a:r>
              <a:rPr lang="es-HN" sz="3600" dirty="0" smtClean="0">
                <a:solidFill>
                  <a:schemeClr val="accent4">
                    <a:lumMod val="50000"/>
                  </a:schemeClr>
                </a:solidFill>
                <a:latin typeface="Book Antiqua" pitchFamily="18" charset="0"/>
              </a:rPr>
              <a:t> El proceso de descifrado debe ser fácil de usar, su complejidad debe ser la suficiente para mantener la seguridad del sistema.</a:t>
            </a:r>
          </a:p>
          <a:p>
            <a:endParaRPr lang="es-HN" dirty="0"/>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2" y="332656"/>
            <a:ext cx="7086600" cy="891480"/>
          </a:xfrm>
        </p:spPr>
        <p:txBody>
          <a:bodyPr/>
          <a:lstStyle/>
          <a:p>
            <a:pPr algn="ctr"/>
            <a:r>
              <a:rPr lang="es-HN" sz="3200" i="1" cap="small" dirty="0" smtClean="0">
                <a:solidFill>
                  <a:schemeClr val="accent6">
                    <a:lumMod val="50000"/>
                  </a:schemeClr>
                </a:solidFill>
                <a:effectLst>
                  <a:glow rad="63500">
                    <a:schemeClr val="accent4">
                      <a:satMod val="175000"/>
                      <a:alpha val="40000"/>
                    </a:schemeClr>
                  </a:glow>
                  <a:outerShdw blurRad="38100" dist="38100" dir="2700000" algn="tl">
                    <a:srgbClr val="000000">
                      <a:alpha val="43137"/>
                    </a:srgbClr>
                  </a:outerShdw>
                  <a:reflection blurRad="6350" stA="60000" endA="900" endPos="58000" dir="5400000" sy="-100000" algn="bl" rotWithShape="0"/>
                </a:effectLst>
                <a:latin typeface="Lucida Calligraphy" pitchFamily="66" charset="0"/>
              </a:rPr>
              <a:t>Tipos de </a:t>
            </a:r>
            <a:r>
              <a:rPr lang="es-HN" sz="3200" cap="small" dirty="0" smtClean="0">
                <a:solidFill>
                  <a:schemeClr val="accent6">
                    <a:lumMod val="50000"/>
                  </a:schemeClr>
                </a:solidFill>
                <a:effectLst>
                  <a:glow rad="63500">
                    <a:schemeClr val="accent4">
                      <a:satMod val="175000"/>
                      <a:alpha val="40000"/>
                    </a:schemeClr>
                  </a:glow>
                  <a:outerShdw blurRad="38100" dist="38100" dir="2700000" algn="tl">
                    <a:srgbClr val="000000">
                      <a:alpha val="43137"/>
                    </a:srgbClr>
                  </a:outerShdw>
                  <a:reflection blurRad="6350" stA="60000" endA="900" endPos="58000" dir="5400000" sy="-100000" algn="bl" rotWithShape="0"/>
                </a:effectLst>
                <a:latin typeface="Lucida Calligraphy" pitchFamily="66" charset="0"/>
              </a:rPr>
              <a:t>Criptografía</a:t>
            </a:r>
            <a:endParaRPr lang="es-HN" dirty="0">
              <a:effectLst>
                <a:glow rad="63500">
                  <a:schemeClr val="accent4">
                    <a:satMod val="175000"/>
                    <a:alpha val="40000"/>
                  </a:schemeClr>
                </a:glow>
                <a:outerShdw blurRad="38100" dist="38100" dir="2700000" algn="tl">
                  <a:srgbClr val="000000">
                    <a:alpha val="43137"/>
                  </a:srgbClr>
                </a:outerShdw>
                <a:reflection blurRad="6350" stA="60000" endA="900" endPos="58000" dir="5400000" sy="-100000" algn="bl" rotWithShape="0"/>
              </a:effectLst>
            </a:endParaRPr>
          </a:p>
        </p:txBody>
      </p:sp>
      <p:sp>
        <p:nvSpPr>
          <p:cNvPr id="3" name="2 Marcador de texto"/>
          <p:cNvSpPr>
            <a:spLocks noGrp="1"/>
          </p:cNvSpPr>
          <p:nvPr>
            <p:ph type="body" idx="1"/>
          </p:nvPr>
        </p:nvSpPr>
        <p:spPr>
          <a:xfrm>
            <a:off x="1115616" y="1700808"/>
            <a:ext cx="7571184" cy="4032448"/>
          </a:xfrm>
        </p:spPr>
        <p:txBody>
          <a:bodyPr/>
          <a:lstStyle/>
          <a:p>
            <a:pPr algn="ctr"/>
            <a:r>
              <a:rPr lang="es-HN" b="1" u="sng" cap="small" dirty="0" smtClean="0">
                <a:solidFill>
                  <a:schemeClr val="bg2">
                    <a:lumMod val="10000"/>
                  </a:schemeClr>
                </a:solidFill>
                <a:effectLst>
                  <a:reflection blurRad="6350" stA="55000" endA="300" endPos="45500" dir="5400000" sy="-100000" algn="bl" rotWithShape="0"/>
                </a:effectLst>
                <a:latin typeface="Book Antiqua" pitchFamily="18" charset="0"/>
              </a:rPr>
              <a:t>Criptografía simétrica</a:t>
            </a:r>
            <a:endParaRPr lang="es-HN" b="1" cap="small" dirty="0" smtClean="0">
              <a:solidFill>
                <a:schemeClr val="bg2">
                  <a:lumMod val="10000"/>
                </a:schemeClr>
              </a:solidFill>
              <a:effectLst>
                <a:reflection blurRad="6350" stA="55000" endA="300" endPos="45500" dir="5400000" sy="-100000" algn="bl" rotWithShape="0"/>
              </a:effectLst>
              <a:latin typeface="Book Antiqua" pitchFamily="18" charset="0"/>
            </a:endParaRPr>
          </a:p>
          <a:p>
            <a:r>
              <a:rPr lang="es-HN" dirty="0" smtClean="0">
                <a:solidFill>
                  <a:schemeClr val="accent4">
                    <a:lumMod val="50000"/>
                  </a:schemeClr>
                </a:solidFill>
                <a:latin typeface="Book Antiqua" pitchFamily="18" charset="0"/>
              </a:rPr>
              <a:t> </a:t>
            </a:r>
          </a:p>
          <a:p>
            <a:r>
              <a:rPr lang="es-HN" dirty="0" smtClean="0">
                <a:solidFill>
                  <a:schemeClr val="accent4">
                    <a:lumMod val="50000"/>
                  </a:schemeClr>
                </a:solidFill>
                <a:latin typeface="Book Antiqua" pitchFamily="18" charset="0"/>
              </a:rPr>
              <a:t>Esta criptografía también es conocida como </a:t>
            </a:r>
            <a:r>
              <a:rPr lang="es-HN" b="1" dirty="0" smtClean="0">
                <a:solidFill>
                  <a:schemeClr val="accent4">
                    <a:lumMod val="50000"/>
                  </a:schemeClr>
                </a:solidFill>
                <a:latin typeface="Book Antiqua" pitchFamily="18" charset="0"/>
              </a:rPr>
              <a:t>“criptografía clásica” o “llave Privada”</a:t>
            </a:r>
            <a:r>
              <a:rPr lang="es-HN" dirty="0" smtClean="0">
                <a:solidFill>
                  <a:schemeClr val="accent4">
                    <a:lumMod val="50000"/>
                  </a:schemeClr>
                </a:solidFill>
                <a:latin typeface="Book Antiqua" pitchFamily="18" charset="0"/>
              </a:rPr>
              <a:t>, se basa en la utilización de la misma clave para el cifrado y para el descifrado. La robustez de un algoritmo de cifrado simétrico recae en el conocimiento de dicha clave.</a:t>
            </a:r>
          </a:p>
          <a:p>
            <a:endParaRPr lang="es-HN" dirty="0"/>
          </a:p>
        </p:txBody>
      </p:sp>
    </p:spTree>
  </p:cSld>
  <p:clrMapOvr>
    <a:masterClrMapping/>
  </p:clrMapOvr>
  <p:transition>
    <p:wheel spokes="2"/>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71600" y="548680"/>
            <a:ext cx="7715200" cy="5688632"/>
          </a:xfrm>
        </p:spPr>
        <p:txBody>
          <a:bodyPr>
            <a:normAutofit/>
          </a:bodyPr>
          <a:lstStyle/>
          <a:p>
            <a:pPr algn="ctr"/>
            <a:r>
              <a:rPr lang="es-ES" b="1" u="dbl" dirty="0" smtClean="0">
                <a:solidFill>
                  <a:schemeClr val="accent4">
                    <a:lumMod val="50000"/>
                  </a:schemeClr>
                </a:solidFill>
                <a:latin typeface="Book Antiqua" pitchFamily="18" charset="0"/>
              </a:rPr>
              <a:t>Ventaja de la Criptografía </a:t>
            </a:r>
            <a:r>
              <a:rPr lang="es-ES" b="1" u="sng" dirty="0" smtClean="0">
                <a:solidFill>
                  <a:schemeClr val="accent4">
                    <a:lumMod val="50000"/>
                  </a:schemeClr>
                </a:solidFill>
                <a:latin typeface="Book Antiqua" pitchFamily="18" charset="0"/>
              </a:rPr>
              <a:t>S</a:t>
            </a:r>
            <a:r>
              <a:rPr lang="es-ES" b="1" u="dbl" dirty="0" smtClean="0">
                <a:solidFill>
                  <a:schemeClr val="accent4">
                    <a:lumMod val="50000"/>
                  </a:schemeClr>
                </a:solidFill>
                <a:latin typeface="Book Antiqua" pitchFamily="18" charset="0"/>
              </a:rPr>
              <a:t>imétrica</a:t>
            </a:r>
          </a:p>
          <a:p>
            <a:pPr algn="ctr"/>
            <a:endParaRPr lang="es-HN" dirty="0" smtClean="0">
              <a:solidFill>
                <a:schemeClr val="accent4">
                  <a:lumMod val="50000"/>
                </a:schemeClr>
              </a:solidFill>
              <a:latin typeface="Book Antiqua" pitchFamily="18" charset="0"/>
            </a:endParaRPr>
          </a:p>
          <a:p>
            <a:r>
              <a:rPr lang="es-HN" dirty="0" smtClean="0">
                <a:solidFill>
                  <a:schemeClr val="accent4">
                    <a:lumMod val="50000"/>
                  </a:schemeClr>
                </a:solidFill>
                <a:latin typeface="Book Antiqua" pitchFamily="18" charset="0"/>
              </a:rPr>
              <a:t> De que es altamente eficiente, dado que los algoritmos utilizados son muy rápidos al poder implementarse tanto en hardware como en software de una forma fácil.</a:t>
            </a:r>
          </a:p>
          <a:p>
            <a:endParaRPr lang="es-HN" dirty="0" smtClean="0">
              <a:solidFill>
                <a:schemeClr val="accent4">
                  <a:lumMod val="50000"/>
                </a:schemeClr>
              </a:solidFill>
              <a:latin typeface="Book Antiqua" pitchFamily="18" charset="0"/>
            </a:endParaRPr>
          </a:p>
          <a:p>
            <a:pPr algn="ctr"/>
            <a:r>
              <a:rPr lang="es-ES" b="1" u="dbl" dirty="0" smtClean="0">
                <a:solidFill>
                  <a:schemeClr val="accent4">
                    <a:lumMod val="50000"/>
                  </a:schemeClr>
                </a:solidFill>
                <a:latin typeface="Book Antiqua" pitchFamily="18" charset="0"/>
              </a:rPr>
              <a:t>Desventaja de la Criptografía </a:t>
            </a:r>
            <a:r>
              <a:rPr lang="es-ES" b="1" u="sng" dirty="0" smtClean="0">
                <a:solidFill>
                  <a:schemeClr val="accent4">
                    <a:lumMod val="50000"/>
                  </a:schemeClr>
                </a:solidFill>
                <a:latin typeface="Book Antiqua" pitchFamily="18" charset="0"/>
              </a:rPr>
              <a:t>S</a:t>
            </a:r>
            <a:r>
              <a:rPr lang="es-ES" b="1" u="dbl" dirty="0" smtClean="0">
                <a:solidFill>
                  <a:schemeClr val="accent4">
                    <a:lumMod val="50000"/>
                  </a:schemeClr>
                </a:solidFill>
                <a:latin typeface="Book Antiqua" pitchFamily="18" charset="0"/>
              </a:rPr>
              <a:t>imétrica </a:t>
            </a:r>
          </a:p>
          <a:p>
            <a:pPr algn="ctr"/>
            <a:endParaRPr lang="es-HN" dirty="0" smtClean="0">
              <a:solidFill>
                <a:schemeClr val="accent4">
                  <a:lumMod val="50000"/>
                </a:schemeClr>
              </a:solidFill>
              <a:latin typeface="Book Antiqua" pitchFamily="18" charset="0"/>
            </a:endParaRPr>
          </a:p>
          <a:p>
            <a:r>
              <a:rPr lang="es-HN" dirty="0" smtClean="0">
                <a:solidFill>
                  <a:schemeClr val="accent4">
                    <a:lumMod val="50000"/>
                  </a:schemeClr>
                </a:solidFill>
                <a:latin typeface="Book Antiqua" pitchFamily="18" charset="0"/>
              </a:rPr>
              <a:t>El mayor </a:t>
            </a:r>
            <a:r>
              <a:rPr lang="es-HN" b="1" dirty="0" smtClean="0">
                <a:solidFill>
                  <a:schemeClr val="accent4">
                    <a:lumMod val="50000"/>
                  </a:schemeClr>
                </a:solidFill>
                <a:latin typeface="Book Antiqua" pitchFamily="18" charset="0"/>
              </a:rPr>
              <a:t>inconveniente</a:t>
            </a:r>
            <a:r>
              <a:rPr lang="es-HN" dirty="0" smtClean="0">
                <a:solidFill>
                  <a:schemeClr val="accent4">
                    <a:lumMod val="50000"/>
                  </a:schemeClr>
                </a:solidFill>
                <a:latin typeface="Book Antiqua" pitchFamily="18" charset="0"/>
              </a:rPr>
              <a:t> de la criptografía simétrica es que esta clave, al ser compartida, ha de ser comunicada de forma segura entre las dos partes de la comunicación (por teléfono, correo certificado, etc.), previamente a ésta. Si este secreto fuese enviado por un canal inseguro, como por ejemplo Internet, la seguridad del sistema sería bastante pobre, dado que cualquiera podría interceptarla y comprometer todo el sistema. También hay que tener en cuenta la frecuencia con la que esta clave debe ser renovada para evitar que sea desvelada.</a:t>
            </a:r>
            <a:endParaRPr lang="es-HN" dirty="0">
              <a:solidFill>
                <a:schemeClr val="accent4">
                  <a:lumMod val="50000"/>
                </a:schemeClr>
              </a:solidFill>
              <a:latin typeface="Book Antiqua" pitchFamily="18" charset="0"/>
            </a:endParaRPr>
          </a:p>
        </p:txBody>
      </p:sp>
    </p:spTree>
  </p:cSld>
  <p:clrMapOvr>
    <a:masterClrMapping/>
  </p:clrMapOvr>
  <p:transition>
    <p:diamon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827584" y="692696"/>
            <a:ext cx="7859216" cy="4392488"/>
          </a:xfrm>
        </p:spPr>
        <p:txBody>
          <a:bodyPr>
            <a:normAutofit/>
          </a:bodyPr>
          <a:lstStyle/>
          <a:p>
            <a:pPr algn="ctr"/>
            <a:r>
              <a:rPr lang="es-HN" b="1" i="1" u="sng" cap="small" dirty="0" smtClean="0">
                <a:solidFill>
                  <a:schemeClr val="bg2">
                    <a:lumMod val="10000"/>
                  </a:schemeClr>
                </a:solidFill>
                <a:effectLst>
                  <a:reflection blurRad="6350" stA="55000" endA="300" endPos="45500" dir="5400000" sy="-100000" algn="bl" rotWithShape="0"/>
                </a:effectLst>
                <a:latin typeface="Book Antiqua" pitchFamily="18" charset="0"/>
              </a:rPr>
              <a:t>Encriptación Asimétrica</a:t>
            </a:r>
            <a:endParaRPr lang="es-HN" b="1" cap="small" dirty="0" smtClean="0">
              <a:solidFill>
                <a:schemeClr val="bg2">
                  <a:lumMod val="10000"/>
                </a:schemeClr>
              </a:solidFill>
              <a:effectLst>
                <a:reflection blurRad="6350" stA="55000" endA="300" endPos="45500" dir="5400000" sy="-100000" algn="bl" rotWithShape="0"/>
              </a:effectLst>
              <a:latin typeface="Book Antiqua" pitchFamily="18" charset="0"/>
            </a:endParaRPr>
          </a:p>
          <a:p>
            <a:r>
              <a:rPr lang="es-ES" dirty="0" smtClean="0">
                <a:solidFill>
                  <a:schemeClr val="accent4">
                    <a:lumMod val="50000"/>
                  </a:schemeClr>
                </a:solidFill>
                <a:latin typeface="Book Antiqua" pitchFamily="18" charset="0"/>
              </a:rPr>
              <a:t> </a:t>
            </a:r>
            <a:endParaRPr lang="es-HN" dirty="0" smtClean="0">
              <a:solidFill>
                <a:schemeClr val="accent4">
                  <a:lumMod val="50000"/>
                </a:schemeClr>
              </a:solidFill>
              <a:latin typeface="Book Antiqua" pitchFamily="18" charset="0"/>
            </a:endParaRPr>
          </a:p>
          <a:p>
            <a:r>
              <a:rPr lang="es-HN" dirty="0" smtClean="0">
                <a:solidFill>
                  <a:schemeClr val="accent4">
                    <a:lumMod val="50000"/>
                  </a:schemeClr>
                </a:solidFill>
                <a:latin typeface="Book Antiqua" pitchFamily="18" charset="0"/>
              </a:rPr>
              <a:t>La encriptación asimétrica conocida como </a:t>
            </a:r>
            <a:r>
              <a:rPr lang="es-HN" b="1" dirty="0" smtClean="0">
                <a:solidFill>
                  <a:schemeClr val="accent4">
                    <a:lumMod val="50000"/>
                  </a:schemeClr>
                </a:solidFill>
                <a:latin typeface="Book Antiqua" pitchFamily="18" charset="0"/>
              </a:rPr>
              <a:t>“Criptografía Moderna” o “llave Pública”</a:t>
            </a:r>
            <a:r>
              <a:rPr lang="es-HN" dirty="0" smtClean="0">
                <a:solidFill>
                  <a:schemeClr val="accent4">
                    <a:lumMod val="50000"/>
                  </a:schemeClr>
                </a:solidFill>
                <a:latin typeface="Book Antiqua" pitchFamily="18" charset="0"/>
              </a:rPr>
              <a:t> nos permite que dos personas puedan enviarse información encriptado, sin necesidad de compartir la llave de encriptación. Se utiliza una llave pública para encriptar el texto y una llave privada para desencriptarlo. A pesar de que puede sonar extraño que se encriptar con un pública y desencripte con la privada, el motivo para hacerlo es el siguiente. Si alguien necesita que le envíen la información encriptado, él deja disponible la llave pública para que quienes le desean enviar algo lo encriptar. </a:t>
            </a:r>
          </a:p>
          <a:p>
            <a:endParaRPr lang="es-HN" dirty="0"/>
          </a:p>
        </p:txBody>
      </p:sp>
    </p:spTree>
  </p:cSld>
  <p:clrMapOvr>
    <a:masterClrMapping/>
  </p:clrMapOvr>
  <p:transition>
    <p:split orient="vert"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39552" y="764704"/>
            <a:ext cx="8147248" cy="5184576"/>
          </a:xfrm>
        </p:spPr>
        <p:txBody>
          <a:bodyPr>
            <a:normAutofit fontScale="62500" lnSpcReduction="20000"/>
          </a:bodyPr>
          <a:lstStyle/>
          <a:p>
            <a:pPr algn="ctr"/>
            <a:endParaRPr lang="es-HN" sz="2600" b="1" u="dbl" dirty="0" smtClean="0">
              <a:solidFill>
                <a:schemeClr val="accent4">
                  <a:lumMod val="50000"/>
                </a:schemeClr>
              </a:solidFill>
              <a:latin typeface="Book Antiqua" pitchFamily="18" charset="0"/>
            </a:endParaRPr>
          </a:p>
          <a:p>
            <a:pPr algn="ctr"/>
            <a:r>
              <a:rPr lang="es-HN" sz="2600" b="1" u="dbl" dirty="0" smtClean="0">
                <a:solidFill>
                  <a:schemeClr val="bg2">
                    <a:lumMod val="10000"/>
                  </a:schemeClr>
                </a:solidFill>
                <a:effectLst>
                  <a:reflection blurRad="6350" stA="55000" endA="300" endPos="45500" dir="5400000" sy="-100000" algn="bl" rotWithShape="0"/>
                </a:effectLst>
                <a:latin typeface="Book Antiqua" pitchFamily="18" charset="0"/>
              </a:rPr>
              <a:t>Los algoritmos de encriptación asimétrica más conocidos son:</a:t>
            </a:r>
            <a:endParaRPr lang="es-HN" sz="2600" dirty="0" smtClean="0">
              <a:solidFill>
                <a:schemeClr val="bg2">
                  <a:lumMod val="10000"/>
                </a:schemeClr>
              </a:solidFill>
              <a:effectLst>
                <a:reflection blurRad="6350" stA="55000" endA="300" endPos="45500" dir="5400000" sy="-100000" algn="bl" rotWithShape="0"/>
              </a:effectLst>
              <a:latin typeface="Book Antiqua" pitchFamily="18" charset="0"/>
            </a:endParaRPr>
          </a:p>
          <a:p>
            <a:endParaRPr lang="es-HN" sz="2600" b="1" dirty="0" smtClean="0">
              <a:solidFill>
                <a:schemeClr val="accent4">
                  <a:lumMod val="50000"/>
                </a:schemeClr>
              </a:solidFill>
              <a:latin typeface="Book Antiqua" pitchFamily="18" charset="0"/>
            </a:endParaRPr>
          </a:p>
          <a:p>
            <a:r>
              <a:rPr lang="es-HN" sz="2600" b="1" dirty="0" smtClean="0">
                <a:solidFill>
                  <a:schemeClr val="accent4">
                    <a:lumMod val="50000"/>
                  </a:schemeClr>
                </a:solidFill>
                <a:latin typeface="Book Antiqua" pitchFamily="18" charset="0"/>
              </a:rPr>
              <a:t>RSA</a:t>
            </a:r>
            <a:r>
              <a:rPr lang="es-HN" sz="2600" dirty="0" smtClean="0">
                <a:solidFill>
                  <a:schemeClr val="accent4">
                    <a:lumMod val="50000"/>
                  </a:schemeClr>
                </a:solidFill>
                <a:latin typeface="Book Antiqua" pitchFamily="18" charset="0"/>
              </a:rPr>
              <a:t> </a:t>
            </a:r>
            <a:r>
              <a:rPr lang="es-HN" sz="2600" b="1" dirty="0" smtClean="0">
                <a:solidFill>
                  <a:schemeClr val="accent4">
                    <a:lumMod val="50000"/>
                  </a:schemeClr>
                </a:solidFill>
                <a:latin typeface="Book Antiqua" pitchFamily="18" charset="0"/>
              </a:rPr>
              <a:t>(Rivest, Shamir, Adleman):</a:t>
            </a:r>
            <a:r>
              <a:rPr lang="es-HN" sz="2600" dirty="0" smtClean="0">
                <a:solidFill>
                  <a:schemeClr val="accent4">
                    <a:lumMod val="50000"/>
                  </a:schemeClr>
                </a:solidFill>
                <a:latin typeface="Book Antiqua" pitchFamily="18" charset="0"/>
              </a:rPr>
              <a:t> Creado en 1978, hoy es el algoritmo de mayor uso en encriptación asimétrica.</a:t>
            </a:r>
          </a:p>
          <a:p>
            <a:endParaRPr lang="es-HN" sz="2600" dirty="0" smtClean="0">
              <a:solidFill>
                <a:schemeClr val="accent4">
                  <a:lumMod val="50000"/>
                </a:schemeClr>
              </a:solidFill>
              <a:latin typeface="Book Antiqua" pitchFamily="18" charset="0"/>
            </a:endParaRPr>
          </a:p>
          <a:p>
            <a:r>
              <a:rPr lang="es-HN" sz="2600" b="1" dirty="0" smtClean="0">
                <a:solidFill>
                  <a:schemeClr val="accent4">
                    <a:lumMod val="50000"/>
                  </a:schemeClr>
                </a:solidFill>
                <a:latin typeface="Book Antiqua" pitchFamily="18" charset="0"/>
              </a:rPr>
              <a:t>Diffie-Hellman</a:t>
            </a:r>
            <a:r>
              <a:rPr lang="es-HN" sz="2600" dirty="0" smtClean="0">
                <a:solidFill>
                  <a:schemeClr val="accent4">
                    <a:lumMod val="50000"/>
                  </a:schemeClr>
                </a:solidFill>
                <a:latin typeface="Book Antiqua" pitchFamily="18" charset="0"/>
              </a:rPr>
              <a:t> </a:t>
            </a:r>
            <a:r>
              <a:rPr lang="es-HN" sz="2600" b="1" dirty="0" smtClean="0">
                <a:solidFill>
                  <a:schemeClr val="accent4">
                    <a:lumMod val="50000"/>
                  </a:schemeClr>
                </a:solidFill>
                <a:latin typeface="Book Antiqua" pitchFamily="18" charset="0"/>
              </a:rPr>
              <a:t>(&amp; Merkle):</a:t>
            </a:r>
            <a:r>
              <a:rPr lang="es-HN" sz="2600" dirty="0" smtClean="0">
                <a:solidFill>
                  <a:schemeClr val="accent4">
                    <a:lumMod val="50000"/>
                  </a:schemeClr>
                </a:solidFill>
                <a:latin typeface="Book Antiqua" pitchFamily="18" charset="0"/>
              </a:rPr>
              <a:t> No es precisamente un algoritmo de encriptación sino un algoritmo para generar llaves públicas y privadas en ambientes inseguros.</a:t>
            </a:r>
          </a:p>
          <a:p>
            <a:endParaRPr lang="es-HN" sz="2600" dirty="0" smtClean="0">
              <a:solidFill>
                <a:schemeClr val="accent4">
                  <a:lumMod val="50000"/>
                </a:schemeClr>
              </a:solidFill>
              <a:latin typeface="Book Antiqua" pitchFamily="18" charset="0"/>
            </a:endParaRPr>
          </a:p>
          <a:p>
            <a:r>
              <a:rPr lang="es-HN" sz="2600" b="1" dirty="0" smtClean="0">
                <a:solidFill>
                  <a:schemeClr val="accent4">
                    <a:lumMod val="50000"/>
                  </a:schemeClr>
                </a:solidFill>
                <a:latin typeface="Book Antiqua" pitchFamily="18" charset="0"/>
              </a:rPr>
              <a:t>ECC (Elliptical Curve Cryptography):</a:t>
            </a:r>
            <a:r>
              <a:rPr lang="es-HN" sz="2600" dirty="0" smtClean="0">
                <a:solidFill>
                  <a:schemeClr val="accent4">
                    <a:lumMod val="50000"/>
                  </a:schemeClr>
                </a:solidFill>
                <a:latin typeface="Book Antiqua" pitchFamily="18" charset="0"/>
              </a:rPr>
              <a:t> Es un algoritmo que se utiliza poco, pero tiene importancia cuando es necesario encriptar grandes volúmenes de información.</a:t>
            </a:r>
          </a:p>
          <a:p>
            <a:endParaRPr lang="es-HN" sz="2600" dirty="0" smtClean="0">
              <a:solidFill>
                <a:schemeClr val="accent4">
                  <a:lumMod val="50000"/>
                </a:schemeClr>
              </a:solidFill>
              <a:latin typeface="Book Antiqua" pitchFamily="18" charset="0"/>
            </a:endParaRPr>
          </a:p>
          <a:p>
            <a:pPr algn="ctr"/>
            <a:r>
              <a:rPr lang="es-HN" sz="2600" b="1" u="dbl" dirty="0" smtClean="0">
                <a:solidFill>
                  <a:schemeClr val="bg2">
                    <a:lumMod val="10000"/>
                  </a:schemeClr>
                </a:solidFill>
                <a:effectLst>
                  <a:reflection blurRad="6350" stA="55000" endA="300" endPos="45500" dir="5400000" sy="-100000" algn="bl" rotWithShape="0"/>
                </a:effectLst>
                <a:latin typeface="Book Antiqua" pitchFamily="18" charset="0"/>
              </a:rPr>
              <a:t>Ventajas y desventajas de la Criptografía Asimétrica</a:t>
            </a:r>
          </a:p>
          <a:p>
            <a:pPr algn="ctr"/>
            <a:endParaRPr lang="es-HN" sz="2600" dirty="0" smtClean="0">
              <a:solidFill>
                <a:schemeClr val="accent4">
                  <a:lumMod val="50000"/>
                </a:schemeClr>
              </a:solidFill>
              <a:latin typeface="Book Antiqua" pitchFamily="18" charset="0"/>
            </a:endParaRPr>
          </a:p>
          <a:p>
            <a:r>
              <a:rPr lang="es-HN" sz="2600" dirty="0" smtClean="0">
                <a:solidFill>
                  <a:schemeClr val="accent4">
                    <a:lumMod val="50000"/>
                  </a:schemeClr>
                </a:solidFill>
                <a:latin typeface="Book Antiqua" pitchFamily="18" charset="0"/>
              </a:rPr>
              <a:t>La mayor ventaja de la criptografía asimétrica es que la distribución de claves es más fácil y segura ya que la clave que se distribuye es la pública manteniéndose la privada para el uso exclusivo del propietario, pero este sistema tiene bastantes desventajas:</a:t>
            </a:r>
          </a:p>
          <a:p>
            <a:endParaRPr lang="es-HN" sz="2600" dirty="0" smtClean="0">
              <a:solidFill>
                <a:schemeClr val="accent4">
                  <a:lumMod val="50000"/>
                </a:schemeClr>
              </a:solidFill>
              <a:latin typeface="Book Antiqua" pitchFamily="18" charset="0"/>
            </a:endParaRPr>
          </a:p>
          <a:p>
            <a:pPr lvl="0">
              <a:buBlip>
                <a:blip r:embed="rId2"/>
              </a:buBlip>
            </a:pPr>
            <a:r>
              <a:rPr lang="es-HN" sz="2600" dirty="0" smtClean="0">
                <a:solidFill>
                  <a:schemeClr val="accent4">
                    <a:lumMod val="50000"/>
                  </a:schemeClr>
                </a:solidFill>
                <a:latin typeface="Book Antiqua" pitchFamily="18" charset="0"/>
              </a:rPr>
              <a:t> Para una misma longitud de clave y mensaje se necesita mayor tiempo de proceso.</a:t>
            </a:r>
          </a:p>
          <a:p>
            <a:pPr lvl="0">
              <a:buBlip>
                <a:blip r:embed="rId2"/>
              </a:buBlip>
            </a:pPr>
            <a:r>
              <a:rPr lang="es-HN" sz="2600" dirty="0" smtClean="0">
                <a:solidFill>
                  <a:schemeClr val="accent4">
                    <a:lumMod val="50000"/>
                  </a:schemeClr>
                </a:solidFill>
                <a:latin typeface="Book Antiqua" pitchFamily="18" charset="0"/>
              </a:rPr>
              <a:t> Las claves deben ser de mayor tamaño que las simétricas.</a:t>
            </a:r>
          </a:p>
          <a:p>
            <a:pPr lvl="0">
              <a:buBlip>
                <a:blip r:embed="rId2"/>
              </a:buBlip>
            </a:pPr>
            <a:r>
              <a:rPr lang="es-HN" sz="2600" dirty="0" smtClean="0">
                <a:solidFill>
                  <a:schemeClr val="accent4">
                    <a:lumMod val="50000"/>
                  </a:schemeClr>
                </a:solidFill>
                <a:latin typeface="Book Antiqua" pitchFamily="18" charset="0"/>
              </a:rPr>
              <a:t> El mensaje cifrado ocupa más espacio que el original.</a:t>
            </a:r>
          </a:p>
          <a:p>
            <a:endParaRPr lang="es-HN" dirty="0"/>
          </a:p>
        </p:txBody>
      </p:sp>
    </p:spTree>
  </p:cSld>
  <p:clrMapOvr>
    <a:masterClrMapping/>
  </p:clrMapOvr>
  <p:transition>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620688"/>
            <a:ext cx="7086600" cy="1307232"/>
          </a:xfrm>
        </p:spPr>
        <p:txBody>
          <a:bodyPr/>
          <a:lstStyle/>
          <a:p>
            <a:pPr algn="ctr"/>
            <a:r>
              <a:rPr lang="es-HN" sz="3200" dirty="0" smtClean="0">
                <a:solidFill>
                  <a:schemeClr val="accent6">
                    <a:lumMod val="50000"/>
                  </a:schemeClr>
                </a:solidFill>
                <a:effectLst>
                  <a:glow rad="63500">
                    <a:schemeClr val="accent3">
                      <a:satMod val="175000"/>
                      <a:alpha val="40000"/>
                    </a:schemeClr>
                  </a:glow>
                  <a:outerShdw blurRad="114300" dist="101600" dir="2700000" algn="tl" rotWithShape="0">
                    <a:srgbClr val="000000">
                      <a:alpha val="40000"/>
                    </a:srgbClr>
                  </a:outerShdw>
                  <a:reflection blurRad="6350" stA="60000" endA="900" endPos="58000" dir="5400000" sy="-100000" algn="bl" rotWithShape="0"/>
                </a:effectLst>
                <a:latin typeface="Lucida Calligraphy" pitchFamily="66" charset="0"/>
              </a:rPr>
              <a:t/>
            </a:r>
            <a:br>
              <a:rPr lang="es-HN" sz="3200" dirty="0" smtClean="0">
                <a:solidFill>
                  <a:schemeClr val="accent6">
                    <a:lumMod val="50000"/>
                  </a:schemeClr>
                </a:solidFill>
                <a:effectLst>
                  <a:glow rad="63500">
                    <a:schemeClr val="accent3">
                      <a:satMod val="175000"/>
                      <a:alpha val="40000"/>
                    </a:schemeClr>
                  </a:glow>
                  <a:outerShdw blurRad="114300" dist="101600" dir="2700000" algn="tl" rotWithShape="0">
                    <a:srgbClr val="000000">
                      <a:alpha val="40000"/>
                    </a:srgbClr>
                  </a:outerShdw>
                  <a:reflection blurRad="6350" stA="60000" endA="900" endPos="58000" dir="5400000" sy="-100000" algn="bl" rotWithShape="0"/>
                </a:effectLst>
                <a:latin typeface="Lucida Calligraphy" pitchFamily="66" charset="0"/>
              </a:rPr>
            </a:br>
            <a:r>
              <a:rPr lang="es-HN" sz="3200" dirty="0" smtClean="0">
                <a:solidFill>
                  <a:schemeClr val="accent6">
                    <a:lumMod val="50000"/>
                  </a:schemeClr>
                </a:solidFill>
                <a:effectLst>
                  <a:glow rad="63500">
                    <a:schemeClr val="accent3">
                      <a:satMod val="175000"/>
                      <a:alpha val="40000"/>
                    </a:schemeClr>
                  </a:glow>
                  <a:outerShdw blurRad="114300" dist="101600" dir="2700000" algn="tl" rotWithShape="0">
                    <a:srgbClr val="000000">
                      <a:alpha val="40000"/>
                    </a:srgbClr>
                  </a:outerShdw>
                  <a:reflection blurRad="6350" stA="60000" endA="900" endPos="58000" dir="5400000" sy="-100000" algn="bl" rotWithShape="0"/>
                </a:effectLst>
                <a:latin typeface="Lucida Calligraphy" pitchFamily="66" charset="0"/>
              </a:rPr>
              <a:t/>
            </a:r>
            <a:br>
              <a:rPr lang="es-HN" sz="3200" dirty="0" smtClean="0">
                <a:solidFill>
                  <a:schemeClr val="accent6">
                    <a:lumMod val="50000"/>
                  </a:schemeClr>
                </a:solidFill>
                <a:effectLst>
                  <a:glow rad="63500">
                    <a:schemeClr val="accent3">
                      <a:satMod val="175000"/>
                      <a:alpha val="40000"/>
                    </a:schemeClr>
                  </a:glow>
                  <a:outerShdw blurRad="114300" dist="101600" dir="2700000" algn="tl" rotWithShape="0">
                    <a:srgbClr val="000000">
                      <a:alpha val="40000"/>
                    </a:srgbClr>
                  </a:outerShdw>
                  <a:reflection blurRad="6350" stA="60000" endA="900" endPos="58000" dir="5400000" sy="-100000" algn="bl" rotWithShape="0"/>
                </a:effectLst>
                <a:latin typeface="Lucida Calligraphy" pitchFamily="66" charset="0"/>
              </a:rPr>
            </a:br>
            <a:r>
              <a:rPr lang="es-HN" sz="3200" dirty="0" smtClean="0">
                <a:solidFill>
                  <a:schemeClr val="accent6">
                    <a:lumMod val="50000"/>
                  </a:schemeClr>
                </a:solidFill>
                <a:effectLst>
                  <a:glow rad="63500">
                    <a:schemeClr val="accent3">
                      <a:satMod val="175000"/>
                      <a:alpha val="40000"/>
                    </a:schemeClr>
                  </a:glow>
                  <a:outerShdw blurRad="114300" dist="101600" dir="2700000" algn="tl" rotWithShape="0">
                    <a:srgbClr val="000000">
                      <a:alpha val="40000"/>
                    </a:srgbClr>
                  </a:outerShdw>
                  <a:reflection blurRad="6350" stA="60000" endA="900" endPos="58000" dir="5400000" sy="-100000" algn="bl" rotWithShape="0"/>
                </a:effectLst>
                <a:latin typeface="Lucida Calligraphy" pitchFamily="66" charset="0"/>
              </a:rPr>
              <a:t>Firma digital</a:t>
            </a:r>
            <a:r>
              <a:rPr lang="es-HN" dirty="0" smtClean="0"/>
              <a:t/>
            </a:r>
            <a:br>
              <a:rPr lang="es-HN" dirty="0" smtClean="0"/>
            </a:br>
            <a:endParaRPr lang="es-HN" dirty="0"/>
          </a:p>
        </p:txBody>
      </p:sp>
      <p:sp>
        <p:nvSpPr>
          <p:cNvPr id="3" name="2 Marcador de texto"/>
          <p:cNvSpPr>
            <a:spLocks noGrp="1"/>
          </p:cNvSpPr>
          <p:nvPr>
            <p:ph type="body" idx="1"/>
          </p:nvPr>
        </p:nvSpPr>
        <p:spPr>
          <a:xfrm>
            <a:off x="1115616" y="1628800"/>
            <a:ext cx="7571184" cy="3744416"/>
          </a:xfrm>
        </p:spPr>
        <p:txBody>
          <a:bodyPr>
            <a:normAutofit/>
          </a:bodyPr>
          <a:lstStyle/>
          <a:p>
            <a:pPr algn="just" fontAlgn="base"/>
            <a:r>
              <a:rPr lang="es-HN" dirty="0" smtClean="0">
                <a:solidFill>
                  <a:schemeClr val="accent4">
                    <a:lumMod val="50000"/>
                  </a:schemeClr>
                </a:solidFill>
                <a:latin typeface="Book Antiqua" pitchFamily="18" charset="0"/>
              </a:rPr>
              <a:t>E</a:t>
            </a:r>
            <a:r>
              <a:rPr lang="es-ES" dirty="0" smtClean="0">
                <a:solidFill>
                  <a:schemeClr val="accent4">
                    <a:lumMod val="50000"/>
                  </a:schemeClr>
                </a:solidFill>
                <a:latin typeface="Book Antiqua" pitchFamily="18" charset="0"/>
              </a:rPr>
              <a:t>s un documento que permite garantizar la integridad de un documento y se puede relacionar de manera única al firmante con su firma, ya que realiza ésta con la llave privada y únicamente el firmante posee esa llave, esto se traduce en que se verifica la autenticidad del firmante.</a:t>
            </a:r>
            <a:endParaRPr lang="es-HN" dirty="0" smtClean="0">
              <a:solidFill>
                <a:schemeClr val="accent4">
                  <a:lumMod val="50000"/>
                </a:schemeClr>
              </a:solidFill>
              <a:latin typeface="Book Antiqua" pitchFamily="18" charset="0"/>
            </a:endParaRPr>
          </a:p>
          <a:p>
            <a:pPr algn="just"/>
            <a:r>
              <a:rPr lang="es-HN" dirty="0" smtClean="0">
                <a:solidFill>
                  <a:schemeClr val="accent4">
                    <a:lumMod val="50000"/>
                  </a:schemeClr>
                </a:solidFill>
                <a:latin typeface="Book Antiqua" pitchFamily="18" charset="0"/>
              </a:rPr>
              <a:t> </a:t>
            </a:r>
          </a:p>
          <a:p>
            <a:pPr algn="just"/>
            <a:r>
              <a:rPr lang="es-HN" u="sng" dirty="0" smtClean="0">
                <a:solidFill>
                  <a:schemeClr val="accent4">
                    <a:lumMod val="50000"/>
                  </a:schemeClr>
                </a:solidFill>
                <a:latin typeface="Book Antiqua" pitchFamily="18" charset="0"/>
              </a:rPr>
              <a:t>Las firmas digitales se utilizan</a:t>
            </a:r>
            <a:r>
              <a:rPr lang="es-HN" dirty="0" smtClean="0">
                <a:solidFill>
                  <a:schemeClr val="accent4">
                    <a:lumMod val="50000"/>
                  </a:schemeClr>
                </a:solidFill>
                <a:latin typeface="Book Antiqua" pitchFamily="18" charset="0"/>
              </a:rPr>
              <a:t> comúnmente para la distribución de software, transacciones financieras y comerciales, así como en otras áreas donde es importante detectar la falsificación y la manipulación, propias del hecho de tener que interactuar masiva y habitualmente por intermedio de redes de computadoras.</a:t>
            </a:r>
          </a:p>
          <a:p>
            <a:endParaRPr lang="es-HN" dirty="0"/>
          </a:p>
        </p:txBody>
      </p:sp>
    </p:spTree>
  </p:cSld>
  <p:clrMapOvr>
    <a:masterClrMapping/>
  </p:clrMapOvr>
  <p:transition>
    <p:strip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értice">
  <a:themeElements>
    <a:clrScheme name="Personalizado 3">
      <a:dk1>
        <a:srgbClr val="E8DEEE"/>
      </a:dk1>
      <a:lt1>
        <a:srgbClr val="D9D9D9"/>
      </a:lt1>
      <a:dk2>
        <a:srgbClr val="F9EBF4"/>
      </a:dk2>
      <a:lt2>
        <a:srgbClr val="E7ABCF"/>
      </a:lt2>
      <a:accent1>
        <a:srgbClr val="93A87A"/>
      </a:accent1>
      <a:accent2>
        <a:srgbClr val="DBECF1"/>
      </a:accent2>
      <a:accent3>
        <a:srgbClr val="A6D0DE"/>
      </a:accent3>
      <a:accent4>
        <a:srgbClr val="6585CF"/>
      </a:accent4>
      <a:accent5>
        <a:srgbClr val="C7AED6"/>
      </a:accent5>
      <a:accent6>
        <a:srgbClr val="E8ADD1"/>
      </a:accent6>
      <a:hlink>
        <a:srgbClr val="9E2C71"/>
      </a:hlink>
      <a:folHlink>
        <a:srgbClr val="9E2C71"/>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213</TotalTime>
  <Words>602</Words>
  <Application>Microsoft Office PowerPoint</Application>
  <PresentationFormat>Presentación en pantalla (4:3)</PresentationFormat>
  <Paragraphs>98</Paragraphs>
  <Slides>18</Slides>
  <Notes>0</Notes>
  <HiddenSlides>0</HiddenSlides>
  <MMClips>0</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Vértice</vt:lpstr>
      <vt:lpstr>Auditoria de Sistemas de Información I</vt:lpstr>
      <vt:lpstr>Introducción</vt:lpstr>
      <vt:lpstr>criptografía</vt:lpstr>
      <vt:lpstr>Diapositiva 4</vt:lpstr>
      <vt:lpstr>Tipos de Criptografía</vt:lpstr>
      <vt:lpstr>Diapositiva 6</vt:lpstr>
      <vt:lpstr>Diapositiva 7</vt:lpstr>
      <vt:lpstr>Diapositiva 8</vt:lpstr>
      <vt:lpstr>  Firma digital </vt:lpstr>
      <vt:lpstr>Diapositiva 10</vt:lpstr>
      <vt:lpstr>OTRAS FIRMAS </vt:lpstr>
      <vt:lpstr>Diapositiva 12</vt:lpstr>
      <vt:lpstr>Diapositiva 13</vt:lpstr>
      <vt:lpstr>Diapositiva 14</vt:lpstr>
      <vt:lpstr>Diapositiva 15</vt:lpstr>
      <vt:lpstr>Conclusiones</vt:lpstr>
      <vt:lpstr>Recomendaciones</vt:lpstr>
      <vt:lpstr>Diapositiva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Auditoria en SisTema I</dc:title>
  <dc:creator>eva cabrera</dc:creator>
  <cp:lastModifiedBy>eva cabrera</cp:lastModifiedBy>
  <cp:revision>23</cp:revision>
  <dcterms:created xsi:type="dcterms:W3CDTF">2014-06-29T20:18:27Z</dcterms:created>
  <dcterms:modified xsi:type="dcterms:W3CDTF">2014-06-29T23:55:55Z</dcterms:modified>
</cp:coreProperties>
</file>