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0" r:id="rId4"/>
    <p:sldId id="261" r:id="rId5"/>
    <p:sldId id="262" r:id="rId6"/>
    <p:sldId id="263" r:id="rId7"/>
    <p:sldId id="265" r:id="rId8"/>
    <p:sldId id="266" r:id="rId9"/>
    <p:sldId id="267" r:id="rId10"/>
    <p:sldId id="268" r:id="rId11"/>
    <p:sldId id="269" r:id="rId12"/>
    <p:sldId id="270" r:id="rId13"/>
    <p:sldId id="271" r:id="rId14"/>
    <p:sldId id="272" r:id="rId15"/>
    <p:sldId id="274" r:id="rId16"/>
    <p:sldId id="273" r:id="rId17"/>
    <p:sldId id="275" r:id="rId1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6" d="100"/>
          <a:sy n="76" d="100"/>
        </p:scale>
        <p:origin x="498" y="6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1237867-766A-4AC0-BDC8-5CD1CF59F8C8}" type="datetimeFigureOut">
              <a:rPr lang="en-US" smtClean="0"/>
              <a:t>11/5/2014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EC788B9-03CD-4FFB-9D54-C168DE0AEF9B}" type="slidenum">
              <a:rPr lang="en-US" smtClean="0"/>
              <a:t>‹#›</a:t>
            </a:fld>
            <a:endParaRPr lang="en-US"/>
          </a:p>
        </p:txBody>
      </p:sp>
    </p:spTree>
    <p:extLst>
      <p:ext uri="{BB962C8B-B14F-4D97-AF65-F5344CB8AC3E}">
        <p14:creationId xmlns:p14="http://schemas.microsoft.com/office/powerpoint/2010/main" val="273362171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1237867-766A-4AC0-BDC8-5CD1CF59F8C8}" type="datetimeFigureOut">
              <a:rPr lang="en-US" smtClean="0"/>
              <a:t>11/5/2014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EC788B9-03CD-4FFB-9D54-C168DE0AEF9B}" type="slidenum">
              <a:rPr lang="en-US" smtClean="0"/>
              <a:t>‹#›</a:t>
            </a:fld>
            <a:endParaRPr lang="en-US"/>
          </a:p>
        </p:txBody>
      </p:sp>
    </p:spTree>
    <p:extLst>
      <p:ext uri="{BB962C8B-B14F-4D97-AF65-F5344CB8AC3E}">
        <p14:creationId xmlns:p14="http://schemas.microsoft.com/office/powerpoint/2010/main" val="144646724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1237867-766A-4AC0-BDC8-5CD1CF59F8C8}" type="datetimeFigureOut">
              <a:rPr lang="en-US" smtClean="0"/>
              <a:t>11/5/2014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EC788B9-03CD-4FFB-9D54-C168DE0AEF9B}" type="slidenum">
              <a:rPr lang="en-US" smtClean="0"/>
              <a:t>‹#›</a:t>
            </a:fld>
            <a:endParaRPr lang="en-US"/>
          </a:p>
        </p:txBody>
      </p:sp>
    </p:spTree>
    <p:extLst>
      <p:ext uri="{BB962C8B-B14F-4D97-AF65-F5344CB8AC3E}">
        <p14:creationId xmlns:p14="http://schemas.microsoft.com/office/powerpoint/2010/main" val="127685841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1237867-766A-4AC0-BDC8-5CD1CF59F8C8}" type="datetimeFigureOut">
              <a:rPr lang="en-US" smtClean="0"/>
              <a:t>11/5/2014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EC788B9-03CD-4FFB-9D54-C168DE0AEF9B}" type="slidenum">
              <a:rPr lang="en-US" smtClean="0"/>
              <a:t>‹#›</a:t>
            </a:fld>
            <a:endParaRPr lang="en-US"/>
          </a:p>
        </p:txBody>
      </p:sp>
    </p:spTree>
    <p:extLst>
      <p:ext uri="{BB962C8B-B14F-4D97-AF65-F5344CB8AC3E}">
        <p14:creationId xmlns:p14="http://schemas.microsoft.com/office/powerpoint/2010/main" val="398668366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1237867-766A-4AC0-BDC8-5CD1CF59F8C8}" type="datetimeFigureOut">
              <a:rPr lang="en-US" smtClean="0"/>
              <a:t>11/5/2014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EC788B9-03CD-4FFB-9D54-C168DE0AEF9B}" type="slidenum">
              <a:rPr lang="en-US" smtClean="0"/>
              <a:t>‹#›</a:t>
            </a:fld>
            <a:endParaRPr lang="en-US"/>
          </a:p>
        </p:txBody>
      </p:sp>
    </p:spTree>
    <p:extLst>
      <p:ext uri="{BB962C8B-B14F-4D97-AF65-F5344CB8AC3E}">
        <p14:creationId xmlns:p14="http://schemas.microsoft.com/office/powerpoint/2010/main" val="20581024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1237867-766A-4AC0-BDC8-5CD1CF59F8C8}" type="datetimeFigureOut">
              <a:rPr lang="en-US" smtClean="0"/>
              <a:t>11/5/2014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EC788B9-03CD-4FFB-9D54-C168DE0AEF9B}" type="slidenum">
              <a:rPr lang="en-US" smtClean="0"/>
              <a:t>‹#›</a:t>
            </a:fld>
            <a:endParaRPr lang="en-US"/>
          </a:p>
        </p:txBody>
      </p:sp>
    </p:spTree>
    <p:extLst>
      <p:ext uri="{BB962C8B-B14F-4D97-AF65-F5344CB8AC3E}">
        <p14:creationId xmlns:p14="http://schemas.microsoft.com/office/powerpoint/2010/main" val="11012969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1237867-766A-4AC0-BDC8-5CD1CF59F8C8}" type="datetimeFigureOut">
              <a:rPr lang="en-US" smtClean="0"/>
              <a:t>11/5/2014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EC788B9-03CD-4FFB-9D54-C168DE0AEF9B}" type="slidenum">
              <a:rPr lang="en-US" smtClean="0"/>
              <a:t>‹#›</a:t>
            </a:fld>
            <a:endParaRPr lang="en-US"/>
          </a:p>
        </p:txBody>
      </p:sp>
    </p:spTree>
    <p:extLst>
      <p:ext uri="{BB962C8B-B14F-4D97-AF65-F5344CB8AC3E}">
        <p14:creationId xmlns:p14="http://schemas.microsoft.com/office/powerpoint/2010/main" val="224793493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1237867-766A-4AC0-BDC8-5CD1CF59F8C8}" type="datetimeFigureOut">
              <a:rPr lang="en-US" smtClean="0"/>
              <a:t>11/5/2014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EC788B9-03CD-4FFB-9D54-C168DE0AEF9B}" type="slidenum">
              <a:rPr lang="en-US" smtClean="0"/>
              <a:t>‹#›</a:t>
            </a:fld>
            <a:endParaRPr lang="en-US"/>
          </a:p>
        </p:txBody>
      </p:sp>
    </p:spTree>
    <p:extLst>
      <p:ext uri="{BB962C8B-B14F-4D97-AF65-F5344CB8AC3E}">
        <p14:creationId xmlns:p14="http://schemas.microsoft.com/office/powerpoint/2010/main" val="13367202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1237867-766A-4AC0-BDC8-5CD1CF59F8C8}" type="datetimeFigureOut">
              <a:rPr lang="en-US" smtClean="0"/>
              <a:t>11/5/2014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EC788B9-03CD-4FFB-9D54-C168DE0AEF9B}" type="slidenum">
              <a:rPr lang="en-US" smtClean="0"/>
              <a:t>‹#›</a:t>
            </a:fld>
            <a:endParaRPr lang="en-US"/>
          </a:p>
        </p:txBody>
      </p:sp>
    </p:spTree>
    <p:extLst>
      <p:ext uri="{BB962C8B-B14F-4D97-AF65-F5344CB8AC3E}">
        <p14:creationId xmlns:p14="http://schemas.microsoft.com/office/powerpoint/2010/main" val="128368010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1237867-766A-4AC0-BDC8-5CD1CF59F8C8}" type="datetimeFigureOut">
              <a:rPr lang="en-US" smtClean="0"/>
              <a:t>11/5/2014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EC788B9-03CD-4FFB-9D54-C168DE0AEF9B}" type="slidenum">
              <a:rPr lang="en-US" smtClean="0"/>
              <a:t>‹#›</a:t>
            </a:fld>
            <a:endParaRPr lang="en-US"/>
          </a:p>
        </p:txBody>
      </p:sp>
    </p:spTree>
    <p:extLst>
      <p:ext uri="{BB962C8B-B14F-4D97-AF65-F5344CB8AC3E}">
        <p14:creationId xmlns:p14="http://schemas.microsoft.com/office/powerpoint/2010/main" val="320594027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1237867-766A-4AC0-BDC8-5CD1CF59F8C8}" type="datetimeFigureOut">
              <a:rPr lang="en-US" smtClean="0"/>
              <a:t>11/5/2014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EC788B9-03CD-4FFB-9D54-C168DE0AEF9B}" type="slidenum">
              <a:rPr lang="en-US" smtClean="0"/>
              <a:t>‹#›</a:t>
            </a:fld>
            <a:endParaRPr lang="en-US"/>
          </a:p>
        </p:txBody>
      </p:sp>
    </p:spTree>
    <p:extLst>
      <p:ext uri="{BB962C8B-B14F-4D97-AF65-F5344CB8AC3E}">
        <p14:creationId xmlns:p14="http://schemas.microsoft.com/office/powerpoint/2010/main" val="5560260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1237867-766A-4AC0-BDC8-5CD1CF59F8C8}" type="datetimeFigureOut">
              <a:rPr lang="en-US" smtClean="0"/>
              <a:t>11/5/2014</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EC788B9-03CD-4FFB-9D54-C168DE0AEF9B}" type="slidenum">
              <a:rPr lang="en-US" smtClean="0"/>
              <a:t>‹#›</a:t>
            </a:fld>
            <a:endParaRPr lang="en-US"/>
          </a:p>
        </p:txBody>
      </p:sp>
    </p:spTree>
    <p:extLst>
      <p:ext uri="{BB962C8B-B14F-4D97-AF65-F5344CB8AC3E}">
        <p14:creationId xmlns:p14="http://schemas.microsoft.com/office/powerpoint/2010/main" val="243537754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373688" y="651352"/>
            <a:ext cx="9144000" cy="1215025"/>
          </a:xfrm>
        </p:spPr>
        <p:style>
          <a:lnRef idx="2">
            <a:schemeClr val="dk1">
              <a:shade val="50000"/>
            </a:schemeClr>
          </a:lnRef>
          <a:fillRef idx="1">
            <a:schemeClr val="dk1"/>
          </a:fillRef>
          <a:effectRef idx="0">
            <a:schemeClr val="dk1"/>
          </a:effectRef>
          <a:fontRef idx="minor">
            <a:schemeClr val="lt1"/>
          </a:fontRef>
        </p:style>
        <p:txBody>
          <a:bodyPr>
            <a:normAutofit/>
          </a:bodyPr>
          <a:lstStyle/>
          <a:p>
            <a:r>
              <a:rPr lang="en-US" sz="4800" b="1" smtClean="0"/>
              <a:t>BÀI TẬP TÌNH HUỐNG</a:t>
            </a:r>
            <a:endParaRPr lang="en-US" sz="4800" b="1"/>
          </a:p>
        </p:txBody>
      </p:sp>
      <p:sp>
        <p:nvSpPr>
          <p:cNvPr id="3" name="Subtitle 2"/>
          <p:cNvSpPr>
            <a:spLocks noGrp="1"/>
          </p:cNvSpPr>
          <p:nvPr>
            <p:ph type="subTitle" idx="1"/>
          </p:nvPr>
        </p:nvSpPr>
        <p:spPr>
          <a:xfrm>
            <a:off x="1373688" y="2054268"/>
            <a:ext cx="9294312" cy="4803732"/>
          </a:xfrm>
        </p:spPr>
        <p:style>
          <a:lnRef idx="1">
            <a:schemeClr val="dk1"/>
          </a:lnRef>
          <a:fillRef idx="3">
            <a:schemeClr val="dk1"/>
          </a:fillRef>
          <a:effectRef idx="2">
            <a:schemeClr val="dk1"/>
          </a:effectRef>
          <a:fontRef idx="minor">
            <a:schemeClr val="lt1"/>
          </a:fontRef>
        </p:style>
        <p:txBody>
          <a:bodyPr/>
          <a:lstStyle/>
          <a:p>
            <a:pPr algn="just"/>
            <a:r>
              <a:rPr lang="en-US" smtClean="0"/>
              <a:t>	</a:t>
            </a:r>
            <a:r>
              <a:rPr lang="en-US" sz="2800" b="1" smtClean="0"/>
              <a:t>Công ty CP X có 4 cổ đông A, B, C, D; </a:t>
            </a:r>
          </a:p>
          <a:p>
            <a:pPr algn="just"/>
            <a:r>
              <a:rPr lang="en-US" sz="2800" b="1" smtClean="0"/>
              <a:t>	Doanh nghiệp tư nhân Y do D làm chủ sở hữu;  </a:t>
            </a:r>
          </a:p>
          <a:p>
            <a:pPr algn="just"/>
            <a:r>
              <a:rPr lang="en-US" sz="2800" b="1" smtClean="0"/>
              <a:t>	Công ty TNHH Z do E và F góp vốn thành lập. </a:t>
            </a:r>
          </a:p>
          <a:p>
            <a:pPr algn="just"/>
            <a:r>
              <a:rPr lang="en-US" sz="2800" b="1" smtClean="0"/>
              <a:t>	Nay các doanh nghiệp nói trên muốn sử dụng các chi nhánh của mình để thành lập một doanh nghiệp mới.</a:t>
            </a:r>
          </a:p>
          <a:p>
            <a:pPr algn="just"/>
            <a:r>
              <a:rPr lang="en-US" sz="2800" b="1"/>
              <a:t>	</a:t>
            </a:r>
            <a:r>
              <a:rPr lang="en-US" sz="2800" b="1" smtClean="0"/>
              <a:t> - Doanh nghiệp mới  được thành lập do ai làm chủ sở hữu?</a:t>
            </a:r>
          </a:p>
          <a:p>
            <a:pPr algn="just"/>
            <a:r>
              <a:rPr lang="en-US" sz="2800" b="1"/>
              <a:t>	</a:t>
            </a:r>
            <a:r>
              <a:rPr lang="en-US" sz="2800" b="1" smtClean="0"/>
              <a:t> - Hãy phân tích đặc điểm và tổ chức quản lý của doanh nghiệp đó?</a:t>
            </a:r>
          </a:p>
          <a:p>
            <a:pPr algn="just"/>
            <a:endParaRPr lang="en-US" sz="2800"/>
          </a:p>
        </p:txBody>
      </p:sp>
    </p:spTree>
    <p:extLst>
      <p:ext uri="{BB962C8B-B14F-4D97-AF65-F5344CB8AC3E}">
        <p14:creationId xmlns:p14="http://schemas.microsoft.com/office/powerpoint/2010/main" val="306204106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6">
              <a:lumMod val="75000"/>
            </a:schemeClr>
          </a:solidFill>
        </p:spPr>
        <p:style>
          <a:lnRef idx="2">
            <a:schemeClr val="accent3">
              <a:shade val="50000"/>
            </a:schemeClr>
          </a:lnRef>
          <a:fillRef idx="1">
            <a:schemeClr val="accent3"/>
          </a:fillRef>
          <a:effectRef idx="0">
            <a:schemeClr val="accent3"/>
          </a:effectRef>
          <a:fontRef idx="minor">
            <a:schemeClr val="lt1"/>
          </a:fontRef>
        </p:style>
        <p:txBody>
          <a:bodyPr>
            <a:normAutofit/>
          </a:bodyPr>
          <a:lstStyle/>
          <a:p>
            <a:pPr algn="ctr"/>
            <a:r>
              <a:rPr lang="en-US" sz="5400" b="1" smtClean="0"/>
              <a:t>Bình luận</a:t>
            </a:r>
            <a:endParaRPr lang="en-US" sz="5400" b="1"/>
          </a:p>
        </p:txBody>
      </p:sp>
      <p:sp>
        <p:nvSpPr>
          <p:cNvPr id="3" name="Content Placeholder 2"/>
          <p:cNvSpPr>
            <a:spLocks noGrp="1"/>
          </p:cNvSpPr>
          <p:nvPr>
            <p:ph idx="1"/>
          </p:nvPr>
        </p:nvSpPr>
        <p:spPr/>
        <p:style>
          <a:lnRef idx="0">
            <a:schemeClr val="dk1"/>
          </a:lnRef>
          <a:fillRef idx="3">
            <a:schemeClr val="dk1"/>
          </a:fillRef>
          <a:effectRef idx="3">
            <a:schemeClr val="dk1"/>
          </a:effectRef>
          <a:fontRef idx="minor">
            <a:schemeClr val="lt1"/>
          </a:fontRef>
        </p:style>
        <p:txBody>
          <a:bodyPr>
            <a:normAutofit/>
          </a:bodyPr>
          <a:lstStyle/>
          <a:p>
            <a:pPr marL="0" indent="0" algn="just">
              <a:buNone/>
            </a:pPr>
            <a:r>
              <a:rPr lang="en-US" b="1" smtClean="0"/>
              <a:t>	Công ty TNHH X gửi một chào hàng tới công ty CP Y. Đoạn cuối chào hàng đó ghi rõ: </a:t>
            </a:r>
          </a:p>
          <a:p>
            <a:pPr marL="0" indent="0" algn="just">
              <a:buNone/>
            </a:pPr>
            <a:r>
              <a:rPr lang="en-US" b="1"/>
              <a:t>	</a:t>
            </a:r>
            <a:r>
              <a:rPr lang="en-US" b="1" smtClean="0"/>
              <a:t>” Trong thời hạn 5 ngày, kể từ ngày nhận được chào hàng của chúng tôi, quý công ty không trả lời thì mặc nhiên chấp nhận chào hàng này”.</a:t>
            </a:r>
          </a:p>
          <a:p>
            <a:pPr marL="0" indent="0" algn="just">
              <a:buNone/>
            </a:pPr>
            <a:r>
              <a:rPr lang="en-US" b="1"/>
              <a:t>	H</a:t>
            </a:r>
            <a:r>
              <a:rPr lang="en-US" b="1" smtClean="0"/>
              <a:t>ãy bình luận về nội dung này trong đề nghị giao kết hợp đồng của công ty TNHH X.</a:t>
            </a:r>
            <a:endParaRPr lang="en-US" b="1"/>
          </a:p>
        </p:txBody>
      </p:sp>
    </p:spTree>
    <p:extLst>
      <p:ext uri="{BB962C8B-B14F-4D97-AF65-F5344CB8AC3E}">
        <p14:creationId xmlns:p14="http://schemas.microsoft.com/office/powerpoint/2010/main" val="417870726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6">
              <a:lumMod val="75000"/>
            </a:schemeClr>
          </a:solidFill>
        </p:spPr>
        <p:style>
          <a:lnRef idx="2">
            <a:schemeClr val="accent3">
              <a:shade val="50000"/>
            </a:schemeClr>
          </a:lnRef>
          <a:fillRef idx="1">
            <a:schemeClr val="accent3"/>
          </a:fillRef>
          <a:effectRef idx="0">
            <a:schemeClr val="accent3"/>
          </a:effectRef>
          <a:fontRef idx="minor">
            <a:schemeClr val="lt1"/>
          </a:fontRef>
        </p:style>
        <p:txBody>
          <a:bodyPr>
            <a:normAutofit/>
          </a:bodyPr>
          <a:lstStyle/>
          <a:p>
            <a:pPr algn="ctr"/>
            <a:r>
              <a:rPr lang="en-US" sz="5400" b="1" smtClean="0"/>
              <a:t>Bài tập tình huống</a:t>
            </a:r>
            <a:endParaRPr lang="en-US" sz="5400" b="1"/>
          </a:p>
        </p:txBody>
      </p:sp>
      <p:sp>
        <p:nvSpPr>
          <p:cNvPr id="3" name="Content Placeholder 2"/>
          <p:cNvSpPr>
            <a:spLocks noGrp="1"/>
          </p:cNvSpPr>
          <p:nvPr>
            <p:ph idx="1"/>
          </p:nvPr>
        </p:nvSpPr>
        <p:spPr/>
        <p:style>
          <a:lnRef idx="0">
            <a:schemeClr val="dk1"/>
          </a:lnRef>
          <a:fillRef idx="3">
            <a:schemeClr val="dk1"/>
          </a:fillRef>
          <a:effectRef idx="3">
            <a:schemeClr val="dk1"/>
          </a:effectRef>
          <a:fontRef idx="minor">
            <a:schemeClr val="lt1"/>
          </a:fontRef>
        </p:style>
        <p:txBody>
          <a:bodyPr>
            <a:normAutofit/>
          </a:bodyPr>
          <a:lstStyle/>
          <a:p>
            <a:pPr algn="just"/>
            <a:r>
              <a:rPr lang="en-US" b="1" smtClean="0"/>
              <a:t>Ông A mua của Công ty cổ phần Đầu tư xây dựng B một căn hộ chung cư. Theo hợp đồng, các bên đã thỏa thuận việc phạt vi phạm tối đa là 10% giá trị của hợp đồng.</a:t>
            </a:r>
          </a:p>
          <a:p>
            <a:pPr algn="just"/>
            <a:r>
              <a:rPr lang="en-US" b="1" smtClean="0"/>
              <a:t>Trong quá trình thực hiện hợp đồng, bên B đã vi phạm hợp đồng và gây ra thiệt hại cho bên A được xác định là 90 triệu đồng.</a:t>
            </a:r>
          </a:p>
          <a:p>
            <a:pPr algn="just"/>
            <a:r>
              <a:rPr lang="en-US" b="1" smtClean="0"/>
              <a:t>Được biết, giá trị hợp đồng là 5 tỷ đồng.</a:t>
            </a:r>
          </a:p>
          <a:p>
            <a:pPr algn="just"/>
            <a:r>
              <a:rPr lang="en-US" b="1" smtClean="0"/>
              <a:t>Hãy xác định số tiền mà bên B phải trả do việc vi phạm hợp đồng.</a:t>
            </a:r>
            <a:endParaRPr lang="en-US" b="1"/>
          </a:p>
        </p:txBody>
      </p:sp>
    </p:spTree>
    <p:extLst>
      <p:ext uri="{BB962C8B-B14F-4D97-AF65-F5344CB8AC3E}">
        <p14:creationId xmlns:p14="http://schemas.microsoft.com/office/powerpoint/2010/main" val="303156088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6">
              <a:lumMod val="75000"/>
            </a:schemeClr>
          </a:solidFill>
        </p:spPr>
        <p:style>
          <a:lnRef idx="2">
            <a:schemeClr val="accent3">
              <a:shade val="50000"/>
            </a:schemeClr>
          </a:lnRef>
          <a:fillRef idx="1">
            <a:schemeClr val="accent3"/>
          </a:fillRef>
          <a:effectRef idx="0">
            <a:schemeClr val="accent3"/>
          </a:effectRef>
          <a:fontRef idx="minor">
            <a:schemeClr val="lt1"/>
          </a:fontRef>
        </p:style>
        <p:txBody>
          <a:bodyPr>
            <a:normAutofit/>
          </a:bodyPr>
          <a:lstStyle/>
          <a:p>
            <a:pPr algn="ctr"/>
            <a:r>
              <a:rPr lang="en-US" sz="5400" b="1" smtClean="0"/>
              <a:t>Bài tập tình huống</a:t>
            </a:r>
            <a:endParaRPr lang="en-US" sz="5400" b="1"/>
          </a:p>
        </p:txBody>
      </p:sp>
      <p:sp>
        <p:nvSpPr>
          <p:cNvPr id="3" name="Content Placeholder 2"/>
          <p:cNvSpPr>
            <a:spLocks noGrp="1"/>
          </p:cNvSpPr>
          <p:nvPr>
            <p:ph idx="1"/>
          </p:nvPr>
        </p:nvSpPr>
        <p:spPr/>
        <p:style>
          <a:lnRef idx="0">
            <a:schemeClr val="dk1"/>
          </a:lnRef>
          <a:fillRef idx="3">
            <a:schemeClr val="dk1"/>
          </a:fillRef>
          <a:effectRef idx="3">
            <a:schemeClr val="dk1"/>
          </a:effectRef>
          <a:fontRef idx="minor">
            <a:schemeClr val="lt1"/>
          </a:fontRef>
        </p:style>
        <p:txBody>
          <a:bodyPr>
            <a:normAutofit/>
          </a:bodyPr>
          <a:lstStyle/>
          <a:p>
            <a:pPr algn="just"/>
            <a:r>
              <a:rPr lang="en-US" b="1" smtClean="0"/>
              <a:t>Công ty TNHH A mua của Công ty cổ phần Đầu tư B một ngôi nhà dự định sử dụng làm văn phòng đại diện. Theo hợp đồng, các bên đã thỏa thuận việc phạt vi phạm tối đa là 10% giá trị của hợp đồng.</a:t>
            </a:r>
          </a:p>
          <a:p>
            <a:pPr algn="just"/>
            <a:r>
              <a:rPr lang="en-US" b="1" smtClean="0"/>
              <a:t>Trong quá trình thực hiện hợp đồng, bên B đã vi phạm hợp đồng và gây ra thiệt hại cho bên A được xác định là 90 triệu đồng.</a:t>
            </a:r>
          </a:p>
          <a:p>
            <a:pPr algn="just"/>
            <a:r>
              <a:rPr lang="en-US" b="1" smtClean="0"/>
              <a:t>Được biết, giá trị hợp đồng là 5 tỷ đồng.</a:t>
            </a:r>
          </a:p>
          <a:p>
            <a:pPr algn="just"/>
            <a:r>
              <a:rPr lang="en-US" b="1" smtClean="0"/>
              <a:t>Hãy xác định số tiền mà bên B phải trả do việc vi phạm hợp đồng.</a:t>
            </a:r>
            <a:endParaRPr lang="en-US" b="1"/>
          </a:p>
        </p:txBody>
      </p:sp>
    </p:spTree>
    <p:extLst>
      <p:ext uri="{BB962C8B-B14F-4D97-AF65-F5344CB8AC3E}">
        <p14:creationId xmlns:p14="http://schemas.microsoft.com/office/powerpoint/2010/main" val="328508232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1125472"/>
          </a:xfrm>
          <a:solidFill>
            <a:schemeClr val="accent6">
              <a:lumMod val="75000"/>
            </a:schemeClr>
          </a:solidFill>
        </p:spPr>
        <p:style>
          <a:lnRef idx="2">
            <a:schemeClr val="accent3">
              <a:shade val="50000"/>
            </a:schemeClr>
          </a:lnRef>
          <a:fillRef idx="1">
            <a:schemeClr val="accent3"/>
          </a:fillRef>
          <a:effectRef idx="0">
            <a:schemeClr val="accent3"/>
          </a:effectRef>
          <a:fontRef idx="minor">
            <a:schemeClr val="lt1"/>
          </a:fontRef>
        </p:style>
        <p:txBody>
          <a:bodyPr>
            <a:normAutofit/>
          </a:bodyPr>
          <a:lstStyle/>
          <a:p>
            <a:pPr algn="ctr"/>
            <a:r>
              <a:rPr lang="en-US" sz="5400" b="1" smtClean="0"/>
              <a:t>Bình luận</a:t>
            </a:r>
            <a:endParaRPr lang="en-US" sz="5400" b="1"/>
          </a:p>
        </p:txBody>
      </p:sp>
      <p:sp>
        <p:nvSpPr>
          <p:cNvPr id="3" name="Content Placeholder 2"/>
          <p:cNvSpPr>
            <a:spLocks noGrp="1"/>
          </p:cNvSpPr>
          <p:nvPr>
            <p:ph idx="1"/>
          </p:nvPr>
        </p:nvSpPr>
        <p:spPr/>
        <p:style>
          <a:lnRef idx="0">
            <a:schemeClr val="dk1"/>
          </a:lnRef>
          <a:fillRef idx="3">
            <a:schemeClr val="dk1"/>
          </a:fillRef>
          <a:effectRef idx="3">
            <a:schemeClr val="dk1"/>
          </a:effectRef>
          <a:fontRef idx="minor">
            <a:schemeClr val="lt1"/>
          </a:fontRef>
        </p:style>
        <p:txBody>
          <a:bodyPr>
            <a:normAutofit lnSpcReduction="10000"/>
          </a:bodyPr>
          <a:lstStyle/>
          <a:p>
            <a:pPr marL="514350" indent="-514350" algn="just">
              <a:buAutoNum type="arabicPeriod"/>
            </a:pPr>
            <a:r>
              <a:rPr lang="en-US" b="1" smtClean="0"/>
              <a:t>Cầm cố phân biệt được với thế chấp ở việc chuyển giao tài sản bảo đảm cho bên nhận bảo đảm. </a:t>
            </a:r>
          </a:p>
          <a:p>
            <a:pPr marL="514350" indent="-514350" algn="just">
              <a:buAutoNum type="arabicPeriod"/>
            </a:pPr>
            <a:r>
              <a:rPr lang="en-US" b="1" smtClean="0"/>
              <a:t>Một tài sản có thể sử dụng bảo đảm thực hiện nhiều hợp đồng. </a:t>
            </a:r>
          </a:p>
          <a:p>
            <a:pPr marL="514350" indent="-514350" algn="just">
              <a:buAutoNum type="arabicPeriod"/>
            </a:pPr>
            <a:r>
              <a:rPr lang="en-US" b="1" smtClean="0"/>
              <a:t>Bên thuê bất động sản có thể thỏa thuận với bên cho thuê sử dụng biện pháp ký cược để bảo đảm việc trả lại bất động sản đó.</a:t>
            </a:r>
          </a:p>
          <a:p>
            <a:pPr marL="514350" indent="-514350" algn="just">
              <a:buAutoNum type="arabicPeriod"/>
            </a:pPr>
            <a:r>
              <a:rPr lang="en-US" b="1" smtClean="0"/>
              <a:t>Một người sử dụng uy tín của mình để bảo đảm thực hiện hợp đồng cho người có nghĩa vụ được gọi là tín chấp.</a:t>
            </a:r>
          </a:p>
          <a:p>
            <a:pPr marL="514350" indent="-514350" algn="just">
              <a:buAutoNum type="arabicPeriod"/>
            </a:pPr>
            <a:r>
              <a:rPr lang="en-US" b="1" smtClean="0"/>
              <a:t>Bảo lãnh là biện pháp bảo đảm được xác lập bằng tài sản.</a:t>
            </a:r>
          </a:p>
          <a:p>
            <a:pPr marL="514350" indent="-514350" algn="just">
              <a:buAutoNum type="arabicPeriod"/>
            </a:pPr>
            <a:r>
              <a:rPr lang="en-US" b="1" smtClean="0"/>
              <a:t>Tín chấp không được sử dụng để bảo đảm cho quan hệ thương mại.</a:t>
            </a:r>
          </a:p>
          <a:p>
            <a:pPr marL="514350" indent="-514350" algn="just">
              <a:buAutoNum type="arabicPeriod"/>
            </a:pPr>
            <a:endParaRPr lang="en-US" b="1" smtClean="0"/>
          </a:p>
        </p:txBody>
      </p:sp>
    </p:spTree>
    <p:extLst>
      <p:ext uri="{BB962C8B-B14F-4D97-AF65-F5344CB8AC3E}">
        <p14:creationId xmlns:p14="http://schemas.microsoft.com/office/powerpoint/2010/main" val="190072756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975160"/>
          </a:xfrm>
          <a:solidFill>
            <a:schemeClr val="accent2">
              <a:lumMod val="50000"/>
            </a:schemeClr>
          </a:solidFill>
        </p:spPr>
        <p:style>
          <a:lnRef idx="2">
            <a:schemeClr val="accent3">
              <a:shade val="50000"/>
            </a:schemeClr>
          </a:lnRef>
          <a:fillRef idx="1">
            <a:schemeClr val="accent3"/>
          </a:fillRef>
          <a:effectRef idx="0">
            <a:schemeClr val="accent3"/>
          </a:effectRef>
          <a:fontRef idx="minor">
            <a:schemeClr val="lt1"/>
          </a:fontRef>
        </p:style>
        <p:txBody>
          <a:bodyPr>
            <a:normAutofit/>
          </a:bodyPr>
          <a:lstStyle/>
          <a:p>
            <a:pPr algn="ctr"/>
            <a:r>
              <a:rPr lang="en-US" sz="5400" b="1" smtClean="0"/>
              <a:t>Bài tập tình huống</a:t>
            </a:r>
            <a:endParaRPr lang="en-US" sz="5400" b="1"/>
          </a:p>
        </p:txBody>
      </p:sp>
      <p:sp>
        <p:nvSpPr>
          <p:cNvPr id="3" name="Content Placeholder 2"/>
          <p:cNvSpPr>
            <a:spLocks noGrp="1"/>
          </p:cNvSpPr>
          <p:nvPr>
            <p:ph idx="1"/>
          </p:nvPr>
        </p:nvSpPr>
        <p:spPr>
          <a:xfrm>
            <a:off x="838200" y="1578279"/>
            <a:ext cx="10515600" cy="4598684"/>
          </a:xfrm>
        </p:spPr>
        <p:style>
          <a:lnRef idx="0">
            <a:schemeClr val="dk1"/>
          </a:lnRef>
          <a:fillRef idx="3">
            <a:schemeClr val="dk1"/>
          </a:fillRef>
          <a:effectRef idx="3">
            <a:schemeClr val="dk1"/>
          </a:effectRef>
          <a:fontRef idx="minor">
            <a:schemeClr val="lt1"/>
          </a:fontRef>
        </p:style>
        <p:txBody>
          <a:bodyPr>
            <a:normAutofit/>
          </a:bodyPr>
          <a:lstStyle/>
          <a:p>
            <a:pPr algn="just"/>
            <a:endParaRPr lang="en-US" b="1" smtClean="0"/>
          </a:p>
          <a:p>
            <a:pPr algn="just"/>
            <a:r>
              <a:rPr lang="en-US" b="1" smtClean="0"/>
              <a:t>Giả </a:t>
            </a:r>
            <a:r>
              <a:rPr lang="en-US" b="1" smtClean="0"/>
              <a:t>sử,bạn được Công ty TNHH A cử làm đại diện thương lượng và ký một hợp đồng mua bán hàng hóa với Công ty cổ phần cơ khí B Đại diện công ty B đề nghị đưa vào hợp đồng một điều khoản về giải quyết tranh chấp.</a:t>
            </a:r>
          </a:p>
          <a:p>
            <a:pPr algn="just"/>
            <a:r>
              <a:rPr lang="en-US" b="1" smtClean="0"/>
              <a:t>a. Bạn có chấp nhận đề nghị này không?Vì sao?</a:t>
            </a:r>
          </a:p>
          <a:p>
            <a:pPr algn="just"/>
            <a:r>
              <a:rPr lang="en-US" b="1" smtClean="0"/>
              <a:t>b. Nếu có điều khoản này trong hợp đồng thì các bên sẽ có thể đưa ra những phương án giải quyết nào?</a:t>
            </a:r>
          </a:p>
          <a:p>
            <a:pPr algn="just"/>
            <a:r>
              <a:rPr lang="en-US" b="1" smtClean="0"/>
              <a:t>c. Bạn muốn đưa vào hợp đồng phương án giải quyết nào?Vì sao? </a:t>
            </a:r>
            <a:endParaRPr lang="en-US" b="1"/>
          </a:p>
        </p:txBody>
      </p:sp>
    </p:spTree>
    <p:extLst>
      <p:ext uri="{BB962C8B-B14F-4D97-AF65-F5344CB8AC3E}">
        <p14:creationId xmlns:p14="http://schemas.microsoft.com/office/powerpoint/2010/main" val="221622993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1100420"/>
          </a:xfrm>
          <a:solidFill>
            <a:schemeClr val="accent2">
              <a:lumMod val="50000"/>
            </a:schemeClr>
          </a:solidFill>
        </p:spPr>
        <p:style>
          <a:lnRef idx="2">
            <a:schemeClr val="accent3">
              <a:shade val="50000"/>
            </a:schemeClr>
          </a:lnRef>
          <a:fillRef idx="1">
            <a:schemeClr val="accent3"/>
          </a:fillRef>
          <a:effectRef idx="0">
            <a:schemeClr val="accent3"/>
          </a:effectRef>
          <a:fontRef idx="minor">
            <a:schemeClr val="lt1"/>
          </a:fontRef>
        </p:style>
        <p:txBody>
          <a:bodyPr>
            <a:normAutofit/>
          </a:bodyPr>
          <a:lstStyle/>
          <a:p>
            <a:pPr algn="ctr"/>
            <a:r>
              <a:rPr lang="en-US" sz="5400" b="1" smtClean="0"/>
              <a:t>Bài tập tình huống</a:t>
            </a:r>
            <a:endParaRPr lang="en-US" sz="5400" b="1"/>
          </a:p>
        </p:txBody>
      </p:sp>
      <p:sp>
        <p:nvSpPr>
          <p:cNvPr id="3" name="Content Placeholder 2"/>
          <p:cNvSpPr>
            <a:spLocks noGrp="1"/>
          </p:cNvSpPr>
          <p:nvPr>
            <p:ph idx="1"/>
          </p:nvPr>
        </p:nvSpPr>
        <p:spPr>
          <a:xfrm>
            <a:off x="838200" y="1640910"/>
            <a:ext cx="10515600" cy="5073041"/>
          </a:xfrm>
        </p:spPr>
        <p:style>
          <a:lnRef idx="0">
            <a:schemeClr val="dk1"/>
          </a:lnRef>
          <a:fillRef idx="3">
            <a:schemeClr val="dk1"/>
          </a:fillRef>
          <a:effectRef idx="3">
            <a:schemeClr val="dk1"/>
          </a:effectRef>
          <a:fontRef idx="minor">
            <a:schemeClr val="lt1"/>
          </a:fontRef>
        </p:style>
        <p:txBody>
          <a:bodyPr>
            <a:normAutofit/>
          </a:bodyPr>
          <a:lstStyle/>
          <a:p>
            <a:pPr algn="just"/>
            <a:r>
              <a:rPr lang="en-US" b="1" smtClean="0"/>
              <a:t>Giả sử,bạn được Công ty TNHH A có trụ sở tại quận HBT thành phố Hà Nội cử làm đại diện thương lượng và ký một hợp đồng mua bán hàng hóa với Công ty cổ phần cơ khí B có trụ sở tại quận BĐ thành phố Hà Nội. Đại diện công ty B đề nghị đưa vào hợp đồng một điều khoản về giải quyết tranh chấp như sau: Mọi tranh chấp phát sinh từ hợp đồng này được giải quyết tại Tòa án nhân dân thành phố Hà Nội.</a:t>
            </a:r>
          </a:p>
          <a:p>
            <a:pPr algn="just"/>
            <a:r>
              <a:rPr lang="en-US" b="1" smtClean="0"/>
              <a:t>a. Bạn có chấp nhận đề nghị này không?Vì sao?</a:t>
            </a:r>
          </a:p>
          <a:p>
            <a:pPr algn="just"/>
            <a:r>
              <a:rPr lang="en-US" b="1" smtClean="0"/>
              <a:t>b. Nếu có điều khoản về giải quyết tranh chấp trong hợp đồng thì các bên sẽ có thể đưa ra những phương án giải quyết nào?</a:t>
            </a:r>
          </a:p>
          <a:p>
            <a:pPr algn="just"/>
            <a:r>
              <a:rPr lang="en-US" b="1" smtClean="0"/>
              <a:t>c. Bạn muốn đưa vào hợp đồng phương án giải quyết nào?Vì sao? </a:t>
            </a:r>
            <a:endParaRPr lang="en-US" b="1"/>
          </a:p>
        </p:txBody>
      </p:sp>
    </p:spTree>
    <p:extLst>
      <p:ext uri="{BB962C8B-B14F-4D97-AF65-F5344CB8AC3E}">
        <p14:creationId xmlns:p14="http://schemas.microsoft.com/office/powerpoint/2010/main" val="1731138090"/>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762216"/>
          </a:xfrm>
          <a:solidFill>
            <a:schemeClr val="accent2">
              <a:lumMod val="50000"/>
            </a:schemeClr>
          </a:solidFill>
        </p:spPr>
        <p:style>
          <a:lnRef idx="2">
            <a:schemeClr val="accent3">
              <a:shade val="50000"/>
            </a:schemeClr>
          </a:lnRef>
          <a:fillRef idx="1">
            <a:schemeClr val="accent3"/>
          </a:fillRef>
          <a:effectRef idx="0">
            <a:schemeClr val="accent3"/>
          </a:effectRef>
          <a:fontRef idx="minor">
            <a:schemeClr val="lt1"/>
          </a:fontRef>
        </p:style>
        <p:txBody>
          <a:bodyPr>
            <a:normAutofit fontScale="90000"/>
          </a:bodyPr>
          <a:lstStyle/>
          <a:p>
            <a:pPr algn="ctr"/>
            <a:r>
              <a:rPr lang="en-US" sz="5400" b="1" smtClean="0"/>
              <a:t>Bài tập tình huống</a:t>
            </a:r>
            <a:endParaRPr lang="en-US" sz="5400" b="1"/>
          </a:p>
        </p:txBody>
      </p:sp>
      <p:sp>
        <p:nvSpPr>
          <p:cNvPr id="3" name="Content Placeholder 2"/>
          <p:cNvSpPr>
            <a:spLocks noGrp="1"/>
          </p:cNvSpPr>
          <p:nvPr>
            <p:ph idx="1"/>
          </p:nvPr>
        </p:nvSpPr>
        <p:spPr>
          <a:xfrm>
            <a:off x="838200" y="1352812"/>
            <a:ext cx="10515600" cy="5361140"/>
          </a:xfrm>
        </p:spPr>
        <p:style>
          <a:lnRef idx="0">
            <a:schemeClr val="dk1"/>
          </a:lnRef>
          <a:fillRef idx="3">
            <a:schemeClr val="dk1"/>
          </a:fillRef>
          <a:effectRef idx="3">
            <a:schemeClr val="dk1"/>
          </a:effectRef>
          <a:fontRef idx="minor">
            <a:schemeClr val="lt1"/>
          </a:fontRef>
        </p:style>
        <p:txBody>
          <a:bodyPr>
            <a:normAutofit/>
          </a:bodyPr>
          <a:lstStyle/>
          <a:p>
            <a:pPr algn="just"/>
            <a:r>
              <a:rPr lang="en-US" b="1" smtClean="0"/>
              <a:t>Công </a:t>
            </a:r>
            <a:r>
              <a:rPr lang="en-US" b="1" smtClean="0"/>
              <a:t>ty TNHH A có trụ sở tại quận </a:t>
            </a:r>
            <a:r>
              <a:rPr lang="en-US" b="1" smtClean="0"/>
              <a:t>BT</a:t>
            </a:r>
            <a:r>
              <a:rPr lang="en-US" b="1" smtClean="0"/>
              <a:t> </a:t>
            </a:r>
            <a:r>
              <a:rPr lang="en-US" b="1" smtClean="0"/>
              <a:t>thành phố </a:t>
            </a:r>
            <a:r>
              <a:rPr lang="en-US" b="1" smtClean="0"/>
              <a:t>HCM</a:t>
            </a:r>
            <a:r>
              <a:rPr lang="en-US" b="1" smtClean="0"/>
              <a:t> mua của Công </a:t>
            </a:r>
            <a:r>
              <a:rPr lang="en-US" b="1" smtClean="0"/>
              <a:t>ty cổ phần </a:t>
            </a:r>
            <a:r>
              <a:rPr lang="en-US" b="1" smtClean="0"/>
              <a:t>B </a:t>
            </a:r>
            <a:r>
              <a:rPr lang="en-US" b="1" smtClean="0"/>
              <a:t>có trụ sở tại </a:t>
            </a:r>
            <a:r>
              <a:rPr lang="en-US" b="1" smtClean="0"/>
              <a:t>quận H </a:t>
            </a:r>
            <a:r>
              <a:rPr lang="en-US" b="1" smtClean="0"/>
              <a:t>thành phố Hà </a:t>
            </a:r>
            <a:r>
              <a:rPr lang="en-US" b="1" smtClean="0"/>
              <a:t>Nội một tòa nhà tại phố X quận Đ thành phố HN để làm văn phòng đại diện. Sau khi nhận nhà, công ty A không làm thủ tục trước bạ được vì bên bán đã không giao đủ các hồ sơ về sở hữu nhà như thỏa thuận trong hợp đồng nên công ty A đã đòi hủy hợp đồng. Công </a:t>
            </a:r>
            <a:r>
              <a:rPr lang="en-US" b="1" smtClean="0"/>
              <a:t>ty </a:t>
            </a:r>
            <a:r>
              <a:rPr lang="en-US" b="1" smtClean="0"/>
              <a:t>B không chấp nhận. Trong trường hợp này, đơn kiện của công ty A phải gửi đến:</a:t>
            </a:r>
          </a:p>
          <a:p>
            <a:pPr algn="just"/>
            <a:r>
              <a:rPr lang="en-US" b="1" smtClean="0"/>
              <a:t>a</a:t>
            </a:r>
            <a:r>
              <a:rPr lang="en-US" b="1" smtClean="0"/>
              <a:t>. </a:t>
            </a:r>
            <a:r>
              <a:rPr lang="en-US" b="1" smtClean="0"/>
              <a:t>Tòa án nhân dân thành phố HCM?</a:t>
            </a:r>
          </a:p>
          <a:p>
            <a:pPr algn="just"/>
            <a:r>
              <a:rPr lang="en-US" b="1" smtClean="0"/>
              <a:t>b</a:t>
            </a:r>
            <a:r>
              <a:rPr lang="en-US" b="1" smtClean="0"/>
              <a:t>. </a:t>
            </a:r>
            <a:r>
              <a:rPr lang="en-US" b="1" smtClean="0"/>
              <a:t>Tòa án nhân dân quận H?</a:t>
            </a:r>
          </a:p>
          <a:p>
            <a:pPr algn="just"/>
            <a:r>
              <a:rPr lang="en-US" b="1" smtClean="0"/>
              <a:t>c</a:t>
            </a:r>
            <a:r>
              <a:rPr lang="en-US" b="1" smtClean="0"/>
              <a:t>. </a:t>
            </a:r>
            <a:r>
              <a:rPr lang="en-US" b="1" smtClean="0"/>
              <a:t>Tòa án nhân dân quận Đ?</a:t>
            </a:r>
          </a:p>
          <a:p>
            <a:pPr algn="just"/>
            <a:r>
              <a:rPr lang="en-US" b="1" smtClean="0"/>
              <a:t>d. Tòa án nhân dân quận BT?</a:t>
            </a:r>
            <a:endParaRPr lang="en-US" b="1"/>
          </a:p>
        </p:txBody>
      </p:sp>
    </p:spTree>
    <p:extLst>
      <p:ext uri="{BB962C8B-B14F-4D97-AF65-F5344CB8AC3E}">
        <p14:creationId xmlns:p14="http://schemas.microsoft.com/office/powerpoint/2010/main" val="884152398"/>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762216"/>
          </a:xfrm>
          <a:solidFill>
            <a:schemeClr val="accent2">
              <a:lumMod val="50000"/>
            </a:schemeClr>
          </a:solidFill>
        </p:spPr>
        <p:style>
          <a:lnRef idx="2">
            <a:schemeClr val="accent3">
              <a:shade val="50000"/>
            </a:schemeClr>
          </a:lnRef>
          <a:fillRef idx="1">
            <a:schemeClr val="accent3"/>
          </a:fillRef>
          <a:effectRef idx="0">
            <a:schemeClr val="accent3"/>
          </a:effectRef>
          <a:fontRef idx="minor">
            <a:schemeClr val="lt1"/>
          </a:fontRef>
        </p:style>
        <p:txBody>
          <a:bodyPr>
            <a:normAutofit fontScale="90000"/>
          </a:bodyPr>
          <a:lstStyle/>
          <a:p>
            <a:pPr algn="ctr"/>
            <a:r>
              <a:rPr lang="en-US" sz="5400" b="1" smtClean="0"/>
              <a:t>Bài tập tình huống</a:t>
            </a:r>
            <a:endParaRPr lang="en-US" sz="5400" b="1"/>
          </a:p>
        </p:txBody>
      </p:sp>
      <p:sp>
        <p:nvSpPr>
          <p:cNvPr id="3" name="Content Placeholder 2"/>
          <p:cNvSpPr>
            <a:spLocks noGrp="1"/>
          </p:cNvSpPr>
          <p:nvPr>
            <p:ph idx="1"/>
          </p:nvPr>
        </p:nvSpPr>
        <p:spPr>
          <a:xfrm>
            <a:off x="838200" y="1352812"/>
            <a:ext cx="10515600" cy="5361140"/>
          </a:xfrm>
        </p:spPr>
        <p:style>
          <a:lnRef idx="0">
            <a:schemeClr val="dk1"/>
          </a:lnRef>
          <a:fillRef idx="3">
            <a:schemeClr val="dk1"/>
          </a:fillRef>
          <a:effectRef idx="3">
            <a:schemeClr val="dk1"/>
          </a:effectRef>
          <a:fontRef idx="minor">
            <a:schemeClr val="lt1"/>
          </a:fontRef>
        </p:style>
        <p:txBody>
          <a:bodyPr>
            <a:normAutofit/>
          </a:bodyPr>
          <a:lstStyle/>
          <a:p>
            <a:pPr algn="just"/>
            <a:r>
              <a:rPr lang="en-US" b="1" smtClean="0"/>
              <a:t>Công </a:t>
            </a:r>
            <a:r>
              <a:rPr lang="en-US" b="1" smtClean="0"/>
              <a:t>ty TNHH A có trụ sở tại quận </a:t>
            </a:r>
            <a:r>
              <a:rPr lang="en-US" b="1" smtClean="0"/>
              <a:t>BT</a:t>
            </a:r>
            <a:r>
              <a:rPr lang="en-US" b="1" smtClean="0"/>
              <a:t> </a:t>
            </a:r>
            <a:r>
              <a:rPr lang="en-US" b="1" smtClean="0"/>
              <a:t>thành phố </a:t>
            </a:r>
            <a:r>
              <a:rPr lang="en-US" b="1" smtClean="0"/>
              <a:t>HCM</a:t>
            </a:r>
            <a:r>
              <a:rPr lang="en-US" b="1" smtClean="0"/>
              <a:t> mua của Công </a:t>
            </a:r>
            <a:r>
              <a:rPr lang="en-US" b="1" smtClean="0"/>
              <a:t>ty cổ phần </a:t>
            </a:r>
            <a:r>
              <a:rPr lang="en-US" b="1" smtClean="0"/>
              <a:t>B </a:t>
            </a:r>
            <a:r>
              <a:rPr lang="en-US" b="1" smtClean="0"/>
              <a:t>có trụ sở tại </a:t>
            </a:r>
            <a:r>
              <a:rPr lang="en-US" b="1" smtClean="0"/>
              <a:t>quận H </a:t>
            </a:r>
            <a:r>
              <a:rPr lang="en-US" b="1" smtClean="0"/>
              <a:t>thành phố Hà </a:t>
            </a:r>
            <a:r>
              <a:rPr lang="en-US" b="1" smtClean="0"/>
              <a:t>Nội một tòa nhà mới tại phố X quận Đ thành phố HN để làm văn phòng đại diện. Sau khi công trình được đưa vào sử dụng đã có sự lún nứt trong thời hạn bảo hành, công ty A yêu cầu công ty B sửa chữa nhưng không được chấp nhận. Công ty A đã quyết định khởi kiện tại Tòa án. Trong trường hợp này đơn khởi kiện của công ty A phải gửi đến:</a:t>
            </a:r>
          </a:p>
          <a:p>
            <a:pPr algn="just"/>
            <a:r>
              <a:rPr lang="en-US" b="1" smtClean="0"/>
              <a:t>a</a:t>
            </a:r>
            <a:r>
              <a:rPr lang="en-US" b="1" smtClean="0"/>
              <a:t>. </a:t>
            </a:r>
            <a:r>
              <a:rPr lang="en-US" b="1" smtClean="0"/>
              <a:t>Tòa án nhân dân thành phố HCM?</a:t>
            </a:r>
          </a:p>
          <a:p>
            <a:pPr algn="just"/>
            <a:r>
              <a:rPr lang="en-US" b="1" smtClean="0"/>
              <a:t>b</a:t>
            </a:r>
            <a:r>
              <a:rPr lang="en-US" b="1" smtClean="0"/>
              <a:t>. </a:t>
            </a:r>
            <a:r>
              <a:rPr lang="en-US" b="1" smtClean="0"/>
              <a:t>Tòa án nhân dân quận H?</a:t>
            </a:r>
          </a:p>
          <a:p>
            <a:pPr algn="just"/>
            <a:r>
              <a:rPr lang="en-US" b="1" smtClean="0"/>
              <a:t>c</a:t>
            </a:r>
            <a:r>
              <a:rPr lang="en-US" b="1" smtClean="0"/>
              <a:t>. </a:t>
            </a:r>
            <a:r>
              <a:rPr lang="en-US" b="1" smtClean="0"/>
              <a:t>Tòa án nhân dân quận Đ?</a:t>
            </a:r>
          </a:p>
          <a:p>
            <a:pPr algn="just"/>
            <a:r>
              <a:rPr lang="en-US" b="1" smtClean="0"/>
              <a:t>d. Tòa án nhân dân quận BT?</a:t>
            </a:r>
            <a:endParaRPr lang="en-US" b="1"/>
          </a:p>
        </p:txBody>
      </p:sp>
    </p:spTree>
    <p:extLst>
      <p:ext uri="{BB962C8B-B14F-4D97-AF65-F5344CB8AC3E}">
        <p14:creationId xmlns:p14="http://schemas.microsoft.com/office/powerpoint/2010/main" val="307020889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201" y="538620"/>
            <a:ext cx="10172178" cy="5638344"/>
          </a:xfrm>
        </p:spPr>
        <p:style>
          <a:lnRef idx="2">
            <a:schemeClr val="accent6">
              <a:shade val="50000"/>
            </a:schemeClr>
          </a:lnRef>
          <a:fillRef idx="1">
            <a:schemeClr val="accent6"/>
          </a:fillRef>
          <a:effectRef idx="0">
            <a:schemeClr val="accent6"/>
          </a:effectRef>
          <a:fontRef idx="minor">
            <a:schemeClr val="lt1"/>
          </a:fontRef>
        </p:style>
        <p:txBody>
          <a:bodyPr>
            <a:normAutofit lnSpcReduction="10000"/>
          </a:bodyPr>
          <a:lstStyle/>
          <a:p>
            <a:pPr marL="0" indent="0" algn="just">
              <a:buNone/>
            </a:pPr>
            <a:r>
              <a:rPr lang="en-US" smtClean="0"/>
              <a:t>	</a:t>
            </a:r>
          </a:p>
          <a:p>
            <a:pPr marL="0" indent="0" algn="just">
              <a:buNone/>
            </a:pPr>
            <a:r>
              <a:rPr lang="en-US" sz="4400" b="1"/>
              <a:t>	</a:t>
            </a:r>
            <a:r>
              <a:rPr lang="en-US" sz="4400" b="1" smtClean="0"/>
              <a:t>Trình bày thẩm quyền và thủ tục giải quyết các vấn đề sau tại một Công ty cổ phần:</a:t>
            </a:r>
          </a:p>
          <a:p>
            <a:pPr marL="0" indent="0" algn="just">
              <a:buNone/>
            </a:pPr>
            <a:r>
              <a:rPr lang="en-US" sz="4400" b="1" smtClean="0"/>
              <a:t>	1. Bãi nhiệm một thành viên Hội đồng quản trị; </a:t>
            </a:r>
          </a:p>
          <a:p>
            <a:pPr marL="0" indent="0" algn="just">
              <a:buNone/>
            </a:pPr>
            <a:r>
              <a:rPr lang="en-US" sz="4400" b="1" smtClean="0"/>
              <a:t>	2. Thay thế Tổng Giám đốc vì người này có nhiều sai phạm trong điều hành công ty .</a:t>
            </a:r>
            <a:endParaRPr lang="en-US" sz="4400" b="1"/>
          </a:p>
        </p:txBody>
      </p:sp>
    </p:spTree>
    <p:extLst>
      <p:ext uri="{BB962C8B-B14F-4D97-AF65-F5344CB8AC3E}">
        <p14:creationId xmlns:p14="http://schemas.microsoft.com/office/powerpoint/2010/main" val="73592879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ln/>
        </p:spPr>
        <p:style>
          <a:lnRef idx="2">
            <a:schemeClr val="accent5">
              <a:shade val="50000"/>
            </a:schemeClr>
          </a:lnRef>
          <a:fillRef idx="1">
            <a:schemeClr val="accent5"/>
          </a:fillRef>
          <a:effectRef idx="0">
            <a:schemeClr val="accent5"/>
          </a:effectRef>
          <a:fontRef idx="minor">
            <a:schemeClr val="lt1"/>
          </a:fontRef>
        </p:style>
        <p:txBody>
          <a:bodyPr>
            <a:normAutofit/>
          </a:bodyPr>
          <a:lstStyle/>
          <a:p>
            <a:pPr algn="ctr"/>
            <a:r>
              <a:rPr lang="en-US" sz="5400" smtClean="0"/>
              <a:t>Bài tập tình huống</a:t>
            </a:r>
            <a:endParaRPr lang="en-US" sz="5400"/>
          </a:p>
        </p:txBody>
      </p:sp>
      <p:sp>
        <p:nvSpPr>
          <p:cNvPr id="3" name="Content Placeholder 2"/>
          <p:cNvSpPr>
            <a:spLocks noGrp="1"/>
          </p:cNvSpPr>
          <p:nvPr>
            <p:ph idx="1"/>
          </p:nvPr>
        </p:nvSpPr>
        <p:spPr/>
        <p:style>
          <a:lnRef idx="1">
            <a:schemeClr val="dk1"/>
          </a:lnRef>
          <a:fillRef idx="3">
            <a:schemeClr val="dk1"/>
          </a:fillRef>
          <a:effectRef idx="2">
            <a:schemeClr val="dk1"/>
          </a:effectRef>
          <a:fontRef idx="minor">
            <a:schemeClr val="lt1"/>
          </a:fontRef>
        </p:style>
        <p:txBody>
          <a:bodyPr>
            <a:normAutofit/>
          </a:bodyPr>
          <a:lstStyle/>
          <a:p>
            <a:pPr algn="just"/>
            <a:r>
              <a:rPr lang="en-US" sz="3600" b="1" smtClean="0"/>
              <a:t>A là thành viên hợp danh của công ty hợp danh X. Trong một vụ tai nạn giao thông A đã chết. Được biết, B là người thừa kế duy nhất của A 17 tuổi.</a:t>
            </a:r>
          </a:p>
          <a:p>
            <a:pPr algn="just"/>
            <a:r>
              <a:rPr lang="en-US" sz="3600" b="1" smtClean="0"/>
              <a:t>B có đương nhiên trở thành thành viên hợp danh của công ty hợp danh X hay không? Vì sao?</a:t>
            </a:r>
            <a:endParaRPr lang="en-US" sz="3600" b="1"/>
          </a:p>
        </p:txBody>
      </p:sp>
    </p:spTree>
    <p:extLst>
      <p:ext uri="{BB962C8B-B14F-4D97-AF65-F5344CB8AC3E}">
        <p14:creationId xmlns:p14="http://schemas.microsoft.com/office/powerpoint/2010/main" val="204419849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shade val="50000"/>
            </a:schemeClr>
          </a:lnRef>
          <a:fillRef idx="1">
            <a:schemeClr val="accent3"/>
          </a:fillRef>
          <a:effectRef idx="0">
            <a:schemeClr val="accent3"/>
          </a:effectRef>
          <a:fontRef idx="minor">
            <a:schemeClr val="lt1"/>
          </a:fontRef>
        </p:style>
        <p:txBody>
          <a:bodyPr>
            <a:normAutofit/>
          </a:bodyPr>
          <a:lstStyle/>
          <a:p>
            <a:pPr algn="ctr"/>
            <a:r>
              <a:rPr lang="en-US" sz="5400" b="1" smtClean="0"/>
              <a:t>Bài tập tình huống</a:t>
            </a:r>
            <a:endParaRPr lang="en-US" sz="5400" b="1"/>
          </a:p>
        </p:txBody>
      </p:sp>
      <p:sp>
        <p:nvSpPr>
          <p:cNvPr id="3" name="Content Placeholder 2"/>
          <p:cNvSpPr>
            <a:spLocks noGrp="1"/>
          </p:cNvSpPr>
          <p:nvPr>
            <p:ph idx="1"/>
          </p:nvPr>
        </p:nvSpPr>
        <p:spPr/>
        <p:style>
          <a:lnRef idx="0">
            <a:schemeClr val="dk1"/>
          </a:lnRef>
          <a:fillRef idx="3">
            <a:schemeClr val="dk1"/>
          </a:fillRef>
          <a:effectRef idx="3">
            <a:schemeClr val="dk1"/>
          </a:effectRef>
          <a:fontRef idx="minor">
            <a:schemeClr val="lt1"/>
          </a:fontRef>
        </p:style>
        <p:txBody>
          <a:bodyPr>
            <a:normAutofit/>
          </a:bodyPr>
          <a:lstStyle/>
          <a:p>
            <a:pPr algn="just"/>
            <a:r>
              <a:rPr lang="en-US" sz="3200" b="1" smtClean="0"/>
              <a:t>A,B,C là 3 người bạn dự định chung vốn thành lập công ty hợp danh X. Được biết,ngành nghề kinh doanh họ định lựa chọn là ngành nghề đòi hỏi chứng chỉ hành nghề. Hiện A và B đã có chứng chỉ hành nghề. </a:t>
            </a:r>
          </a:p>
          <a:p>
            <a:pPr algn="just"/>
            <a:r>
              <a:rPr lang="en-US" sz="3200" b="1" smtClean="0"/>
              <a:t>Dự định của họ có thể thực hiện được hay không? Vì sao?</a:t>
            </a:r>
          </a:p>
          <a:p>
            <a:pPr algn="just"/>
            <a:r>
              <a:rPr lang="en-US" sz="3200" b="1" smtClean="0"/>
              <a:t>Có gì khác không nếu ngành nghề kinh doanh mà họ lựa chọn không đòi hỏi chứng chỉ hành nghề?</a:t>
            </a:r>
            <a:endParaRPr lang="en-US" sz="3200" b="1"/>
          </a:p>
        </p:txBody>
      </p:sp>
    </p:spTree>
    <p:extLst>
      <p:ext uri="{BB962C8B-B14F-4D97-AF65-F5344CB8AC3E}">
        <p14:creationId xmlns:p14="http://schemas.microsoft.com/office/powerpoint/2010/main" val="63942671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shade val="50000"/>
            </a:schemeClr>
          </a:lnRef>
          <a:fillRef idx="1">
            <a:schemeClr val="accent3"/>
          </a:fillRef>
          <a:effectRef idx="0">
            <a:schemeClr val="accent3"/>
          </a:effectRef>
          <a:fontRef idx="minor">
            <a:schemeClr val="lt1"/>
          </a:fontRef>
        </p:style>
        <p:txBody>
          <a:bodyPr>
            <a:normAutofit/>
          </a:bodyPr>
          <a:lstStyle/>
          <a:p>
            <a:pPr algn="ctr"/>
            <a:r>
              <a:rPr lang="en-US" sz="5400" b="1" smtClean="0"/>
              <a:t>Bài tập tình huống</a:t>
            </a:r>
            <a:endParaRPr lang="en-US" sz="5400" b="1"/>
          </a:p>
        </p:txBody>
      </p:sp>
      <p:sp>
        <p:nvSpPr>
          <p:cNvPr id="3" name="Content Placeholder 2"/>
          <p:cNvSpPr>
            <a:spLocks noGrp="1"/>
          </p:cNvSpPr>
          <p:nvPr>
            <p:ph idx="1"/>
          </p:nvPr>
        </p:nvSpPr>
        <p:spPr/>
        <p:style>
          <a:lnRef idx="0">
            <a:schemeClr val="dk1"/>
          </a:lnRef>
          <a:fillRef idx="3">
            <a:schemeClr val="dk1"/>
          </a:fillRef>
          <a:effectRef idx="3">
            <a:schemeClr val="dk1"/>
          </a:effectRef>
          <a:fontRef idx="minor">
            <a:schemeClr val="lt1"/>
          </a:fontRef>
        </p:style>
        <p:txBody>
          <a:bodyPr>
            <a:normAutofit/>
          </a:bodyPr>
          <a:lstStyle/>
          <a:p>
            <a:pPr algn="just"/>
            <a:r>
              <a:rPr lang="en-US" b="1" smtClean="0"/>
              <a:t>Ông A là thợ mộc trong một doanh nghiệp nhà nước đã nghỉ việc. Nay ông muốn tận dụng tay nghề chuyên môn và 1 tỷ đồng là tài sản riêng của mình để thành lập một cơ sở kinh doanh đồ gỗ nội thất gia đình và văn phòng tại phố X,quận Long Biên, Hà Nội. Để có thể tạo được sản phẩm có chất lượng cao ông dự định mua một số máy gia công gỗ hiện đại và tuyển 8 thợ chuyên môn nghề mộc.</a:t>
            </a:r>
          </a:p>
          <a:p>
            <a:pPr algn="just"/>
            <a:r>
              <a:rPr lang="en-US" b="1" smtClean="0"/>
              <a:t>Bạn hãy tư vấn cho ông A hồ sơ và thủ tục thành lập cơ sơ kinh doanh này.</a:t>
            </a:r>
          </a:p>
          <a:p>
            <a:pPr algn="just"/>
            <a:r>
              <a:rPr lang="en-US" b="1" smtClean="0"/>
              <a:t>Có gì khác không nếu ông A dự định đầu tư 3 tỷ đồng và tuyển 15 thợ chuyên môn nghề mộc?</a:t>
            </a:r>
            <a:endParaRPr lang="en-US" b="1"/>
          </a:p>
        </p:txBody>
      </p:sp>
    </p:spTree>
    <p:extLst>
      <p:ext uri="{BB962C8B-B14F-4D97-AF65-F5344CB8AC3E}">
        <p14:creationId xmlns:p14="http://schemas.microsoft.com/office/powerpoint/2010/main" val="119444377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201" y="538620"/>
            <a:ext cx="10172178" cy="5638344"/>
          </a:xfrm>
        </p:spPr>
        <p:style>
          <a:lnRef idx="1">
            <a:schemeClr val="dk1"/>
          </a:lnRef>
          <a:fillRef idx="3">
            <a:schemeClr val="dk1"/>
          </a:fillRef>
          <a:effectRef idx="2">
            <a:schemeClr val="dk1"/>
          </a:effectRef>
          <a:fontRef idx="minor">
            <a:schemeClr val="lt1"/>
          </a:fontRef>
        </p:style>
        <p:txBody>
          <a:bodyPr>
            <a:normAutofit fontScale="62500" lnSpcReduction="20000"/>
          </a:bodyPr>
          <a:lstStyle/>
          <a:p>
            <a:pPr marL="0" indent="0" algn="just">
              <a:buNone/>
            </a:pPr>
            <a:r>
              <a:rPr lang="en-US" smtClean="0"/>
              <a:t>	</a:t>
            </a:r>
          </a:p>
          <a:p>
            <a:pPr marL="0" indent="0" algn="just">
              <a:buNone/>
            </a:pPr>
            <a:r>
              <a:rPr lang="en-US" sz="4400" b="1"/>
              <a:t>	</a:t>
            </a:r>
            <a:r>
              <a:rPr lang="en-US" sz="4400" b="1" smtClean="0"/>
              <a:t>Hãy đưa ra các khẳng định của mình về các nhận định sau đây và giải thích vì sao?</a:t>
            </a:r>
          </a:p>
          <a:p>
            <a:pPr marL="742950" indent="-742950" algn="just">
              <a:buAutoNum type="arabicPeriod"/>
            </a:pPr>
            <a:r>
              <a:rPr lang="en-US" sz="4400" b="1" smtClean="0"/>
              <a:t>Mỗi cá nhân có thể tham gia kinh doanh tại nhiều hộ kinh doanh.</a:t>
            </a:r>
          </a:p>
          <a:p>
            <a:pPr marL="742950" indent="-742950" algn="just">
              <a:buAutoNum type="arabicPeriod"/>
            </a:pPr>
            <a:r>
              <a:rPr lang="en-US" sz="4400" b="1" smtClean="0"/>
              <a:t>Doanh nghiệp được tiến hành hoạt động kinh doanh kể từ khi được cấp Giấy chứng nhận đăng ký doanh nghiệp, trừ trường hợp pháp luật có quy định khác.</a:t>
            </a:r>
          </a:p>
          <a:p>
            <a:pPr marL="742950" indent="-742950" algn="just">
              <a:buAutoNum type="arabicPeriod"/>
            </a:pPr>
            <a:r>
              <a:rPr lang="en-US" sz="4400" b="1" smtClean="0"/>
              <a:t>Thành viên sáng lập công ty TNHH có thể là người sáng lập hộ kinh doanh. </a:t>
            </a:r>
          </a:p>
          <a:p>
            <a:pPr marL="742950" indent="-742950" algn="just">
              <a:buAutoNum type="arabicPeriod"/>
            </a:pPr>
            <a:r>
              <a:rPr lang="en-US" sz="4400" b="1" smtClean="0"/>
              <a:t>Giám đốc một công ty TNHH có thể đồng thời làm Giám đốc công ty CP khác.</a:t>
            </a:r>
          </a:p>
          <a:p>
            <a:pPr marL="742950" indent="-742950" algn="just">
              <a:buAutoNum type="arabicPeriod"/>
            </a:pPr>
            <a:r>
              <a:rPr lang="en-US" sz="4400" b="1" smtClean="0"/>
              <a:t>Khi chủ doanh nghiệp tư nhân chết, người thừa kế doanh nghiệp đương nhiên trở thành chủ sở hữu doanh nghiệp tư nhân đó.</a:t>
            </a:r>
          </a:p>
          <a:p>
            <a:pPr marL="742950" indent="-742950" algn="just">
              <a:buAutoNum type="arabicPeriod"/>
            </a:pPr>
            <a:endParaRPr lang="en-US" sz="4400" b="1"/>
          </a:p>
        </p:txBody>
      </p:sp>
    </p:spTree>
    <p:extLst>
      <p:ext uri="{BB962C8B-B14F-4D97-AF65-F5344CB8AC3E}">
        <p14:creationId xmlns:p14="http://schemas.microsoft.com/office/powerpoint/2010/main" val="191338180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6">
              <a:lumMod val="75000"/>
            </a:schemeClr>
          </a:solidFill>
        </p:spPr>
        <p:style>
          <a:lnRef idx="2">
            <a:schemeClr val="accent3">
              <a:shade val="50000"/>
            </a:schemeClr>
          </a:lnRef>
          <a:fillRef idx="1">
            <a:schemeClr val="accent3"/>
          </a:fillRef>
          <a:effectRef idx="0">
            <a:schemeClr val="accent3"/>
          </a:effectRef>
          <a:fontRef idx="minor">
            <a:schemeClr val="lt1"/>
          </a:fontRef>
        </p:style>
        <p:txBody>
          <a:bodyPr>
            <a:normAutofit/>
          </a:bodyPr>
          <a:lstStyle/>
          <a:p>
            <a:pPr algn="ctr"/>
            <a:r>
              <a:rPr lang="en-US" sz="5400" b="1" smtClean="0"/>
              <a:t>Bài tập tình huống</a:t>
            </a:r>
            <a:endParaRPr lang="en-US" sz="5400" b="1"/>
          </a:p>
        </p:txBody>
      </p:sp>
      <p:sp>
        <p:nvSpPr>
          <p:cNvPr id="3" name="Content Placeholder 2"/>
          <p:cNvSpPr>
            <a:spLocks noGrp="1"/>
          </p:cNvSpPr>
          <p:nvPr>
            <p:ph idx="1"/>
          </p:nvPr>
        </p:nvSpPr>
        <p:spPr/>
        <p:style>
          <a:lnRef idx="0">
            <a:schemeClr val="dk1"/>
          </a:lnRef>
          <a:fillRef idx="3">
            <a:schemeClr val="dk1"/>
          </a:fillRef>
          <a:effectRef idx="3">
            <a:schemeClr val="dk1"/>
          </a:effectRef>
          <a:fontRef idx="minor">
            <a:schemeClr val="lt1"/>
          </a:fontRef>
        </p:style>
        <p:txBody>
          <a:bodyPr>
            <a:normAutofit/>
          </a:bodyPr>
          <a:lstStyle/>
          <a:p>
            <a:pPr algn="just"/>
            <a:r>
              <a:rPr lang="en-US" b="1" smtClean="0"/>
              <a:t>Công ty cổ phần Điện lực 1 bán điện cho công ty TNHH Thương mại và dịch vụ Hồng Hà. Hãy cho biết, văn bản pháp luật nào sau đây được áp dụng trong việc giao kết hợp đồng của các bên?</a:t>
            </a:r>
          </a:p>
          <a:p>
            <a:pPr marL="0" indent="0" algn="just">
              <a:buNone/>
            </a:pPr>
            <a:r>
              <a:rPr lang="en-US" b="1" smtClean="0"/>
              <a:t> -  Bộ Luật dân sự năm 2005?</a:t>
            </a:r>
          </a:p>
          <a:p>
            <a:pPr marL="0" indent="0" algn="just">
              <a:buNone/>
            </a:pPr>
            <a:r>
              <a:rPr lang="en-US" b="1" smtClean="0"/>
              <a:t> - Luật Thương mại năm 2005?</a:t>
            </a:r>
          </a:p>
          <a:p>
            <a:pPr marL="0" indent="0" algn="just">
              <a:buNone/>
            </a:pPr>
            <a:r>
              <a:rPr lang="en-US" b="1" smtClean="0"/>
              <a:t> - Luật Điện lực năm 2004?</a:t>
            </a:r>
          </a:p>
          <a:p>
            <a:pPr marL="0" indent="0" algn="just">
              <a:buNone/>
            </a:pPr>
            <a:r>
              <a:rPr lang="en-US" b="1" smtClean="0"/>
              <a:t>. Có gì khác không nếu bên mua điện sinh hoạt là gia đình ông A?</a:t>
            </a:r>
            <a:endParaRPr lang="en-US" b="1"/>
          </a:p>
        </p:txBody>
      </p:sp>
    </p:spTree>
    <p:extLst>
      <p:ext uri="{BB962C8B-B14F-4D97-AF65-F5344CB8AC3E}">
        <p14:creationId xmlns:p14="http://schemas.microsoft.com/office/powerpoint/2010/main" val="396874240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6">
              <a:lumMod val="75000"/>
            </a:schemeClr>
          </a:solidFill>
        </p:spPr>
        <p:style>
          <a:lnRef idx="2">
            <a:schemeClr val="accent3">
              <a:shade val="50000"/>
            </a:schemeClr>
          </a:lnRef>
          <a:fillRef idx="1">
            <a:schemeClr val="accent3"/>
          </a:fillRef>
          <a:effectRef idx="0">
            <a:schemeClr val="accent3"/>
          </a:effectRef>
          <a:fontRef idx="minor">
            <a:schemeClr val="lt1"/>
          </a:fontRef>
        </p:style>
        <p:txBody>
          <a:bodyPr>
            <a:normAutofit/>
          </a:bodyPr>
          <a:lstStyle/>
          <a:p>
            <a:pPr algn="ctr"/>
            <a:r>
              <a:rPr lang="en-US" sz="5400" b="1" smtClean="0"/>
              <a:t>Bài tập tình huống</a:t>
            </a:r>
            <a:endParaRPr lang="en-US" sz="5400" b="1"/>
          </a:p>
        </p:txBody>
      </p:sp>
      <p:sp>
        <p:nvSpPr>
          <p:cNvPr id="3" name="Content Placeholder 2"/>
          <p:cNvSpPr>
            <a:spLocks noGrp="1"/>
          </p:cNvSpPr>
          <p:nvPr>
            <p:ph idx="1"/>
          </p:nvPr>
        </p:nvSpPr>
        <p:spPr/>
        <p:style>
          <a:lnRef idx="0">
            <a:schemeClr val="dk1"/>
          </a:lnRef>
          <a:fillRef idx="3">
            <a:schemeClr val="dk1"/>
          </a:fillRef>
          <a:effectRef idx="3">
            <a:schemeClr val="dk1"/>
          </a:effectRef>
          <a:fontRef idx="minor">
            <a:schemeClr val="lt1"/>
          </a:fontRef>
        </p:style>
        <p:txBody>
          <a:bodyPr>
            <a:normAutofit/>
          </a:bodyPr>
          <a:lstStyle/>
          <a:p>
            <a:pPr algn="just"/>
            <a:r>
              <a:rPr lang="en-US" b="1" smtClean="0"/>
              <a:t>Công ty cổ phần Điện lực 1 bán điện cho công ty TNHH Thương mại và dịch vụ Hồng Hà. Hãy sắp xếp theo thứ tự ưu tiên việc áp dụng các văn bản pháp luật sau đây trong giao kết hợp đồng của các bên?</a:t>
            </a:r>
          </a:p>
          <a:p>
            <a:pPr marL="0" indent="0" algn="just">
              <a:buNone/>
            </a:pPr>
            <a:r>
              <a:rPr lang="en-US" b="1" smtClean="0"/>
              <a:t> -  Bộ Luật dân sự năm 2005?</a:t>
            </a:r>
          </a:p>
          <a:p>
            <a:pPr marL="0" indent="0" algn="just">
              <a:buNone/>
            </a:pPr>
            <a:r>
              <a:rPr lang="en-US" b="1" smtClean="0"/>
              <a:t> - Luật Thương mại năm 2005?</a:t>
            </a:r>
          </a:p>
          <a:p>
            <a:pPr marL="0" indent="0" algn="just">
              <a:buNone/>
            </a:pPr>
            <a:r>
              <a:rPr lang="en-US" b="1" smtClean="0"/>
              <a:t> - Luật Điện lực năm 2004?</a:t>
            </a:r>
          </a:p>
          <a:p>
            <a:pPr marL="0" indent="0" algn="just">
              <a:buNone/>
            </a:pPr>
            <a:r>
              <a:rPr lang="en-US" b="1" smtClean="0"/>
              <a:t>. Có gì khác không nếu bên mua điện sinh hoạt là gia đình ông A?</a:t>
            </a:r>
            <a:endParaRPr lang="en-US" b="1"/>
          </a:p>
        </p:txBody>
      </p:sp>
    </p:spTree>
    <p:extLst>
      <p:ext uri="{BB962C8B-B14F-4D97-AF65-F5344CB8AC3E}">
        <p14:creationId xmlns:p14="http://schemas.microsoft.com/office/powerpoint/2010/main" val="48435091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6">
              <a:lumMod val="75000"/>
            </a:schemeClr>
          </a:solidFill>
        </p:spPr>
        <p:style>
          <a:lnRef idx="2">
            <a:schemeClr val="accent3">
              <a:shade val="50000"/>
            </a:schemeClr>
          </a:lnRef>
          <a:fillRef idx="1">
            <a:schemeClr val="accent3"/>
          </a:fillRef>
          <a:effectRef idx="0">
            <a:schemeClr val="accent3"/>
          </a:effectRef>
          <a:fontRef idx="minor">
            <a:schemeClr val="lt1"/>
          </a:fontRef>
        </p:style>
        <p:txBody>
          <a:bodyPr>
            <a:normAutofit/>
          </a:bodyPr>
          <a:lstStyle/>
          <a:p>
            <a:pPr algn="ctr"/>
            <a:r>
              <a:rPr lang="en-US" sz="5400" b="1" smtClean="0"/>
              <a:t>Bình luận</a:t>
            </a:r>
            <a:endParaRPr lang="en-US" sz="5400" b="1"/>
          </a:p>
        </p:txBody>
      </p:sp>
      <p:sp>
        <p:nvSpPr>
          <p:cNvPr id="3" name="Content Placeholder 2"/>
          <p:cNvSpPr>
            <a:spLocks noGrp="1"/>
          </p:cNvSpPr>
          <p:nvPr>
            <p:ph idx="1"/>
          </p:nvPr>
        </p:nvSpPr>
        <p:spPr/>
        <p:style>
          <a:lnRef idx="0">
            <a:schemeClr val="dk1"/>
          </a:lnRef>
          <a:fillRef idx="3">
            <a:schemeClr val="dk1"/>
          </a:fillRef>
          <a:effectRef idx="3">
            <a:schemeClr val="dk1"/>
          </a:effectRef>
          <a:fontRef idx="minor">
            <a:schemeClr val="lt1"/>
          </a:fontRef>
        </p:style>
        <p:txBody>
          <a:bodyPr>
            <a:normAutofit/>
          </a:bodyPr>
          <a:lstStyle/>
          <a:p>
            <a:pPr marL="514350" indent="-514350" algn="just">
              <a:buAutoNum type="arabicPeriod"/>
            </a:pPr>
            <a:r>
              <a:rPr lang="en-US" b="1" smtClean="0"/>
              <a:t>Hình thức hợp đồng do các bên giao kết hợp đồng quyết định.</a:t>
            </a:r>
          </a:p>
          <a:p>
            <a:pPr marL="514350" indent="-514350" algn="just">
              <a:buAutoNum type="arabicPeriod"/>
            </a:pPr>
            <a:r>
              <a:rPr lang="en-US" b="1" smtClean="0"/>
              <a:t>Bên đề nghị giao kết hợp đồng có thể trở thành bên được đề nghị giao kết hợp đồng.</a:t>
            </a:r>
          </a:p>
          <a:p>
            <a:pPr marL="514350" indent="-514350" algn="just">
              <a:buAutoNum type="arabicPeriod"/>
            </a:pPr>
            <a:r>
              <a:rPr lang="en-US" b="1" smtClean="0"/>
              <a:t>Công ty CP X phát tờ rơi về sản phẩm của mình là một đề nghị giao kết hợp đồng.</a:t>
            </a:r>
          </a:p>
          <a:p>
            <a:pPr marL="514350" indent="-514350" algn="just">
              <a:buAutoNum type="arabicPeriod"/>
            </a:pPr>
            <a:r>
              <a:rPr lang="en-US" b="1" smtClean="0"/>
              <a:t>Hiệu lực của hợp đồng phụ thuộc vào hình thức của hợp đồng.</a:t>
            </a:r>
          </a:p>
          <a:p>
            <a:pPr marL="514350" indent="-514350" algn="just">
              <a:buAutoNum type="arabicPeriod"/>
            </a:pPr>
            <a:r>
              <a:rPr lang="en-US" b="1" smtClean="0"/>
              <a:t>Hợp đồng thiếu đi chữ ký của một bên thì không có hiệu lực pháp lý.</a:t>
            </a:r>
            <a:endParaRPr lang="en-US" b="1"/>
          </a:p>
        </p:txBody>
      </p:sp>
    </p:spTree>
    <p:extLst>
      <p:ext uri="{BB962C8B-B14F-4D97-AF65-F5344CB8AC3E}">
        <p14:creationId xmlns:p14="http://schemas.microsoft.com/office/powerpoint/2010/main" val="201855497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454</TotalTime>
  <Words>1485</Words>
  <Application>Microsoft Office PowerPoint</Application>
  <PresentationFormat>Widescreen</PresentationFormat>
  <Paragraphs>91</Paragraphs>
  <Slides>17</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17</vt:i4>
      </vt:variant>
    </vt:vector>
  </HeadingPairs>
  <TitlesOfParts>
    <vt:vector size="21" baseType="lpstr">
      <vt:lpstr>Arial</vt:lpstr>
      <vt:lpstr>Calibri</vt:lpstr>
      <vt:lpstr>Calibri Light</vt:lpstr>
      <vt:lpstr>Office Theme</vt:lpstr>
      <vt:lpstr>BÀI TẬP TÌNH HUỐNG</vt:lpstr>
      <vt:lpstr>PowerPoint Presentation</vt:lpstr>
      <vt:lpstr>Bài tập tình huống</vt:lpstr>
      <vt:lpstr>Bài tập tình huống</vt:lpstr>
      <vt:lpstr>Bài tập tình huống</vt:lpstr>
      <vt:lpstr>PowerPoint Presentation</vt:lpstr>
      <vt:lpstr>Bài tập tình huống</vt:lpstr>
      <vt:lpstr>Bài tập tình huống</vt:lpstr>
      <vt:lpstr>Bình luận</vt:lpstr>
      <vt:lpstr>Bình luận</vt:lpstr>
      <vt:lpstr>Bài tập tình huống</vt:lpstr>
      <vt:lpstr>Bài tập tình huống</vt:lpstr>
      <vt:lpstr>Bình luận</vt:lpstr>
      <vt:lpstr>Bài tập tình huống</vt:lpstr>
      <vt:lpstr>Bài tập tình huống</vt:lpstr>
      <vt:lpstr>Bài tập tình huống</vt:lpstr>
      <vt:lpstr>Bài tập tình huống</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BÀI TẬP TÌNH HUỐNG</dc:title>
  <dc:creator>HongAnh</dc:creator>
  <cp:lastModifiedBy>HongAnh</cp:lastModifiedBy>
  <cp:revision>50</cp:revision>
  <dcterms:created xsi:type="dcterms:W3CDTF">2014-09-17T12:18:35Z</dcterms:created>
  <dcterms:modified xsi:type="dcterms:W3CDTF">2014-11-05T10:29:03Z</dcterms:modified>
</cp:coreProperties>
</file>

<file path=docProps/thumbnail.jpeg>
</file>